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65" r:id="rId6"/>
    <p:sldMasterId id="2147483679" r:id="rId7"/>
    <p:sldMasterId id="2147483761" r:id="rId8"/>
    <p:sldMasterId id="2147483768" r:id="rId9"/>
    <p:sldMasterId id="2147483772" r:id="rId10"/>
  </p:sldMasterIdLst>
  <p:notesMasterIdLst>
    <p:notesMasterId r:id="rId92"/>
  </p:notesMasterIdLst>
  <p:sldIdLst>
    <p:sldId id="256" r:id="rId11"/>
    <p:sldId id="325" r:id="rId12"/>
    <p:sldId id="326" r:id="rId13"/>
    <p:sldId id="261" r:id="rId14"/>
    <p:sldId id="365" r:id="rId15"/>
    <p:sldId id="366" r:id="rId16"/>
    <p:sldId id="367" r:id="rId17"/>
    <p:sldId id="368" r:id="rId18"/>
    <p:sldId id="369" r:id="rId19"/>
    <p:sldId id="370" r:id="rId20"/>
    <p:sldId id="371" r:id="rId21"/>
    <p:sldId id="372" r:id="rId22"/>
    <p:sldId id="373" r:id="rId23"/>
    <p:sldId id="374" r:id="rId24"/>
    <p:sldId id="375" r:id="rId25"/>
    <p:sldId id="376" r:id="rId26"/>
    <p:sldId id="377" r:id="rId27"/>
    <p:sldId id="378" r:id="rId28"/>
    <p:sldId id="379" r:id="rId29"/>
    <p:sldId id="380" r:id="rId30"/>
    <p:sldId id="381" r:id="rId31"/>
    <p:sldId id="382" r:id="rId32"/>
    <p:sldId id="383" r:id="rId33"/>
    <p:sldId id="263"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 id="277" r:id="rId47"/>
    <p:sldId id="278" r:id="rId48"/>
    <p:sldId id="279" r:id="rId49"/>
    <p:sldId id="280" r:id="rId50"/>
    <p:sldId id="262" r:id="rId51"/>
    <p:sldId id="327" r:id="rId52"/>
    <p:sldId id="328" r:id="rId53"/>
    <p:sldId id="329" r:id="rId54"/>
    <p:sldId id="330" r:id="rId55"/>
    <p:sldId id="331" r:id="rId56"/>
    <p:sldId id="332" r:id="rId57"/>
    <p:sldId id="333" r:id="rId58"/>
    <p:sldId id="334" r:id="rId59"/>
    <p:sldId id="335" r:id="rId60"/>
    <p:sldId id="336" r:id="rId61"/>
    <p:sldId id="337" r:id="rId62"/>
    <p:sldId id="338" r:id="rId63"/>
    <p:sldId id="339" r:id="rId64"/>
    <p:sldId id="340" r:id="rId65"/>
    <p:sldId id="341" r:id="rId66"/>
    <p:sldId id="342" r:id="rId67"/>
    <p:sldId id="343" r:id="rId68"/>
    <p:sldId id="344" r:id="rId69"/>
    <p:sldId id="345" r:id="rId70"/>
    <p:sldId id="346" r:id="rId71"/>
    <p:sldId id="347" r:id="rId72"/>
    <p:sldId id="264" r:id="rId73"/>
    <p:sldId id="348" r:id="rId74"/>
    <p:sldId id="349" r:id="rId75"/>
    <p:sldId id="350" r:id="rId76"/>
    <p:sldId id="351" r:id="rId77"/>
    <p:sldId id="352" r:id="rId78"/>
    <p:sldId id="353" r:id="rId79"/>
    <p:sldId id="354" r:id="rId80"/>
    <p:sldId id="355" r:id="rId81"/>
    <p:sldId id="356" r:id="rId82"/>
    <p:sldId id="357" r:id="rId83"/>
    <p:sldId id="358" r:id="rId84"/>
    <p:sldId id="359" r:id="rId85"/>
    <p:sldId id="360" r:id="rId86"/>
    <p:sldId id="361" r:id="rId87"/>
    <p:sldId id="362" r:id="rId88"/>
    <p:sldId id="363" r:id="rId89"/>
    <p:sldId id="364" r:id="rId90"/>
    <p:sldId id="257" r:id="rId9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6E7"/>
    <a:srgbClr val="B9D031"/>
    <a:srgbClr val="D4DEE1"/>
    <a:srgbClr val="AABEC4"/>
    <a:srgbClr val="5AAB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8" autoAdjust="0"/>
    <p:restoredTop sz="99733" autoAdjust="0"/>
  </p:normalViewPr>
  <p:slideViewPr>
    <p:cSldViewPr snapToGrid="0" snapToObjects="1">
      <p:cViewPr>
        <p:scale>
          <a:sx n="100" d="100"/>
          <a:sy n="100" d="100"/>
        </p:scale>
        <p:origin x="-946" y="1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1" d="100"/>
          <a:sy n="51" d="100"/>
        </p:scale>
        <p:origin x="2692"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theme" Target="theme/theme1.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A15FCB-66AC-4A52-8A51-F0ADB13BF44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DFBEEB42-9ED8-45C2-B99B-4300EAF2EB63}">
      <dgm:prSet phldrT="[Texte]" custT="1"/>
      <dgm:spPr>
        <a:solidFill>
          <a:schemeClr val="bg2">
            <a:lumMod val="60000"/>
            <a:lumOff val="40000"/>
          </a:schemeClr>
        </a:solidFill>
        <a:ln>
          <a:noFill/>
          <a:prstDash val="dash"/>
        </a:ln>
      </dgm:spPr>
      <dgm:t>
        <a:bodyPr/>
        <a:lstStyle/>
        <a:p>
          <a:pPr rtl="0"/>
          <a:r>
            <a:rPr lang="fr-FR" sz="800" b="0" i="0" dirty="0" smtClean="0">
              <a:solidFill>
                <a:schemeClr val="tx1"/>
              </a:solidFill>
            </a:rPr>
            <a:t>Nombre de personnes orientées par les CDAPH mais en liste d'attente, rapporté au nombre de places installées en ESMS (par type d'ESMS)</a:t>
          </a:r>
          <a:endParaRPr lang="fr-FR" sz="800" dirty="0">
            <a:solidFill>
              <a:schemeClr val="tx1"/>
            </a:solidFill>
          </a:endParaRPr>
        </a:p>
      </dgm:t>
    </dgm:pt>
    <dgm:pt modelId="{9726B9CB-A27C-4906-9BDA-C9A4B7843943}" type="parTrans" cxnId="{C6EB27BA-F320-4EBC-8D6C-23F9BFBE6A0D}">
      <dgm:prSet/>
      <dgm:spPr/>
      <dgm:t>
        <a:bodyPr/>
        <a:lstStyle/>
        <a:p>
          <a:endParaRPr lang="fr-FR" sz="2000"/>
        </a:p>
      </dgm:t>
    </dgm:pt>
    <dgm:pt modelId="{14F4813B-887C-4FB4-B8CB-D3CDD8CFB61C}" type="sibTrans" cxnId="{C6EB27BA-F320-4EBC-8D6C-23F9BFBE6A0D}">
      <dgm:prSet/>
      <dgm:spPr/>
      <dgm:t>
        <a:bodyPr/>
        <a:lstStyle/>
        <a:p>
          <a:endParaRPr lang="fr-FR" sz="2000"/>
        </a:p>
      </dgm:t>
    </dgm:pt>
    <dgm:pt modelId="{78FFCE78-1860-4051-B2D9-B1C2FC572C9B}">
      <dgm:prSet custT="1"/>
      <dgm:spPr>
        <a:solidFill>
          <a:schemeClr val="bg2">
            <a:lumMod val="60000"/>
            <a:lumOff val="40000"/>
          </a:schemeClr>
        </a:solidFill>
        <a:ln>
          <a:noFill/>
          <a:prstDash val="dash"/>
        </a:ln>
      </dgm:spPr>
      <dgm:t>
        <a:bodyPr/>
        <a:lstStyle/>
        <a:p>
          <a:pPr rtl="0"/>
          <a:r>
            <a:rPr lang="fr-FR" sz="800" b="0" i="0" smtClean="0">
              <a:solidFill>
                <a:schemeClr val="tx1"/>
              </a:solidFill>
            </a:rPr>
            <a:t>Délai moyen entre orientation et admission</a:t>
          </a:r>
          <a:endParaRPr lang="fr-FR" sz="800" b="0" i="0">
            <a:solidFill>
              <a:schemeClr val="tx1"/>
            </a:solidFill>
          </a:endParaRPr>
        </a:p>
      </dgm:t>
    </dgm:pt>
    <dgm:pt modelId="{2B25BBF0-B149-4DDF-9BEA-F3CD3FE85575}" type="parTrans" cxnId="{B38490F5-6AE0-4476-9B0A-86010A773478}">
      <dgm:prSet/>
      <dgm:spPr/>
      <dgm:t>
        <a:bodyPr/>
        <a:lstStyle/>
        <a:p>
          <a:endParaRPr lang="fr-FR" sz="2000"/>
        </a:p>
      </dgm:t>
    </dgm:pt>
    <dgm:pt modelId="{F5F509A4-6307-4FAF-8CEA-EC23F1EFF510}" type="sibTrans" cxnId="{B38490F5-6AE0-4476-9B0A-86010A773478}">
      <dgm:prSet/>
      <dgm:spPr/>
      <dgm:t>
        <a:bodyPr/>
        <a:lstStyle/>
        <a:p>
          <a:endParaRPr lang="fr-FR" sz="2000"/>
        </a:p>
      </dgm:t>
    </dgm:pt>
    <dgm:pt modelId="{9DDD6D80-6911-4B8F-A7A2-BC78FE1E8B2E}">
      <dgm:prSet custT="1"/>
      <dgm:spPr>
        <a:solidFill>
          <a:schemeClr val="bg2">
            <a:lumMod val="60000"/>
            <a:lumOff val="40000"/>
          </a:schemeClr>
        </a:solidFill>
        <a:ln>
          <a:noFill/>
          <a:prstDash val="dash"/>
        </a:ln>
      </dgm:spPr>
      <dgm:t>
        <a:bodyPr/>
        <a:lstStyle/>
        <a:p>
          <a:pPr rtl="0"/>
          <a:r>
            <a:rPr lang="fr-FR" sz="800" b="0" i="0" smtClean="0">
              <a:solidFill>
                <a:schemeClr val="tx1"/>
              </a:solidFill>
            </a:rPr>
            <a:t>Nombre d'admissions en ESMS réalisées correspondant à l'orientation cible rapportée au nombre total d'orientations en ESMS</a:t>
          </a:r>
          <a:endParaRPr lang="fr-FR" sz="800" b="0" i="0">
            <a:solidFill>
              <a:schemeClr val="tx1"/>
            </a:solidFill>
          </a:endParaRPr>
        </a:p>
      </dgm:t>
    </dgm:pt>
    <dgm:pt modelId="{5183B8C1-5B3B-4317-AADE-033C7EB92D73}" type="parTrans" cxnId="{FB6794BA-ACF8-4709-84F3-1D4FDE0DB2C4}">
      <dgm:prSet/>
      <dgm:spPr/>
      <dgm:t>
        <a:bodyPr/>
        <a:lstStyle/>
        <a:p>
          <a:endParaRPr lang="fr-FR" sz="2000"/>
        </a:p>
      </dgm:t>
    </dgm:pt>
    <dgm:pt modelId="{1B9B6674-DDE3-4B16-913E-950F6F757D94}" type="sibTrans" cxnId="{FB6794BA-ACF8-4709-84F3-1D4FDE0DB2C4}">
      <dgm:prSet/>
      <dgm:spPr/>
      <dgm:t>
        <a:bodyPr/>
        <a:lstStyle/>
        <a:p>
          <a:endParaRPr lang="fr-FR" sz="2000"/>
        </a:p>
      </dgm:t>
    </dgm:pt>
    <dgm:pt modelId="{1A328F37-40E7-4132-8909-18A2C4B38F28}">
      <dgm:prSet custT="1"/>
      <dgm:spPr>
        <a:solidFill>
          <a:schemeClr val="bg2">
            <a:lumMod val="60000"/>
            <a:lumOff val="40000"/>
          </a:schemeClr>
        </a:solidFill>
        <a:ln>
          <a:noFill/>
          <a:prstDash val="dash"/>
        </a:ln>
      </dgm:spPr>
      <dgm:t>
        <a:bodyPr/>
        <a:lstStyle/>
        <a:p>
          <a:pPr rtl="0"/>
          <a:r>
            <a:rPr lang="fr-FR" sz="800" b="0" i="0" dirty="0" smtClean="0">
              <a:solidFill>
                <a:schemeClr val="tx1"/>
              </a:solidFill>
            </a:rPr>
            <a:t>Inadéquations hospitalières : nombre de séjours d'hospitalisation en psychiatrie dont la durée est supérieure à un seuil (&gt;270j) témoignant d’un accueil inadéquat à l’hôpital</a:t>
          </a:r>
          <a:endParaRPr lang="fr-FR" sz="800" b="0" i="0" dirty="0">
            <a:solidFill>
              <a:schemeClr val="tx1"/>
            </a:solidFill>
          </a:endParaRPr>
        </a:p>
      </dgm:t>
    </dgm:pt>
    <dgm:pt modelId="{8C042F12-EBC0-4D1A-8869-D41522C9E06F}" type="parTrans" cxnId="{37990A51-ACD0-4493-AF1F-0407CC31391E}">
      <dgm:prSet/>
      <dgm:spPr/>
      <dgm:t>
        <a:bodyPr/>
        <a:lstStyle/>
        <a:p>
          <a:endParaRPr lang="fr-FR" sz="2000"/>
        </a:p>
      </dgm:t>
    </dgm:pt>
    <dgm:pt modelId="{EB0FBE9C-5B0B-44E8-81EC-0DBB0F2BE877}" type="sibTrans" cxnId="{37990A51-ACD0-4493-AF1F-0407CC31391E}">
      <dgm:prSet/>
      <dgm:spPr/>
      <dgm:t>
        <a:bodyPr/>
        <a:lstStyle/>
        <a:p>
          <a:endParaRPr lang="fr-FR" sz="2000"/>
        </a:p>
      </dgm:t>
    </dgm:pt>
    <dgm:pt modelId="{AC4BAB3C-5762-4C20-9A7C-AB8BEF21DCDD}">
      <dgm:prSet custT="1"/>
      <dgm:spPr>
        <a:solidFill>
          <a:schemeClr val="bg2">
            <a:lumMod val="60000"/>
            <a:lumOff val="40000"/>
          </a:schemeClr>
        </a:solidFill>
        <a:ln>
          <a:noFill/>
          <a:prstDash val="solid"/>
        </a:ln>
      </dgm:spPr>
      <dgm:t>
        <a:bodyPr/>
        <a:lstStyle/>
        <a:p>
          <a:pPr rtl="0"/>
          <a:r>
            <a:rPr lang="fr-FR" sz="800" b="0" i="0" smtClean="0">
              <a:solidFill>
                <a:schemeClr val="tx1"/>
              </a:solidFill>
            </a:rPr>
            <a:t>Nombre de personnes en amendement Creton sur le nombre de places en établissements PH enfants</a:t>
          </a:r>
          <a:endParaRPr lang="fr-FR" sz="800" b="0" i="0">
            <a:solidFill>
              <a:schemeClr val="tx1"/>
            </a:solidFill>
          </a:endParaRPr>
        </a:p>
      </dgm:t>
    </dgm:pt>
    <dgm:pt modelId="{13D83F24-9511-4CC3-8D23-ECDE05913736}" type="parTrans" cxnId="{693E63FC-9808-4B9C-8D01-188AA70C510A}">
      <dgm:prSet/>
      <dgm:spPr/>
      <dgm:t>
        <a:bodyPr/>
        <a:lstStyle/>
        <a:p>
          <a:endParaRPr lang="fr-FR" sz="2000"/>
        </a:p>
      </dgm:t>
    </dgm:pt>
    <dgm:pt modelId="{E266EAB0-C9DC-4D5B-8C49-0EA5B4448599}" type="sibTrans" cxnId="{693E63FC-9808-4B9C-8D01-188AA70C510A}">
      <dgm:prSet/>
      <dgm:spPr/>
      <dgm:t>
        <a:bodyPr/>
        <a:lstStyle/>
        <a:p>
          <a:endParaRPr lang="fr-FR" sz="2000"/>
        </a:p>
      </dgm:t>
    </dgm:pt>
    <dgm:pt modelId="{1A3DD0FD-B5C9-42A6-A60F-C711362A062D}">
      <dgm:prSet custT="1"/>
      <dgm:spPr>
        <a:solidFill>
          <a:schemeClr val="bg2">
            <a:lumMod val="60000"/>
            <a:lumOff val="40000"/>
          </a:schemeClr>
        </a:solidFill>
        <a:ln>
          <a:noFill/>
          <a:prstDash val="sysDot"/>
        </a:ln>
      </dgm:spPr>
      <dgm:t>
        <a:bodyPr/>
        <a:lstStyle/>
        <a:p>
          <a:pPr rtl="0"/>
          <a:r>
            <a:rPr lang="fr-FR" sz="800" b="0" i="0" smtClean="0">
              <a:solidFill>
                <a:schemeClr val="tx1"/>
              </a:solidFill>
            </a:rPr>
            <a:t>Nombre de personnes accueillies en Belgique  rapporté au nombre de places ESMS PH</a:t>
          </a:r>
          <a:endParaRPr lang="fr-FR" sz="800" b="0" i="0">
            <a:solidFill>
              <a:schemeClr val="tx1"/>
            </a:solidFill>
          </a:endParaRPr>
        </a:p>
      </dgm:t>
    </dgm:pt>
    <dgm:pt modelId="{A8EA19F6-9B15-48D5-80A5-9CEF46EE879C}" type="parTrans" cxnId="{9ABFA1F6-CF12-4BE2-8091-CC4C2D3E79C3}">
      <dgm:prSet/>
      <dgm:spPr/>
      <dgm:t>
        <a:bodyPr/>
        <a:lstStyle/>
        <a:p>
          <a:endParaRPr lang="fr-FR" sz="2000"/>
        </a:p>
      </dgm:t>
    </dgm:pt>
    <dgm:pt modelId="{2EFD2689-0A6E-4C96-9D60-79450F021240}" type="sibTrans" cxnId="{9ABFA1F6-CF12-4BE2-8091-CC4C2D3E79C3}">
      <dgm:prSet/>
      <dgm:spPr/>
      <dgm:t>
        <a:bodyPr/>
        <a:lstStyle/>
        <a:p>
          <a:endParaRPr lang="fr-FR" sz="2000"/>
        </a:p>
      </dgm:t>
    </dgm:pt>
    <dgm:pt modelId="{2EE743D4-9D95-4390-BBD0-B4EB258DD27D}">
      <dgm:prSet custT="1"/>
      <dgm:spPr>
        <a:solidFill>
          <a:schemeClr val="bg2">
            <a:lumMod val="60000"/>
            <a:lumOff val="40000"/>
          </a:schemeClr>
        </a:solidFill>
        <a:ln>
          <a:noFill/>
          <a:prstDash val="dash"/>
        </a:ln>
      </dgm:spPr>
      <dgm:t>
        <a:bodyPr/>
        <a:lstStyle/>
        <a:p>
          <a:pPr rtl="0"/>
          <a:r>
            <a:rPr lang="fr-FR" sz="800" b="0" i="0" smtClean="0">
              <a:solidFill>
                <a:schemeClr val="tx1"/>
              </a:solidFill>
            </a:rPr>
            <a:t>Nombre d'enfants handicapés non scolarisés rapporté au nombre de places en établissements pour enfants handicapés</a:t>
          </a:r>
          <a:endParaRPr lang="fr-FR" sz="800" b="0" i="0">
            <a:solidFill>
              <a:schemeClr val="tx1"/>
            </a:solidFill>
          </a:endParaRPr>
        </a:p>
      </dgm:t>
    </dgm:pt>
    <dgm:pt modelId="{C8C49DD8-2882-4B36-B5F2-BB581D50FCB4}" type="parTrans" cxnId="{945BAAE9-1ACC-442C-A25F-2E4E290F0EF8}">
      <dgm:prSet/>
      <dgm:spPr/>
      <dgm:t>
        <a:bodyPr/>
        <a:lstStyle/>
        <a:p>
          <a:endParaRPr lang="fr-FR" sz="2000"/>
        </a:p>
      </dgm:t>
    </dgm:pt>
    <dgm:pt modelId="{62F2C566-A5A1-4612-A559-4843973D6334}" type="sibTrans" cxnId="{945BAAE9-1ACC-442C-A25F-2E4E290F0EF8}">
      <dgm:prSet/>
      <dgm:spPr/>
      <dgm:t>
        <a:bodyPr/>
        <a:lstStyle/>
        <a:p>
          <a:endParaRPr lang="fr-FR" sz="2000"/>
        </a:p>
      </dgm:t>
    </dgm:pt>
    <dgm:pt modelId="{BC13AAEB-41AF-41B5-9F87-0924A8475B5F}">
      <dgm:prSet custT="1"/>
      <dgm:spPr>
        <a:solidFill>
          <a:schemeClr val="bg2">
            <a:lumMod val="60000"/>
            <a:lumOff val="40000"/>
          </a:schemeClr>
        </a:solidFill>
        <a:ln>
          <a:noFill/>
          <a:prstDash val="sysDot"/>
        </a:ln>
      </dgm:spPr>
      <dgm:t>
        <a:bodyPr/>
        <a:lstStyle/>
        <a:p>
          <a:pPr rtl="0"/>
          <a:r>
            <a:rPr lang="fr-FR" sz="800" b="0" i="0" smtClean="0">
              <a:solidFill>
                <a:schemeClr val="tx1"/>
              </a:solidFill>
            </a:rPr>
            <a:t>Nombre d'établissements de santé avec consultations dédiées aux PH rapporté au nombre total d'établissements de santé</a:t>
          </a:r>
          <a:endParaRPr lang="fr-FR" sz="800" b="0" i="0">
            <a:solidFill>
              <a:schemeClr val="tx1"/>
            </a:solidFill>
          </a:endParaRPr>
        </a:p>
      </dgm:t>
    </dgm:pt>
    <dgm:pt modelId="{9BAEE7A1-FE17-4C4B-909D-8AA01458123B}" type="parTrans" cxnId="{ED5A305F-3CAE-4CB9-A2DB-97FBA9695AF1}">
      <dgm:prSet/>
      <dgm:spPr/>
      <dgm:t>
        <a:bodyPr/>
        <a:lstStyle/>
        <a:p>
          <a:endParaRPr lang="fr-FR" sz="2000"/>
        </a:p>
      </dgm:t>
    </dgm:pt>
    <dgm:pt modelId="{CECE96D3-7E34-4631-8830-23BEC2CEE2EF}" type="sibTrans" cxnId="{ED5A305F-3CAE-4CB9-A2DB-97FBA9695AF1}">
      <dgm:prSet/>
      <dgm:spPr/>
      <dgm:t>
        <a:bodyPr/>
        <a:lstStyle/>
        <a:p>
          <a:endParaRPr lang="fr-FR" sz="2000"/>
        </a:p>
      </dgm:t>
    </dgm:pt>
    <dgm:pt modelId="{3B44A06D-3082-4FA3-B830-8AF529B26008}">
      <dgm:prSet custT="1"/>
      <dgm:spPr>
        <a:solidFill>
          <a:schemeClr val="bg2">
            <a:lumMod val="60000"/>
            <a:lumOff val="40000"/>
          </a:schemeClr>
        </a:solidFill>
        <a:ln>
          <a:noFill/>
          <a:prstDash val="dash"/>
        </a:ln>
      </dgm:spPr>
      <dgm:t>
        <a:bodyPr/>
        <a:lstStyle/>
        <a:p>
          <a:pPr rtl="0"/>
          <a:r>
            <a:rPr lang="fr-FR" sz="800" b="0" i="0" smtClean="0">
              <a:solidFill>
                <a:schemeClr val="tx1"/>
              </a:solidFill>
            </a:rPr>
            <a:t>Part de l’activité des services d’HAD (nombre de journées) consacrée aux établissements PH</a:t>
          </a:r>
          <a:endParaRPr lang="fr-FR" sz="800" b="0" i="0">
            <a:solidFill>
              <a:schemeClr val="tx1"/>
            </a:solidFill>
          </a:endParaRPr>
        </a:p>
      </dgm:t>
    </dgm:pt>
    <dgm:pt modelId="{6334E356-ECBB-415C-8D39-57C7F4AB421A}" type="parTrans" cxnId="{B3F97C8A-0B75-4491-A04B-70AF0CE18EFF}">
      <dgm:prSet/>
      <dgm:spPr/>
      <dgm:t>
        <a:bodyPr/>
        <a:lstStyle/>
        <a:p>
          <a:endParaRPr lang="fr-FR" sz="2000"/>
        </a:p>
      </dgm:t>
    </dgm:pt>
    <dgm:pt modelId="{6358C629-0760-464F-BB78-0A253AD6410A}" type="sibTrans" cxnId="{B3F97C8A-0B75-4491-A04B-70AF0CE18EFF}">
      <dgm:prSet/>
      <dgm:spPr/>
      <dgm:t>
        <a:bodyPr/>
        <a:lstStyle/>
        <a:p>
          <a:endParaRPr lang="fr-FR" sz="2000"/>
        </a:p>
      </dgm:t>
    </dgm:pt>
    <dgm:pt modelId="{CE061422-DCC0-4DF5-AB65-E98E6890D57B}">
      <dgm:prSet custT="1"/>
      <dgm:spPr>
        <a:solidFill>
          <a:schemeClr val="bg2">
            <a:lumMod val="60000"/>
            <a:lumOff val="40000"/>
          </a:schemeClr>
        </a:solidFill>
        <a:ln>
          <a:noFill/>
          <a:prstDash val="sysDot"/>
        </a:ln>
      </dgm:spPr>
      <dgm:t>
        <a:bodyPr/>
        <a:lstStyle/>
        <a:p>
          <a:pPr rtl="0"/>
          <a:r>
            <a:rPr lang="fr-FR" sz="800" b="0" i="0" smtClean="0">
              <a:solidFill>
                <a:schemeClr val="tx1"/>
              </a:solidFill>
            </a:rPr>
            <a:t>Nombre d'ESMS avec au moins un acte de télémédecine sur nombre total d'ESMS (pendant l'année)</a:t>
          </a:r>
          <a:endParaRPr lang="fr-FR" sz="800" b="0" i="0">
            <a:solidFill>
              <a:schemeClr val="tx1"/>
            </a:solidFill>
          </a:endParaRPr>
        </a:p>
      </dgm:t>
    </dgm:pt>
    <dgm:pt modelId="{B9B4CC08-96C8-4DFB-BC1C-7B1CCF44E265}" type="parTrans" cxnId="{F64B3263-0640-4AC5-B73B-6C276A230D15}">
      <dgm:prSet/>
      <dgm:spPr/>
      <dgm:t>
        <a:bodyPr/>
        <a:lstStyle/>
        <a:p>
          <a:endParaRPr lang="fr-FR" sz="2000"/>
        </a:p>
      </dgm:t>
    </dgm:pt>
    <dgm:pt modelId="{24017289-3615-414F-9459-B9734502A36D}" type="sibTrans" cxnId="{F64B3263-0640-4AC5-B73B-6C276A230D15}">
      <dgm:prSet/>
      <dgm:spPr/>
      <dgm:t>
        <a:bodyPr/>
        <a:lstStyle/>
        <a:p>
          <a:endParaRPr lang="fr-FR" sz="2000"/>
        </a:p>
      </dgm:t>
    </dgm:pt>
    <dgm:pt modelId="{4B75EB33-331B-41DD-A1D7-7A0AC89E6E94}">
      <dgm:prSet custT="1"/>
      <dgm:spPr>
        <a:solidFill>
          <a:schemeClr val="bg2">
            <a:lumMod val="60000"/>
            <a:lumOff val="40000"/>
          </a:schemeClr>
        </a:solidFill>
        <a:ln>
          <a:noFill/>
          <a:prstDash val="solid"/>
        </a:ln>
      </dgm:spPr>
      <dgm:t>
        <a:bodyPr/>
        <a:lstStyle/>
        <a:p>
          <a:pPr rtl="0"/>
          <a:r>
            <a:rPr lang="fr-FR" sz="800" b="0" i="0" dirty="0" smtClean="0">
              <a:solidFill>
                <a:schemeClr val="tx1"/>
              </a:solidFill>
            </a:rPr>
            <a:t>Part des ITEP fonctionnant en dispositif intégré</a:t>
          </a:r>
          <a:endParaRPr lang="fr-FR" sz="800" b="0" i="0" dirty="0">
            <a:solidFill>
              <a:schemeClr val="tx1"/>
            </a:solidFill>
          </a:endParaRPr>
        </a:p>
      </dgm:t>
    </dgm:pt>
    <dgm:pt modelId="{5362373F-2074-4DA1-AEE5-0C158EA5F43A}" type="parTrans" cxnId="{F96D1077-736C-4215-9808-41B9D7ADBA3F}">
      <dgm:prSet/>
      <dgm:spPr/>
      <dgm:t>
        <a:bodyPr/>
        <a:lstStyle/>
        <a:p>
          <a:endParaRPr lang="fr-FR" sz="2000"/>
        </a:p>
      </dgm:t>
    </dgm:pt>
    <dgm:pt modelId="{C5C8078B-D0B7-43D4-9AF4-4B0627A755A5}" type="sibTrans" cxnId="{F96D1077-736C-4215-9808-41B9D7ADBA3F}">
      <dgm:prSet/>
      <dgm:spPr/>
      <dgm:t>
        <a:bodyPr/>
        <a:lstStyle/>
        <a:p>
          <a:endParaRPr lang="fr-FR" sz="2000"/>
        </a:p>
      </dgm:t>
    </dgm:pt>
    <dgm:pt modelId="{A4EEEC36-4547-4159-9765-4B446C571ECA}">
      <dgm:prSet custT="1"/>
      <dgm:spPr>
        <a:solidFill>
          <a:schemeClr val="bg2">
            <a:lumMod val="60000"/>
            <a:lumOff val="40000"/>
          </a:schemeClr>
        </a:solidFill>
        <a:ln>
          <a:noFill/>
          <a:prstDash val="sysDot"/>
        </a:ln>
      </dgm:spPr>
      <dgm:t>
        <a:bodyPr/>
        <a:lstStyle/>
        <a:p>
          <a:pPr rtl="0"/>
          <a:r>
            <a:rPr lang="fr-FR" sz="800" b="0" i="0" smtClean="0">
              <a:solidFill>
                <a:schemeClr val="tx1"/>
              </a:solidFill>
            </a:rPr>
            <a:t>Amplitude moyenne d'ouverture des ESMS pour enfants handicapés</a:t>
          </a:r>
          <a:endParaRPr lang="fr-FR" sz="800" b="0" i="0">
            <a:solidFill>
              <a:schemeClr val="tx1"/>
            </a:solidFill>
          </a:endParaRPr>
        </a:p>
      </dgm:t>
    </dgm:pt>
    <dgm:pt modelId="{996CDAD4-3B44-43BC-BC2B-96917210D2EA}" type="parTrans" cxnId="{C6C47430-ACFF-4FC6-969A-31CA6A596BDF}">
      <dgm:prSet/>
      <dgm:spPr/>
      <dgm:t>
        <a:bodyPr/>
        <a:lstStyle/>
        <a:p>
          <a:endParaRPr lang="fr-FR" sz="2000"/>
        </a:p>
      </dgm:t>
    </dgm:pt>
    <dgm:pt modelId="{029E3466-F9B0-4835-ADB1-DF95EC313A57}" type="sibTrans" cxnId="{C6C47430-ACFF-4FC6-969A-31CA6A596BDF}">
      <dgm:prSet/>
      <dgm:spPr/>
      <dgm:t>
        <a:bodyPr/>
        <a:lstStyle/>
        <a:p>
          <a:endParaRPr lang="fr-FR" sz="2000"/>
        </a:p>
      </dgm:t>
    </dgm:pt>
    <dgm:pt modelId="{6F2DD035-59D4-45AD-B7A2-8560A7EE9C5D}">
      <dgm:prSet custT="1"/>
      <dgm:spPr>
        <a:solidFill>
          <a:srgbClr val="43CEFF"/>
        </a:solidFill>
        <a:ln>
          <a:noFill/>
          <a:prstDash val="solid"/>
        </a:ln>
      </dgm:spPr>
      <dgm:t>
        <a:bodyPr/>
        <a:lstStyle/>
        <a:p>
          <a:pPr rtl="0"/>
          <a:r>
            <a:rPr lang="fr-FR" sz="800" b="0" i="0" dirty="0" smtClean="0">
              <a:solidFill>
                <a:schemeClr val="tx1"/>
              </a:solidFill>
            </a:rPr>
            <a:t>Part des places créées en  établissements et services par transformation/ requalification</a:t>
          </a:r>
          <a:endParaRPr lang="fr-FR" sz="800" b="0" i="0" dirty="0">
            <a:solidFill>
              <a:schemeClr val="tx1"/>
            </a:solidFill>
          </a:endParaRPr>
        </a:p>
      </dgm:t>
    </dgm:pt>
    <dgm:pt modelId="{3F290871-E69F-4CB1-8801-4E738F5BE344}" type="parTrans" cxnId="{06EF41D6-6344-4ABC-A705-19D73AEC7F56}">
      <dgm:prSet/>
      <dgm:spPr/>
      <dgm:t>
        <a:bodyPr/>
        <a:lstStyle/>
        <a:p>
          <a:endParaRPr lang="fr-FR" sz="2000"/>
        </a:p>
      </dgm:t>
    </dgm:pt>
    <dgm:pt modelId="{522D3C97-1AFB-44EB-B886-6C0CE1A64ACE}" type="sibTrans" cxnId="{06EF41D6-6344-4ABC-A705-19D73AEC7F56}">
      <dgm:prSet/>
      <dgm:spPr/>
      <dgm:t>
        <a:bodyPr/>
        <a:lstStyle/>
        <a:p>
          <a:endParaRPr lang="fr-FR" sz="2000"/>
        </a:p>
      </dgm:t>
    </dgm:pt>
    <dgm:pt modelId="{7D244862-7DA0-48AA-9F79-8C79BE7C23F0}">
      <dgm:prSet custT="1"/>
      <dgm:spPr>
        <a:solidFill>
          <a:srgbClr val="43CEFF"/>
        </a:solidFill>
        <a:ln>
          <a:noFill/>
          <a:prstDash val="sysDot"/>
        </a:ln>
      </dgm:spPr>
      <dgm:t>
        <a:bodyPr/>
        <a:lstStyle/>
        <a:p>
          <a:pPr rtl="0"/>
          <a:r>
            <a:rPr lang="fr-FR" sz="800" b="0" i="0" dirty="0" smtClean="0">
              <a:solidFill>
                <a:schemeClr val="tx1"/>
              </a:solidFill>
            </a:rPr>
            <a:t>Part dans l’offre globale des  places en AJ, AT, accueil séquentiel</a:t>
          </a:r>
          <a:endParaRPr lang="fr-FR" sz="800" b="0" i="0" dirty="0">
            <a:solidFill>
              <a:schemeClr val="tx1"/>
            </a:solidFill>
          </a:endParaRPr>
        </a:p>
      </dgm:t>
    </dgm:pt>
    <dgm:pt modelId="{3BF494EB-1C95-451E-BBFF-3EFB42316F66}" type="parTrans" cxnId="{02E2F48A-AF45-4DD0-A781-1457517F071D}">
      <dgm:prSet/>
      <dgm:spPr/>
      <dgm:t>
        <a:bodyPr/>
        <a:lstStyle/>
        <a:p>
          <a:endParaRPr lang="fr-FR" sz="2000"/>
        </a:p>
      </dgm:t>
    </dgm:pt>
    <dgm:pt modelId="{8CD908CD-A2EA-4FBC-BCE2-454196E18E2E}" type="sibTrans" cxnId="{02E2F48A-AF45-4DD0-A781-1457517F071D}">
      <dgm:prSet/>
      <dgm:spPr/>
      <dgm:t>
        <a:bodyPr/>
        <a:lstStyle/>
        <a:p>
          <a:endParaRPr lang="fr-FR" sz="2000"/>
        </a:p>
      </dgm:t>
    </dgm:pt>
    <dgm:pt modelId="{870B451B-C4B8-4943-A868-E0CBE21BD956}">
      <dgm:prSet custT="1"/>
      <dgm:spPr>
        <a:solidFill>
          <a:srgbClr val="43CEFF"/>
        </a:solidFill>
        <a:ln>
          <a:noFill/>
          <a:prstDash val="solid"/>
        </a:ln>
      </dgm:spPr>
      <dgm:t>
        <a:bodyPr/>
        <a:lstStyle/>
        <a:p>
          <a:pPr rtl="0"/>
          <a:r>
            <a:rPr lang="fr-FR" sz="800" b="0" i="0" dirty="0" smtClean="0">
              <a:solidFill>
                <a:schemeClr val="tx1"/>
              </a:solidFill>
            </a:rPr>
            <a:t>Nombre de  PCPE </a:t>
          </a:r>
          <a:endParaRPr lang="fr-FR" sz="800" b="0" i="0" dirty="0">
            <a:solidFill>
              <a:schemeClr val="tx1"/>
            </a:solidFill>
          </a:endParaRPr>
        </a:p>
      </dgm:t>
    </dgm:pt>
    <dgm:pt modelId="{15D982E8-0C2C-4D19-8F05-EB4187571281}" type="parTrans" cxnId="{11EA6030-97A3-4DCF-8B8D-BDD5ADD2448D}">
      <dgm:prSet/>
      <dgm:spPr/>
      <dgm:t>
        <a:bodyPr/>
        <a:lstStyle/>
        <a:p>
          <a:endParaRPr lang="fr-FR" sz="2000"/>
        </a:p>
      </dgm:t>
    </dgm:pt>
    <dgm:pt modelId="{DEAFBDD7-68AA-446F-94B2-1BFF379EF2FA}" type="sibTrans" cxnId="{11EA6030-97A3-4DCF-8B8D-BDD5ADD2448D}">
      <dgm:prSet/>
      <dgm:spPr/>
      <dgm:t>
        <a:bodyPr/>
        <a:lstStyle/>
        <a:p>
          <a:endParaRPr lang="fr-FR" sz="2000"/>
        </a:p>
      </dgm:t>
    </dgm:pt>
    <dgm:pt modelId="{6C428EEE-50C9-49BE-B231-DF45894DF18B}">
      <dgm:prSet custT="1"/>
      <dgm:spPr>
        <a:solidFill>
          <a:srgbClr val="43CEFF"/>
        </a:solidFill>
        <a:ln>
          <a:noFill/>
          <a:prstDash val="solid"/>
        </a:ln>
      </dgm:spPr>
      <dgm:t>
        <a:bodyPr/>
        <a:lstStyle/>
        <a:p>
          <a:pPr rtl="0"/>
          <a:r>
            <a:rPr lang="fr-FR" sz="800" b="0" i="0" smtClean="0">
              <a:solidFill>
                <a:schemeClr val="tx1"/>
              </a:solidFill>
            </a:rPr>
            <a:t>Part des services dans l'offre totale</a:t>
          </a:r>
          <a:endParaRPr lang="fr-FR" sz="800" b="0" i="0">
            <a:solidFill>
              <a:schemeClr val="tx1"/>
            </a:solidFill>
          </a:endParaRPr>
        </a:p>
      </dgm:t>
    </dgm:pt>
    <dgm:pt modelId="{577D0782-C77F-4CF9-90D7-EBB79AD9D293}" type="parTrans" cxnId="{211F6706-9802-4848-B638-960C40DD1D68}">
      <dgm:prSet/>
      <dgm:spPr/>
      <dgm:t>
        <a:bodyPr/>
        <a:lstStyle/>
        <a:p>
          <a:endParaRPr lang="fr-FR" sz="2000"/>
        </a:p>
      </dgm:t>
    </dgm:pt>
    <dgm:pt modelId="{99D650B9-AD87-4D3A-ACFB-1D0F153E1936}" type="sibTrans" cxnId="{211F6706-9802-4848-B638-960C40DD1D68}">
      <dgm:prSet/>
      <dgm:spPr/>
      <dgm:t>
        <a:bodyPr/>
        <a:lstStyle/>
        <a:p>
          <a:endParaRPr lang="fr-FR" sz="2000"/>
        </a:p>
      </dgm:t>
    </dgm:pt>
    <dgm:pt modelId="{1C936755-B838-4B94-85DF-C2C78D249B2A}">
      <dgm:prSet custT="1"/>
      <dgm:spPr>
        <a:solidFill>
          <a:srgbClr val="43CEFF"/>
        </a:solidFill>
        <a:ln>
          <a:noFill/>
          <a:prstDash val="solid"/>
        </a:ln>
      </dgm:spPr>
      <dgm:t>
        <a:bodyPr/>
        <a:lstStyle/>
        <a:p>
          <a:pPr rtl="0"/>
          <a:r>
            <a:rPr lang="fr-FR" sz="800" b="0" i="0" smtClean="0">
              <a:solidFill>
                <a:schemeClr val="tx1"/>
              </a:solidFill>
            </a:rPr>
            <a:t>Nombre de PH  en dispositif « emploi accompagné »</a:t>
          </a:r>
          <a:endParaRPr lang="fr-FR" sz="800" b="0" i="0">
            <a:solidFill>
              <a:schemeClr val="tx1"/>
            </a:solidFill>
          </a:endParaRPr>
        </a:p>
      </dgm:t>
    </dgm:pt>
    <dgm:pt modelId="{6819F034-BB23-4439-B9C8-4E38DD8CB96E}" type="parTrans" cxnId="{E51DCA09-7B2E-4B98-A58F-A6E1815C73D1}">
      <dgm:prSet/>
      <dgm:spPr/>
      <dgm:t>
        <a:bodyPr/>
        <a:lstStyle/>
        <a:p>
          <a:endParaRPr lang="fr-FR" sz="2000"/>
        </a:p>
      </dgm:t>
    </dgm:pt>
    <dgm:pt modelId="{2B338517-F322-46F3-95E7-DB6E83A54A1F}" type="sibTrans" cxnId="{E51DCA09-7B2E-4B98-A58F-A6E1815C73D1}">
      <dgm:prSet/>
      <dgm:spPr/>
      <dgm:t>
        <a:bodyPr/>
        <a:lstStyle/>
        <a:p>
          <a:endParaRPr lang="fr-FR" sz="2000"/>
        </a:p>
      </dgm:t>
    </dgm:pt>
    <dgm:pt modelId="{46018C5C-43FF-4222-9C81-571EA955A6FF}">
      <dgm:prSet custT="1"/>
      <dgm:spPr>
        <a:solidFill>
          <a:srgbClr val="43CEFF"/>
        </a:solidFill>
        <a:ln>
          <a:noFill/>
          <a:prstDash val="sysDot"/>
        </a:ln>
      </dgm:spPr>
      <dgm:t>
        <a:bodyPr/>
        <a:lstStyle/>
        <a:p>
          <a:pPr rtl="0"/>
          <a:r>
            <a:rPr lang="fr-FR" sz="800" b="0" i="0" smtClean="0">
              <a:solidFill>
                <a:schemeClr val="tx1"/>
              </a:solidFill>
            </a:rPr>
            <a:t>Taux d’insertion des travailleurs d’ESAT en milieu ordinaire de travail</a:t>
          </a:r>
          <a:endParaRPr lang="fr-FR" sz="800" b="0" i="0">
            <a:solidFill>
              <a:schemeClr val="tx1"/>
            </a:solidFill>
          </a:endParaRPr>
        </a:p>
      </dgm:t>
    </dgm:pt>
    <dgm:pt modelId="{C7319EA3-61C3-4394-8AE7-961FCCE172A5}" type="parTrans" cxnId="{867A85C5-4A1B-4DF6-8265-9650617B3E81}">
      <dgm:prSet/>
      <dgm:spPr/>
      <dgm:t>
        <a:bodyPr/>
        <a:lstStyle/>
        <a:p>
          <a:endParaRPr lang="fr-FR" sz="2000"/>
        </a:p>
      </dgm:t>
    </dgm:pt>
    <dgm:pt modelId="{ED508A32-19DA-44DD-88B1-2191C550DDDC}" type="sibTrans" cxnId="{867A85C5-4A1B-4DF6-8265-9650617B3E81}">
      <dgm:prSet/>
      <dgm:spPr/>
      <dgm:t>
        <a:bodyPr/>
        <a:lstStyle/>
        <a:p>
          <a:endParaRPr lang="fr-FR" sz="2000"/>
        </a:p>
      </dgm:t>
    </dgm:pt>
    <dgm:pt modelId="{EFD84F2C-3810-448B-A557-07199523AA6C}">
      <dgm:prSet custT="1"/>
      <dgm:spPr>
        <a:solidFill>
          <a:srgbClr val="BA8CDC"/>
        </a:solidFill>
        <a:ln>
          <a:noFill/>
          <a:prstDash val="sysDot"/>
        </a:ln>
      </dgm:spPr>
      <dgm:t>
        <a:bodyPr/>
        <a:lstStyle/>
        <a:p>
          <a:pPr rtl="0"/>
          <a:r>
            <a:rPr lang="fr-FR" sz="800" b="0" i="0" dirty="0" smtClean="0">
              <a:solidFill>
                <a:schemeClr val="tx1"/>
              </a:solidFill>
            </a:rPr>
            <a:t>Nombre moyen d’ESMS reconnus pour leur fonction ressource (centres ressources, mais aussi structures identifiées comme référentes pour leur environnement) par département </a:t>
          </a:r>
          <a:endParaRPr lang="fr-FR" sz="800" b="0" i="0" dirty="0">
            <a:solidFill>
              <a:schemeClr val="tx1"/>
            </a:solidFill>
          </a:endParaRPr>
        </a:p>
      </dgm:t>
    </dgm:pt>
    <dgm:pt modelId="{74C17B7A-C7B9-4B18-A7BF-C9074AB9F64D}" type="parTrans" cxnId="{5D06AFAB-6690-435C-A95B-7FE2C1354126}">
      <dgm:prSet/>
      <dgm:spPr/>
      <dgm:t>
        <a:bodyPr/>
        <a:lstStyle/>
        <a:p>
          <a:endParaRPr lang="fr-FR" sz="2000"/>
        </a:p>
      </dgm:t>
    </dgm:pt>
    <dgm:pt modelId="{572C0C23-1AE0-4B2F-8D36-5E1988D31DC7}" type="sibTrans" cxnId="{5D06AFAB-6690-435C-A95B-7FE2C1354126}">
      <dgm:prSet/>
      <dgm:spPr/>
      <dgm:t>
        <a:bodyPr/>
        <a:lstStyle/>
        <a:p>
          <a:endParaRPr lang="fr-FR" sz="2000"/>
        </a:p>
      </dgm:t>
    </dgm:pt>
    <dgm:pt modelId="{933C02E1-2EBF-45B6-9016-677884A49DC7}">
      <dgm:prSet custT="1"/>
      <dgm:spPr>
        <a:solidFill>
          <a:srgbClr val="FFD653"/>
        </a:solidFill>
        <a:ln>
          <a:noFill/>
          <a:prstDash val="dash"/>
        </a:ln>
      </dgm:spPr>
      <dgm:t>
        <a:bodyPr/>
        <a:lstStyle/>
        <a:p>
          <a:pPr rtl="0"/>
          <a:r>
            <a:rPr lang="fr-FR" sz="800" b="0" i="0" dirty="0" smtClean="0">
              <a:solidFill>
                <a:schemeClr val="tx1"/>
              </a:solidFill>
            </a:rPr>
            <a:t>Mesure de la qualité de service perçue dans les ESMS / satisfaction des usagers (cf. exemple </a:t>
          </a:r>
          <a:r>
            <a:rPr lang="fr-FR" sz="800" b="0" i="0" dirty="0" err="1" smtClean="0">
              <a:solidFill>
                <a:schemeClr val="tx1"/>
              </a:solidFill>
            </a:rPr>
            <a:t>Handifaction</a:t>
          </a:r>
          <a:r>
            <a:rPr lang="fr-FR" sz="800" b="0" i="0" dirty="0" smtClean="0">
              <a:solidFill>
                <a:schemeClr val="tx1"/>
              </a:solidFill>
            </a:rPr>
            <a:t>)</a:t>
          </a:r>
          <a:endParaRPr lang="fr-FR" sz="800" b="0" i="0" dirty="0">
            <a:solidFill>
              <a:schemeClr val="tx1"/>
            </a:solidFill>
          </a:endParaRPr>
        </a:p>
      </dgm:t>
    </dgm:pt>
    <dgm:pt modelId="{04F862FE-7DE4-4E28-BEEC-F46E3E2B53BE}" type="parTrans" cxnId="{0B3082B5-EB71-404B-9B28-43ABC61CB7F4}">
      <dgm:prSet/>
      <dgm:spPr/>
      <dgm:t>
        <a:bodyPr/>
        <a:lstStyle/>
        <a:p>
          <a:endParaRPr lang="fr-FR" sz="2000"/>
        </a:p>
      </dgm:t>
    </dgm:pt>
    <dgm:pt modelId="{4847E260-3281-428E-8497-412A2FCF446C}" type="sibTrans" cxnId="{0B3082B5-EB71-404B-9B28-43ABC61CB7F4}">
      <dgm:prSet/>
      <dgm:spPr/>
      <dgm:t>
        <a:bodyPr/>
        <a:lstStyle/>
        <a:p>
          <a:endParaRPr lang="fr-FR" sz="2000"/>
        </a:p>
      </dgm:t>
    </dgm:pt>
    <dgm:pt modelId="{712EBC36-8B8E-42D1-A93F-0C3D5ED7C87A}">
      <dgm:prSet custT="1"/>
      <dgm:spPr>
        <a:solidFill>
          <a:srgbClr val="FFD653"/>
        </a:solidFill>
        <a:ln>
          <a:noFill/>
          <a:prstDash val="dash"/>
        </a:ln>
      </dgm:spPr>
      <dgm:t>
        <a:bodyPr/>
        <a:lstStyle/>
        <a:p>
          <a:pPr rtl="0"/>
          <a:r>
            <a:rPr lang="fr-FR" sz="800" b="0" i="0" dirty="0" smtClean="0">
              <a:solidFill>
                <a:schemeClr val="tx1"/>
              </a:solidFill>
            </a:rPr>
            <a:t>Nombre de jours de formation/ ETP au global dans la région pour tous les ESMS PH</a:t>
          </a:r>
          <a:endParaRPr lang="fr-FR" sz="800" b="0" i="0" dirty="0">
            <a:solidFill>
              <a:schemeClr val="tx1"/>
            </a:solidFill>
          </a:endParaRPr>
        </a:p>
      </dgm:t>
    </dgm:pt>
    <dgm:pt modelId="{EFA4536E-EE7E-4BBF-BB06-A8656DADBA5D}" type="parTrans" cxnId="{B4DFFF48-2642-4004-B06F-3B6E0701E031}">
      <dgm:prSet/>
      <dgm:spPr/>
      <dgm:t>
        <a:bodyPr/>
        <a:lstStyle/>
        <a:p>
          <a:endParaRPr lang="fr-FR" sz="2000"/>
        </a:p>
      </dgm:t>
    </dgm:pt>
    <dgm:pt modelId="{D1DAD94E-01A1-4F85-B102-D8A1200C0069}" type="sibTrans" cxnId="{B4DFFF48-2642-4004-B06F-3B6E0701E031}">
      <dgm:prSet/>
      <dgm:spPr/>
      <dgm:t>
        <a:bodyPr/>
        <a:lstStyle/>
        <a:p>
          <a:endParaRPr lang="fr-FR" sz="2000"/>
        </a:p>
      </dgm:t>
    </dgm:pt>
    <dgm:pt modelId="{98F4E89A-147B-47AA-BE0E-88DF080FA07E}">
      <dgm:prSet custT="1"/>
      <dgm:spPr>
        <a:solidFill>
          <a:srgbClr val="FFD653"/>
        </a:solidFill>
        <a:ln>
          <a:noFill/>
          <a:prstDash val="sysDot"/>
        </a:ln>
      </dgm:spPr>
      <dgm:t>
        <a:bodyPr/>
        <a:lstStyle/>
        <a:p>
          <a:pPr rtl="0"/>
          <a:r>
            <a:rPr lang="fr-FR" sz="800" b="0" i="0" dirty="0" smtClean="0">
              <a:solidFill>
                <a:schemeClr val="tx1"/>
              </a:solidFill>
            </a:rPr>
            <a:t>Nombre de personnes adhérant à un GEM pour 1000 habitants</a:t>
          </a:r>
          <a:endParaRPr lang="fr-FR" sz="800" b="0" i="0" dirty="0">
            <a:solidFill>
              <a:schemeClr val="tx1"/>
            </a:solidFill>
          </a:endParaRPr>
        </a:p>
      </dgm:t>
    </dgm:pt>
    <dgm:pt modelId="{864B36FA-1606-472F-9D55-DF12D3C63A61}" type="parTrans" cxnId="{011EED8A-2653-4595-A859-142E968A58A5}">
      <dgm:prSet/>
      <dgm:spPr/>
      <dgm:t>
        <a:bodyPr/>
        <a:lstStyle/>
        <a:p>
          <a:endParaRPr lang="fr-FR" sz="2000"/>
        </a:p>
      </dgm:t>
    </dgm:pt>
    <dgm:pt modelId="{BBEDFF72-ADD2-4360-9442-CCE1187DD62A}" type="sibTrans" cxnId="{011EED8A-2653-4595-A859-142E968A58A5}">
      <dgm:prSet/>
      <dgm:spPr/>
      <dgm:t>
        <a:bodyPr/>
        <a:lstStyle/>
        <a:p>
          <a:endParaRPr lang="fr-FR" sz="2000"/>
        </a:p>
      </dgm:t>
    </dgm:pt>
    <dgm:pt modelId="{0AF0F2FC-918B-4DE9-8746-999388A63933}">
      <dgm:prSet custT="1"/>
      <dgm:spPr>
        <a:solidFill>
          <a:srgbClr val="FFD653"/>
        </a:solidFill>
        <a:ln>
          <a:noFill/>
          <a:prstDash val="dash"/>
        </a:ln>
      </dgm:spPr>
      <dgm:t>
        <a:bodyPr/>
        <a:lstStyle/>
        <a:p>
          <a:pPr rtl="0"/>
          <a:r>
            <a:rPr lang="fr-FR" sz="800" b="0" i="0" dirty="0" smtClean="0">
              <a:solidFill>
                <a:schemeClr val="tx1"/>
              </a:solidFill>
            </a:rPr>
            <a:t>Nombre d’aidants ayant bénéficié d’une formation une année donnée</a:t>
          </a:r>
          <a:endParaRPr lang="fr-FR" sz="800" b="0" i="0" dirty="0">
            <a:solidFill>
              <a:schemeClr val="tx1"/>
            </a:solidFill>
          </a:endParaRPr>
        </a:p>
      </dgm:t>
    </dgm:pt>
    <dgm:pt modelId="{FFD91A27-E513-43B1-93E0-9ADBB46FEB9D}" type="parTrans" cxnId="{1305499A-CBE6-4746-9987-7E4D279D7827}">
      <dgm:prSet/>
      <dgm:spPr/>
      <dgm:t>
        <a:bodyPr/>
        <a:lstStyle/>
        <a:p>
          <a:endParaRPr lang="fr-FR" sz="2000"/>
        </a:p>
      </dgm:t>
    </dgm:pt>
    <dgm:pt modelId="{FEF67BC0-C32D-4DF2-BD13-EBA316B4AA30}" type="sibTrans" cxnId="{1305499A-CBE6-4746-9987-7E4D279D7827}">
      <dgm:prSet/>
      <dgm:spPr/>
      <dgm:t>
        <a:bodyPr/>
        <a:lstStyle/>
        <a:p>
          <a:endParaRPr lang="fr-FR" sz="2000"/>
        </a:p>
      </dgm:t>
    </dgm:pt>
    <dgm:pt modelId="{DAD6FFB3-1D57-4750-B7BB-8B06C033BF83}" type="pres">
      <dgm:prSet presAssocID="{84A15FCB-66AC-4A52-8A51-F0ADB13BF447}" presName="diagram" presStyleCnt="0">
        <dgm:presLayoutVars>
          <dgm:dir/>
          <dgm:resizeHandles val="exact"/>
        </dgm:presLayoutVars>
      </dgm:prSet>
      <dgm:spPr/>
      <dgm:t>
        <a:bodyPr/>
        <a:lstStyle/>
        <a:p>
          <a:endParaRPr lang="fr-FR"/>
        </a:p>
      </dgm:t>
    </dgm:pt>
    <dgm:pt modelId="{C4614BF3-7515-4381-BC80-0E99D61FB91E}" type="pres">
      <dgm:prSet presAssocID="{DFBEEB42-9ED8-45C2-B99B-4300EAF2EB63}" presName="node" presStyleLbl="node1" presStyleIdx="0" presStyleCnt="23">
        <dgm:presLayoutVars>
          <dgm:bulletEnabled val="1"/>
        </dgm:presLayoutVars>
      </dgm:prSet>
      <dgm:spPr/>
      <dgm:t>
        <a:bodyPr/>
        <a:lstStyle/>
        <a:p>
          <a:endParaRPr lang="fr-FR"/>
        </a:p>
      </dgm:t>
    </dgm:pt>
    <dgm:pt modelId="{A5707CBC-80AB-4A4A-9F85-DEA229A31A01}" type="pres">
      <dgm:prSet presAssocID="{14F4813B-887C-4FB4-B8CB-D3CDD8CFB61C}" presName="sibTrans" presStyleCnt="0"/>
      <dgm:spPr/>
    </dgm:pt>
    <dgm:pt modelId="{1FB59E3A-6BBD-4B42-B5A8-17513140D3A7}" type="pres">
      <dgm:prSet presAssocID="{78FFCE78-1860-4051-B2D9-B1C2FC572C9B}" presName="node" presStyleLbl="node1" presStyleIdx="1" presStyleCnt="23">
        <dgm:presLayoutVars>
          <dgm:bulletEnabled val="1"/>
        </dgm:presLayoutVars>
      </dgm:prSet>
      <dgm:spPr/>
      <dgm:t>
        <a:bodyPr/>
        <a:lstStyle/>
        <a:p>
          <a:endParaRPr lang="fr-FR"/>
        </a:p>
      </dgm:t>
    </dgm:pt>
    <dgm:pt modelId="{1A632D99-99AF-4F09-A903-8D064DC534E4}" type="pres">
      <dgm:prSet presAssocID="{F5F509A4-6307-4FAF-8CEA-EC23F1EFF510}" presName="sibTrans" presStyleCnt="0"/>
      <dgm:spPr/>
    </dgm:pt>
    <dgm:pt modelId="{5AE14C0E-D31F-46CA-A102-AA16034A6D8B}" type="pres">
      <dgm:prSet presAssocID="{9DDD6D80-6911-4B8F-A7A2-BC78FE1E8B2E}" presName="node" presStyleLbl="node1" presStyleIdx="2" presStyleCnt="23">
        <dgm:presLayoutVars>
          <dgm:bulletEnabled val="1"/>
        </dgm:presLayoutVars>
      </dgm:prSet>
      <dgm:spPr/>
      <dgm:t>
        <a:bodyPr/>
        <a:lstStyle/>
        <a:p>
          <a:endParaRPr lang="fr-FR"/>
        </a:p>
      </dgm:t>
    </dgm:pt>
    <dgm:pt modelId="{E18CF124-B8A1-4B5D-8EBB-F53B3F9242E6}" type="pres">
      <dgm:prSet presAssocID="{1B9B6674-DDE3-4B16-913E-950F6F757D94}" presName="sibTrans" presStyleCnt="0"/>
      <dgm:spPr/>
    </dgm:pt>
    <dgm:pt modelId="{74F6107A-0949-4B9A-9DBD-DFE71C78FDE4}" type="pres">
      <dgm:prSet presAssocID="{1A328F37-40E7-4132-8909-18A2C4B38F28}" presName="node" presStyleLbl="node1" presStyleIdx="3" presStyleCnt="23">
        <dgm:presLayoutVars>
          <dgm:bulletEnabled val="1"/>
        </dgm:presLayoutVars>
      </dgm:prSet>
      <dgm:spPr/>
      <dgm:t>
        <a:bodyPr/>
        <a:lstStyle/>
        <a:p>
          <a:endParaRPr lang="fr-FR"/>
        </a:p>
      </dgm:t>
    </dgm:pt>
    <dgm:pt modelId="{05B2E4CD-CE03-460C-AF82-FCFA59C96C93}" type="pres">
      <dgm:prSet presAssocID="{EB0FBE9C-5B0B-44E8-81EC-0DBB0F2BE877}" presName="sibTrans" presStyleCnt="0"/>
      <dgm:spPr/>
    </dgm:pt>
    <dgm:pt modelId="{20D028CC-7F0B-4BAC-9519-77A1781D5368}" type="pres">
      <dgm:prSet presAssocID="{AC4BAB3C-5762-4C20-9A7C-AB8BEF21DCDD}" presName="node" presStyleLbl="node1" presStyleIdx="4" presStyleCnt="23">
        <dgm:presLayoutVars>
          <dgm:bulletEnabled val="1"/>
        </dgm:presLayoutVars>
      </dgm:prSet>
      <dgm:spPr/>
      <dgm:t>
        <a:bodyPr/>
        <a:lstStyle/>
        <a:p>
          <a:endParaRPr lang="fr-FR"/>
        </a:p>
      </dgm:t>
    </dgm:pt>
    <dgm:pt modelId="{28773692-BEAF-4604-ABDE-9CCFCD380CA5}" type="pres">
      <dgm:prSet presAssocID="{E266EAB0-C9DC-4D5B-8C49-0EA5B4448599}" presName="sibTrans" presStyleCnt="0"/>
      <dgm:spPr/>
    </dgm:pt>
    <dgm:pt modelId="{B2E95903-F5D4-4E18-8A56-FE1524885C2D}" type="pres">
      <dgm:prSet presAssocID="{1A3DD0FD-B5C9-42A6-A60F-C711362A062D}" presName="node" presStyleLbl="node1" presStyleIdx="5" presStyleCnt="23">
        <dgm:presLayoutVars>
          <dgm:bulletEnabled val="1"/>
        </dgm:presLayoutVars>
      </dgm:prSet>
      <dgm:spPr/>
      <dgm:t>
        <a:bodyPr/>
        <a:lstStyle/>
        <a:p>
          <a:endParaRPr lang="fr-FR"/>
        </a:p>
      </dgm:t>
    </dgm:pt>
    <dgm:pt modelId="{C6675414-736F-41D2-8A4D-D7AC28A157C0}" type="pres">
      <dgm:prSet presAssocID="{2EFD2689-0A6E-4C96-9D60-79450F021240}" presName="sibTrans" presStyleCnt="0"/>
      <dgm:spPr/>
    </dgm:pt>
    <dgm:pt modelId="{FC3AB41D-4821-4F27-B4AF-85E9F9A9A22A}" type="pres">
      <dgm:prSet presAssocID="{2EE743D4-9D95-4390-BBD0-B4EB258DD27D}" presName="node" presStyleLbl="node1" presStyleIdx="6" presStyleCnt="23">
        <dgm:presLayoutVars>
          <dgm:bulletEnabled val="1"/>
        </dgm:presLayoutVars>
      </dgm:prSet>
      <dgm:spPr/>
      <dgm:t>
        <a:bodyPr/>
        <a:lstStyle/>
        <a:p>
          <a:endParaRPr lang="fr-FR"/>
        </a:p>
      </dgm:t>
    </dgm:pt>
    <dgm:pt modelId="{C43FBAEC-1776-431A-80B5-5DF0B78E8D82}" type="pres">
      <dgm:prSet presAssocID="{62F2C566-A5A1-4612-A559-4843973D6334}" presName="sibTrans" presStyleCnt="0"/>
      <dgm:spPr/>
    </dgm:pt>
    <dgm:pt modelId="{C7FB7229-646C-43D8-ACDB-96D6DD3FD1C7}" type="pres">
      <dgm:prSet presAssocID="{BC13AAEB-41AF-41B5-9F87-0924A8475B5F}" presName="node" presStyleLbl="node1" presStyleIdx="7" presStyleCnt="23">
        <dgm:presLayoutVars>
          <dgm:bulletEnabled val="1"/>
        </dgm:presLayoutVars>
      </dgm:prSet>
      <dgm:spPr/>
      <dgm:t>
        <a:bodyPr/>
        <a:lstStyle/>
        <a:p>
          <a:endParaRPr lang="fr-FR"/>
        </a:p>
      </dgm:t>
    </dgm:pt>
    <dgm:pt modelId="{35C6AC5C-C87B-4E28-9CB1-9978E0877BCD}" type="pres">
      <dgm:prSet presAssocID="{CECE96D3-7E34-4631-8830-23BEC2CEE2EF}" presName="sibTrans" presStyleCnt="0"/>
      <dgm:spPr/>
    </dgm:pt>
    <dgm:pt modelId="{6DE16107-0F14-415F-BA75-798906A77958}" type="pres">
      <dgm:prSet presAssocID="{3B44A06D-3082-4FA3-B830-8AF529B26008}" presName="node" presStyleLbl="node1" presStyleIdx="8" presStyleCnt="23">
        <dgm:presLayoutVars>
          <dgm:bulletEnabled val="1"/>
        </dgm:presLayoutVars>
      </dgm:prSet>
      <dgm:spPr/>
      <dgm:t>
        <a:bodyPr/>
        <a:lstStyle/>
        <a:p>
          <a:endParaRPr lang="fr-FR"/>
        </a:p>
      </dgm:t>
    </dgm:pt>
    <dgm:pt modelId="{C20D2062-9DF9-4012-9D6F-E5770D3C7686}" type="pres">
      <dgm:prSet presAssocID="{6358C629-0760-464F-BB78-0A253AD6410A}" presName="sibTrans" presStyleCnt="0"/>
      <dgm:spPr/>
    </dgm:pt>
    <dgm:pt modelId="{3D7F086F-B827-4071-A2CB-4DD10AD0978B}" type="pres">
      <dgm:prSet presAssocID="{CE061422-DCC0-4DF5-AB65-E98E6890D57B}" presName="node" presStyleLbl="node1" presStyleIdx="9" presStyleCnt="23">
        <dgm:presLayoutVars>
          <dgm:bulletEnabled val="1"/>
        </dgm:presLayoutVars>
      </dgm:prSet>
      <dgm:spPr/>
      <dgm:t>
        <a:bodyPr/>
        <a:lstStyle/>
        <a:p>
          <a:endParaRPr lang="fr-FR"/>
        </a:p>
      </dgm:t>
    </dgm:pt>
    <dgm:pt modelId="{881B658F-025D-4640-AFE9-462ADF4E923C}" type="pres">
      <dgm:prSet presAssocID="{24017289-3615-414F-9459-B9734502A36D}" presName="sibTrans" presStyleCnt="0"/>
      <dgm:spPr/>
    </dgm:pt>
    <dgm:pt modelId="{AABC7270-647A-41E0-B802-7A65DD88BFAF}" type="pres">
      <dgm:prSet presAssocID="{4B75EB33-331B-41DD-A1D7-7A0AC89E6E94}" presName="node" presStyleLbl="node1" presStyleIdx="10" presStyleCnt="23">
        <dgm:presLayoutVars>
          <dgm:bulletEnabled val="1"/>
        </dgm:presLayoutVars>
      </dgm:prSet>
      <dgm:spPr/>
      <dgm:t>
        <a:bodyPr/>
        <a:lstStyle/>
        <a:p>
          <a:endParaRPr lang="fr-FR"/>
        </a:p>
      </dgm:t>
    </dgm:pt>
    <dgm:pt modelId="{9A0A1C23-4615-4832-AE50-B024FE159EE9}" type="pres">
      <dgm:prSet presAssocID="{C5C8078B-D0B7-43D4-9AF4-4B0627A755A5}" presName="sibTrans" presStyleCnt="0"/>
      <dgm:spPr/>
    </dgm:pt>
    <dgm:pt modelId="{A536D241-9874-4998-83B9-2A87BBEEA108}" type="pres">
      <dgm:prSet presAssocID="{A4EEEC36-4547-4159-9765-4B446C571ECA}" presName="node" presStyleLbl="node1" presStyleIdx="11" presStyleCnt="23">
        <dgm:presLayoutVars>
          <dgm:bulletEnabled val="1"/>
        </dgm:presLayoutVars>
      </dgm:prSet>
      <dgm:spPr/>
      <dgm:t>
        <a:bodyPr/>
        <a:lstStyle/>
        <a:p>
          <a:endParaRPr lang="fr-FR"/>
        </a:p>
      </dgm:t>
    </dgm:pt>
    <dgm:pt modelId="{8427F505-A098-4E3E-A030-A05608FE84CD}" type="pres">
      <dgm:prSet presAssocID="{029E3466-F9B0-4835-ADB1-DF95EC313A57}" presName="sibTrans" presStyleCnt="0"/>
      <dgm:spPr/>
    </dgm:pt>
    <dgm:pt modelId="{910305F1-66D9-45D6-82C0-52FBCF4D2C96}" type="pres">
      <dgm:prSet presAssocID="{6F2DD035-59D4-45AD-B7A2-8560A7EE9C5D}" presName="node" presStyleLbl="node1" presStyleIdx="12" presStyleCnt="23">
        <dgm:presLayoutVars>
          <dgm:bulletEnabled val="1"/>
        </dgm:presLayoutVars>
      </dgm:prSet>
      <dgm:spPr/>
      <dgm:t>
        <a:bodyPr/>
        <a:lstStyle/>
        <a:p>
          <a:endParaRPr lang="fr-FR"/>
        </a:p>
      </dgm:t>
    </dgm:pt>
    <dgm:pt modelId="{F9158217-6BA8-47FD-A100-A8A80FDA4A36}" type="pres">
      <dgm:prSet presAssocID="{522D3C97-1AFB-44EB-B886-6C0CE1A64ACE}" presName="sibTrans" presStyleCnt="0"/>
      <dgm:spPr/>
    </dgm:pt>
    <dgm:pt modelId="{13A98C7C-12E5-47ED-BDCA-95A041BDBCB6}" type="pres">
      <dgm:prSet presAssocID="{7D244862-7DA0-48AA-9F79-8C79BE7C23F0}" presName="node" presStyleLbl="node1" presStyleIdx="13" presStyleCnt="23">
        <dgm:presLayoutVars>
          <dgm:bulletEnabled val="1"/>
        </dgm:presLayoutVars>
      </dgm:prSet>
      <dgm:spPr/>
      <dgm:t>
        <a:bodyPr/>
        <a:lstStyle/>
        <a:p>
          <a:endParaRPr lang="fr-FR"/>
        </a:p>
      </dgm:t>
    </dgm:pt>
    <dgm:pt modelId="{8770900B-8031-429D-A706-0007860CCF0F}" type="pres">
      <dgm:prSet presAssocID="{8CD908CD-A2EA-4FBC-BCE2-454196E18E2E}" presName="sibTrans" presStyleCnt="0"/>
      <dgm:spPr/>
    </dgm:pt>
    <dgm:pt modelId="{03C517D7-948F-4D47-905A-8A61BEEDC43A}" type="pres">
      <dgm:prSet presAssocID="{870B451B-C4B8-4943-A868-E0CBE21BD956}" presName="node" presStyleLbl="node1" presStyleIdx="14" presStyleCnt="23">
        <dgm:presLayoutVars>
          <dgm:bulletEnabled val="1"/>
        </dgm:presLayoutVars>
      </dgm:prSet>
      <dgm:spPr/>
      <dgm:t>
        <a:bodyPr/>
        <a:lstStyle/>
        <a:p>
          <a:endParaRPr lang="fr-FR"/>
        </a:p>
      </dgm:t>
    </dgm:pt>
    <dgm:pt modelId="{846FE77E-9F32-4D92-ABFE-5C7F59DDE964}" type="pres">
      <dgm:prSet presAssocID="{DEAFBDD7-68AA-446F-94B2-1BFF379EF2FA}" presName="sibTrans" presStyleCnt="0"/>
      <dgm:spPr/>
    </dgm:pt>
    <dgm:pt modelId="{7441F625-2B46-4690-9FC2-99DFC2FFA86B}" type="pres">
      <dgm:prSet presAssocID="{6C428EEE-50C9-49BE-B231-DF45894DF18B}" presName="node" presStyleLbl="node1" presStyleIdx="15" presStyleCnt="23">
        <dgm:presLayoutVars>
          <dgm:bulletEnabled val="1"/>
        </dgm:presLayoutVars>
      </dgm:prSet>
      <dgm:spPr/>
      <dgm:t>
        <a:bodyPr/>
        <a:lstStyle/>
        <a:p>
          <a:endParaRPr lang="fr-FR"/>
        </a:p>
      </dgm:t>
    </dgm:pt>
    <dgm:pt modelId="{C186C534-0CFA-4EDF-805E-066CB31EC98B}" type="pres">
      <dgm:prSet presAssocID="{99D650B9-AD87-4D3A-ACFB-1D0F153E1936}" presName="sibTrans" presStyleCnt="0"/>
      <dgm:spPr/>
    </dgm:pt>
    <dgm:pt modelId="{003EF2DE-449D-470E-A00F-DF862690DEB9}" type="pres">
      <dgm:prSet presAssocID="{1C936755-B838-4B94-85DF-C2C78D249B2A}" presName="node" presStyleLbl="node1" presStyleIdx="16" presStyleCnt="23">
        <dgm:presLayoutVars>
          <dgm:bulletEnabled val="1"/>
        </dgm:presLayoutVars>
      </dgm:prSet>
      <dgm:spPr/>
      <dgm:t>
        <a:bodyPr/>
        <a:lstStyle/>
        <a:p>
          <a:endParaRPr lang="fr-FR"/>
        </a:p>
      </dgm:t>
    </dgm:pt>
    <dgm:pt modelId="{0048FB84-111C-4C2C-BE16-027161069EB2}" type="pres">
      <dgm:prSet presAssocID="{2B338517-F322-46F3-95E7-DB6E83A54A1F}" presName="sibTrans" presStyleCnt="0"/>
      <dgm:spPr/>
    </dgm:pt>
    <dgm:pt modelId="{E0E21F53-F70D-4E78-A5D8-09CA03E421AC}" type="pres">
      <dgm:prSet presAssocID="{46018C5C-43FF-4222-9C81-571EA955A6FF}" presName="node" presStyleLbl="node1" presStyleIdx="17" presStyleCnt="23">
        <dgm:presLayoutVars>
          <dgm:bulletEnabled val="1"/>
        </dgm:presLayoutVars>
      </dgm:prSet>
      <dgm:spPr/>
      <dgm:t>
        <a:bodyPr/>
        <a:lstStyle/>
        <a:p>
          <a:endParaRPr lang="fr-FR"/>
        </a:p>
      </dgm:t>
    </dgm:pt>
    <dgm:pt modelId="{A802F733-C950-4B77-85B2-A98F760FC1CE}" type="pres">
      <dgm:prSet presAssocID="{ED508A32-19DA-44DD-88B1-2191C550DDDC}" presName="sibTrans" presStyleCnt="0"/>
      <dgm:spPr/>
    </dgm:pt>
    <dgm:pt modelId="{1B9CB90B-F6E4-439A-A87B-FF30211D13E4}" type="pres">
      <dgm:prSet presAssocID="{EFD84F2C-3810-448B-A557-07199523AA6C}" presName="node" presStyleLbl="node1" presStyleIdx="18" presStyleCnt="23">
        <dgm:presLayoutVars>
          <dgm:bulletEnabled val="1"/>
        </dgm:presLayoutVars>
      </dgm:prSet>
      <dgm:spPr/>
      <dgm:t>
        <a:bodyPr/>
        <a:lstStyle/>
        <a:p>
          <a:endParaRPr lang="fr-FR"/>
        </a:p>
      </dgm:t>
    </dgm:pt>
    <dgm:pt modelId="{46472FC6-0CD4-4E1E-A9D2-EBE703592450}" type="pres">
      <dgm:prSet presAssocID="{572C0C23-1AE0-4B2F-8D36-5E1988D31DC7}" presName="sibTrans" presStyleCnt="0"/>
      <dgm:spPr/>
    </dgm:pt>
    <dgm:pt modelId="{8F869253-27B0-4685-AE32-5A1700603E3C}" type="pres">
      <dgm:prSet presAssocID="{933C02E1-2EBF-45B6-9016-677884A49DC7}" presName="node" presStyleLbl="node1" presStyleIdx="19" presStyleCnt="23">
        <dgm:presLayoutVars>
          <dgm:bulletEnabled val="1"/>
        </dgm:presLayoutVars>
      </dgm:prSet>
      <dgm:spPr/>
      <dgm:t>
        <a:bodyPr/>
        <a:lstStyle/>
        <a:p>
          <a:endParaRPr lang="fr-FR"/>
        </a:p>
      </dgm:t>
    </dgm:pt>
    <dgm:pt modelId="{BF5BFB91-0EBB-40B2-B257-AEDC97AACC02}" type="pres">
      <dgm:prSet presAssocID="{4847E260-3281-428E-8497-412A2FCF446C}" presName="sibTrans" presStyleCnt="0"/>
      <dgm:spPr/>
    </dgm:pt>
    <dgm:pt modelId="{076EC050-8D39-49EC-A6C4-B73F989E0915}" type="pres">
      <dgm:prSet presAssocID="{712EBC36-8B8E-42D1-A93F-0C3D5ED7C87A}" presName="node" presStyleLbl="node1" presStyleIdx="20" presStyleCnt="23">
        <dgm:presLayoutVars>
          <dgm:bulletEnabled val="1"/>
        </dgm:presLayoutVars>
      </dgm:prSet>
      <dgm:spPr/>
      <dgm:t>
        <a:bodyPr/>
        <a:lstStyle/>
        <a:p>
          <a:endParaRPr lang="fr-FR"/>
        </a:p>
      </dgm:t>
    </dgm:pt>
    <dgm:pt modelId="{B6D53B17-F4A0-4615-9619-426225609F45}" type="pres">
      <dgm:prSet presAssocID="{D1DAD94E-01A1-4F85-B102-D8A1200C0069}" presName="sibTrans" presStyleCnt="0"/>
      <dgm:spPr/>
    </dgm:pt>
    <dgm:pt modelId="{C4243CF6-9293-4DEA-9BD3-E7962132F362}" type="pres">
      <dgm:prSet presAssocID="{98F4E89A-147B-47AA-BE0E-88DF080FA07E}" presName="node" presStyleLbl="node1" presStyleIdx="21" presStyleCnt="23">
        <dgm:presLayoutVars>
          <dgm:bulletEnabled val="1"/>
        </dgm:presLayoutVars>
      </dgm:prSet>
      <dgm:spPr/>
      <dgm:t>
        <a:bodyPr/>
        <a:lstStyle/>
        <a:p>
          <a:endParaRPr lang="fr-FR"/>
        </a:p>
      </dgm:t>
    </dgm:pt>
    <dgm:pt modelId="{65261DFF-720B-4210-B214-0ED27EC03A83}" type="pres">
      <dgm:prSet presAssocID="{BBEDFF72-ADD2-4360-9442-CCE1187DD62A}" presName="sibTrans" presStyleCnt="0"/>
      <dgm:spPr/>
    </dgm:pt>
    <dgm:pt modelId="{56B0B6DB-B57B-4E09-AA33-9B2D10069A35}" type="pres">
      <dgm:prSet presAssocID="{0AF0F2FC-918B-4DE9-8746-999388A63933}" presName="node" presStyleLbl="node1" presStyleIdx="22" presStyleCnt="23">
        <dgm:presLayoutVars>
          <dgm:bulletEnabled val="1"/>
        </dgm:presLayoutVars>
      </dgm:prSet>
      <dgm:spPr/>
      <dgm:t>
        <a:bodyPr/>
        <a:lstStyle/>
        <a:p>
          <a:endParaRPr lang="fr-FR"/>
        </a:p>
      </dgm:t>
    </dgm:pt>
  </dgm:ptLst>
  <dgm:cxnLst>
    <dgm:cxn modelId="{37990A51-ACD0-4493-AF1F-0407CC31391E}" srcId="{84A15FCB-66AC-4A52-8A51-F0ADB13BF447}" destId="{1A328F37-40E7-4132-8909-18A2C4B38F28}" srcOrd="3" destOrd="0" parTransId="{8C042F12-EBC0-4D1A-8869-D41522C9E06F}" sibTransId="{EB0FBE9C-5B0B-44E8-81EC-0DBB0F2BE877}"/>
    <dgm:cxn modelId="{E887DB2B-4CB7-47F9-8BB4-273514D5640D}" type="presOf" srcId="{6F2DD035-59D4-45AD-B7A2-8560A7EE9C5D}" destId="{910305F1-66D9-45D6-82C0-52FBCF4D2C96}" srcOrd="0" destOrd="0" presId="urn:microsoft.com/office/officeart/2005/8/layout/default"/>
    <dgm:cxn modelId="{076FA6D1-39E0-485C-9D68-E5AF651AA5E2}" type="presOf" srcId="{2EE743D4-9D95-4390-BBD0-B4EB258DD27D}" destId="{FC3AB41D-4821-4F27-B4AF-85E9F9A9A22A}" srcOrd="0" destOrd="0" presId="urn:microsoft.com/office/officeart/2005/8/layout/default"/>
    <dgm:cxn modelId="{5B28BDE6-0A63-410E-B5DA-94F49E903E1A}" type="presOf" srcId="{46018C5C-43FF-4222-9C81-571EA955A6FF}" destId="{E0E21F53-F70D-4E78-A5D8-09CA03E421AC}" srcOrd="0" destOrd="0" presId="urn:microsoft.com/office/officeart/2005/8/layout/default"/>
    <dgm:cxn modelId="{B4DFFF48-2642-4004-B06F-3B6E0701E031}" srcId="{84A15FCB-66AC-4A52-8A51-F0ADB13BF447}" destId="{712EBC36-8B8E-42D1-A93F-0C3D5ED7C87A}" srcOrd="20" destOrd="0" parTransId="{EFA4536E-EE7E-4BBF-BB06-A8656DADBA5D}" sibTransId="{D1DAD94E-01A1-4F85-B102-D8A1200C0069}"/>
    <dgm:cxn modelId="{EC72367E-39B8-4F0E-944A-CA584F1C354C}" type="presOf" srcId="{1A3DD0FD-B5C9-42A6-A60F-C711362A062D}" destId="{B2E95903-F5D4-4E18-8A56-FE1524885C2D}" srcOrd="0" destOrd="0" presId="urn:microsoft.com/office/officeart/2005/8/layout/default"/>
    <dgm:cxn modelId="{06EF41D6-6344-4ABC-A705-19D73AEC7F56}" srcId="{84A15FCB-66AC-4A52-8A51-F0ADB13BF447}" destId="{6F2DD035-59D4-45AD-B7A2-8560A7EE9C5D}" srcOrd="12" destOrd="0" parTransId="{3F290871-E69F-4CB1-8801-4E738F5BE344}" sibTransId="{522D3C97-1AFB-44EB-B886-6C0CE1A64ACE}"/>
    <dgm:cxn modelId="{600D30A1-F625-4F7A-8D34-521F93AD73D5}" type="presOf" srcId="{CE061422-DCC0-4DF5-AB65-E98E6890D57B}" destId="{3D7F086F-B827-4071-A2CB-4DD10AD0978B}" srcOrd="0" destOrd="0" presId="urn:microsoft.com/office/officeart/2005/8/layout/default"/>
    <dgm:cxn modelId="{F3C72EF2-79A6-4F5A-9698-F61FC5B1EA63}" type="presOf" srcId="{AC4BAB3C-5762-4C20-9A7C-AB8BEF21DCDD}" destId="{20D028CC-7F0B-4BAC-9519-77A1781D5368}" srcOrd="0" destOrd="0" presId="urn:microsoft.com/office/officeart/2005/8/layout/default"/>
    <dgm:cxn modelId="{5D06AFAB-6690-435C-A95B-7FE2C1354126}" srcId="{84A15FCB-66AC-4A52-8A51-F0ADB13BF447}" destId="{EFD84F2C-3810-448B-A557-07199523AA6C}" srcOrd="18" destOrd="0" parTransId="{74C17B7A-C7B9-4B18-A7BF-C9074AB9F64D}" sibTransId="{572C0C23-1AE0-4B2F-8D36-5E1988D31DC7}"/>
    <dgm:cxn modelId="{1305499A-CBE6-4746-9987-7E4D279D7827}" srcId="{84A15FCB-66AC-4A52-8A51-F0ADB13BF447}" destId="{0AF0F2FC-918B-4DE9-8746-999388A63933}" srcOrd="22" destOrd="0" parTransId="{FFD91A27-E513-43B1-93E0-9ADBB46FEB9D}" sibTransId="{FEF67BC0-C32D-4DF2-BD13-EBA316B4AA30}"/>
    <dgm:cxn modelId="{9ABFA1F6-CF12-4BE2-8091-CC4C2D3E79C3}" srcId="{84A15FCB-66AC-4A52-8A51-F0ADB13BF447}" destId="{1A3DD0FD-B5C9-42A6-A60F-C711362A062D}" srcOrd="5" destOrd="0" parTransId="{A8EA19F6-9B15-48D5-80A5-9CEF46EE879C}" sibTransId="{2EFD2689-0A6E-4C96-9D60-79450F021240}"/>
    <dgm:cxn modelId="{2B5CAD02-9DCA-4D2B-B032-D99D3212EFE1}" type="presOf" srcId="{EFD84F2C-3810-448B-A557-07199523AA6C}" destId="{1B9CB90B-F6E4-439A-A87B-FF30211D13E4}" srcOrd="0" destOrd="0" presId="urn:microsoft.com/office/officeart/2005/8/layout/default"/>
    <dgm:cxn modelId="{35C1628C-9C52-4E1C-AC54-2892C8404136}" type="presOf" srcId="{78FFCE78-1860-4051-B2D9-B1C2FC572C9B}" destId="{1FB59E3A-6BBD-4B42-B5A8-17513140D3A7}" srcOrd="0" destOrd="0" presId="urn:microsoft.com/office/officeart/2005/8/layout/default"/>
    <dgm:cxn modelId="{5E1190BF-9583-4746-A2C7-887E96C47B02}" type="presOf" srcId="{870B451B-C4B8-4943-A868-E0CBE21BD956}" destId="{03C517D7-948F-4D47-905A-8A61BEEDC43A}" srcOrd="0" destOrd="0" presId="urn:microsoft.com/office/officeart/2005/8/layout/default"/>
    <dgm:cxn modelId="{7B16FF68-6C2E-4AB8-8B1F-90823C834A57}" type="presOf" srcId="{6C428EEE-50C9-49BE-B231-DF45894DF18B}" destId="{7441F625-2B46-4690-9FC2-99DFC2FFA86B}" srcOrd="0" destOrd="0" presId="urn:microsoft.com/office/officeart/2005/8/layout/default"/>
    <dgm:cxn modelId="{02E2F48A-AF45-4DD0-A781-1457517F071D}" srcId="{84A15FCB-66AC-4A52-8A51-F0ADB13BF447}" destId="{7D244862-7DA0-48AA-9F79-8C79BE7C23F0}" srcOrd="13" destOrd="0" parTransId="{3BF494EB-1C95-451E-BBFF-3EFB42316F66}" sibTransId="{8CD908CD-A2EA-4FBC-BCE2-454196E18E2E}"/>
    <dgm:cxn modelId="{693E63FC-9808-4B9C-8D01-188AA70C510A}" srcId="{84A15FCB-66AC-4A52-8A51-F0ADB13BF447}" destId="{AC4BAB3C-5762-4C20-9A7C-AB8BEF21DCDD}" srcOrd="4" destOrd="0" parTransId="{13D83F24-9511-4CC3-8D23-ECDE05913736}" sibTransId="{E266EAB0-C9DC-4D5B-8C49-0EA5B4448599}"/>
    <dgm:cxn modelId="{B3F97C8A-0B75-4491-A04B-70AF0CE18EFF}" srcId="{84A15FCB-66AC-4A52-8A51-F0ADB13BF447}" destId="{3B44A06D-3082-4FA3-B830-8AF529B26008}" srcOrd="8" destOrd="0" parTransId="{6334E356-ECBB-415C-8D39-57C7F4AB421A}" sibTransId="{6358C629-0760-464F-BB78-0A253AD6410A}"/>
    <dgm:cxn modelId="{E51DCA09-7B2E-4B98-A58F-A6E1815C73D1}" srcId="{84A15FCB-66AC-4A52-8A51-F0ADB13BF447}" destId="{1C936755-B838-4B94-85DF-C2C78D249B2A}" srcOrd="16" destOrd="0" parTransId="{6819F034-BB23-4439-B9C8-4E38DD8CB96E}" sibTransId="{2B338517-F322-46F3-95E7-DB6E83A54A1F}"/>
    <dgm:cxn modelId="{C418D53F-204F-48B6-8BE7-F14FF592CEF5}" type="presOf" srcId="{0AF0F2FC-918B-4DE9-8746-999388A63933}" destId="{56B0B6DB-B57B-4E09-AA33-9B2D10069A35}" srcOrd="0" destOrd="0" presId="urn:microsoft.com/office/officeart/2005/8/layout/default"/>
    <dgm:cxn modelId="{B38490F5-6AE0-4476-9B0A-86010A773478}" srcId="{84A15FCB-66AC-4A52-8A51-F0ADB13BF447}" destId="{78FFCE78-1860-4051-B2D9-B1C2FC572C9B}" srcOrd="1" destOrd="0" parTransId="{2B25BBF0-B149-4DDF-9BEA-F3CD3FE85575}" sibTransId="{F5F509A4-6307-4FAF-8CEA-EC23F1EFF510}"/>
    <dgm:cxn modelId="{D174D05E-7D48-462C-83A2-97F32054A1E1}" type="presOf" srcId="{933C02E1-2EBF-45B6-9016-677884A49DC7}" destId="{8F869253-27B0-4685-AE32-5A1700603E3C}" srcOrd="0" destOrd="0" presId="urn:microsoft.com/office/officeart/2005/8/layout/default"/>
    <dgm:cxn modelId="{50CC0FA6-031E-41E3-8A80-ED5BBD2A6C46}" type="presOf" srcId="{9DDD6D80-6911-4B8F-A7A2-BC78FE1E8B2E}" destId="{5AE14C0E-D31F-46CA-A102-AA16034A6D8B}" srcOrd="0" destOrd="0" presId="urn:microsoft.com/office/officeart/2005/8/layout/default"/>
    <dgm:cxn modelId="{011EED8A-2653-4595-A859-142E968A58A5}" srcId="{84A15FCB-66AC-4A52-8A51-F0ADB13BF447}" destId="{98F4E89A-147B-47AA-BE0E-88DF080FA07E}" srcOrd="21" destOrd="0" parTransId="{864B36FA-1606-472F-9D55-DF12D3C63A61}" sibTransId="{BBEDFF72-ADD2-4360-9442-CCE1187DD62A}"/>
    <dgm:cxn modelId="{1E756921-17BE-4CFA-8E7C-8D0B6316653B}" type="presOf" srcId="{712EBC36-8B8E-42D1-A93F-0C3D5ED7C87A}" destId="{076EC050-8D39-49EC-A6C4-B73F989E0915}" srcOrd="0" destOrd="0" presId="urn:microsoft.com/office/officeart/2005/8/layout/default"/>
    <dgm:cxn modelId="{0B3082B5-EB71-404B-9B28-43ABC61CB7F4}" srcId="{84A15FCB-66AC-4A52-8A51-F0ADB13BF447}" destId="{933C02E1-2EBF-45B6-9016-677884A49DC7}" srcOrd="19" destOrd="0" parTransId="{04F862FE-7DE4-4E28-BEEC-F46E3E2B53BE}" sibTransId="{4847E260-3281-428E-8497-412A2FCF446C}"/>
    <dgm:cxn modelId="{F64B3263-0640-4AC5-B73B-6C276A230D15}" srcId="{84A15FCB-66AC-4A52-8A51-F0ADB13BF447}" destId="{CE061422-DCC0-4DF5-AB65-E98E6890D57B}" srcOrd="9" destOrd="0" parTransId="{B9B4CC08-96C8-4DFB-BC1C-7B1CCF44E265}" sibTransId="{24017289-3615-414F-9459-B9734502A36D}"/>
    <dgm:cxn modelId="{875EC84C-E864-4320-909F-CAC55C68BD30}" type="presOf" srcId="{98F4E89A-147B-47AA-BE0E-88DF080FA07E}" destId="{C4243CF6-9293-4DEA-9BD3-E7962132F362}" srcOrd="0" destOrd="0" presId="urn:microsoft.com/office/officeart/2005/8/layout/default"/>
    <dgm:cxn modelId="{B8E95678-1BCF-46A2-BD5C-E552974790DE}" type="presOf" srcId="{1C936755-B838-4B94-85DF-C2C78D249B2A}" destId="{003EF2DE-449D-470E-A00F-DF862690DEB9}" srcOrd="0" destOrd="0" presId="urn:microsoft.com/office/officeart/2005/8/layout/default"/>
    <dgm:cxn modelId="{FB6794BA-ACF8-4709-84F3-1D4FDE0DB2C4}" srcId="{84A15FCB-66AC-4A52-8A51-F0ADB13BF447}" destId="{9DDD6D80-6911-4B8F-A7A2-BC78FE1E8B2E}" srcOrd="2" destOrd="0" parTransId="{5183B8C1-5B3B-4317-AADE-033C7EB92D73}" sibTransId="{1B9B6674-DDE3-4B16-913E-950F6F757D94}"/>
    <dgm:cxn modelId="{EBD0ABA7-AD22-4072-99A4-D2FF750904A6}" type="presOf" srcId="{DFBEEB42-9ED8-45C2-B99B-4300EAF2EB63}" destId="{C4614BF3-7515-4381-BC80-0E99D61FB91E}" srcOrd="0" destOrd="0" presId="urn:microsoft.com/office/officeart/2005/8/layout/default"/>
    <dgm:cxn modelId="{F96D1077-736C-4215-9808-41B9D7ADBA3F}" srcId="{84A15FCB-66AC-4A52-8A51-F0ADB13BF447}" destId="{4B75EB33-331B-41DD-A1D7-7A0AC89E6E94}" srcOrd="10" destOrd="0" parTransId="{5362373F-2074-4DA1-AEE5-0C158EA5F43A}" sibTransId="{C5C8078B-D0B7-43D4-9AF4-4B0627A755A5}"/>
    <dgm:cxn modelId="{76A3AD0F-9409-4307-9EC1-59262F3B31F8}" type="presOf" srcId="{4B75EB33-331B-41DD-A1D7-7A0AC89E6E94}" destId="{AABC7270-647A-41E0-B802-7A65DD88BFAF}" srcOrd="0" destOrd="0" presId="urn:microsoft.com/office/officeart/2005/8/layout/default"/>
    <dgm:cxn modelId="{5676CFEF-4B8E-46FF-812B-9DCC6741B9B6}" type="presOf" srcId="{1A328F37-40E7-4132-8909-18A2C4B38F28}" destId="{74F6107A-0949-4B9A-9DBD-DFE71C78FDE4}" srcOrd="0" destOrd="0" presId="urn:microsoft.com/office/officeart/2005/8/layout/default"/>
    <dgm:cxn modelId="{867A85C5-4A1B-4DF6-8265-9650617B3E81}" srcId="{84A15FCB-66AC-4A52-8A51-F0ADB13BF447}" destId="{46018C5C-43FF-4222-9C81-571EA955A6FF}" srcOrd="17" destOrd="0" parTransId="{C7319EA3-61C3-4394-8AE7-961FCCE172A5}" sibTransId="{ED508A32-19DA-44DD-88B1-2191C550DDDC}"/>
    <dgm:cxn modelId="{945BAAE9-1ACC-442C-A25F-2E4E290F0EF8}" srcId="{84A15FCB-66AC-4A52-8A51-F0ADB13BF447}" destId="{2EE743D4-9D95-4390-BBD0-B4EB258DD27D}" srcOrd="6" destOrd="0" parTransId="{C8C49DD8-2882-4B36-B5F2-BB581D50FCB4}" sibTransId="{62F2C566-A5A1-4612-A559-4843973D6334}"/>
    <dgm:cxn modelId="{ED5A305F-3CAE-4CB9-A2DB-97FBA9695AF1}" srcId="{84A15FCB-66AC-4A52-8A51-F0ADB13BF447}" destId="{BC13AAEB-41AF-41B5-9F87-0924A8475B5F}" srcOrd="7" destOrd="0" parTransId="{9BAEE7A1-FE17-4C4B-909D-8AA01458123B}" sibTransId="{CECE96D3-7E34-4631-8830-23BEC2CEE2EF}"/>
    <dgm:cxn modelId="{6AD4A580-0FCB-45C7-B223-9C7FB8F4A9AA}" type="presOf" srcId="{84A15FCB-66AC-4A52-8A51-F0ADB13BF447}" destId="{DAD6FFB3-1D57-4750-B7BB-8B06C033BF83}" srcOrd="0" destOrd="0" presId="urn:microsoft.com/office/officeart/2005/8/layout/default"/>
    <dgm:cxn modelId="{11EA6030-97A3-4DCF-8B8D-BDD5ADD2448D}" srcId="{84A15FCB-66AC-4A52-8A51-F0ADB13BF447}" destId="{870B451B-C4B8-4943-A868-E0CBE21BD956}" srcOrd="14" destOrd="0" parTransId="{15D982E8-0C2C-4D19-8F05-EB4187571281}" sibTransId="{DEAFBDD7-68AA-446F-94B2-1BFF379EF2FA}"/>
    <dgm:cxn modelId="{C6EB27BA-F320-4EBC-8D6C-23F9BFBE6A0D}" srcId="{84A15FCB-66AC-4A52-8A51-F0ADB13BF447}" destId="{DFBEEB42-9ED8-45C2-B99B-4300EAF2EB63}" srcOrd="0" destOrd="0" parTransId="{9726B9CB-A27C-4906-9BDA-C9A4B7843943}" sibTransId="{14F4813B-887C-4FB4-B8CB-D3CDD8CFB61C}"/>
    <dgm:cxn modelId="{6E2DE63B-06F8-488E-AA19-716419766948}" type="presOf" srcId="{BC13AAEB-41AF-41B5-9F87-0924A8475B5F}" destId="{C7FB7229-646C-43D8-ACDB-96D6DD3FD1C7}" srcOrd="0" destOrd="0" presId="urn:microsoft.com/office/officeart/2005/8/layout/default"/>
    <dgm:cxn modelId="{0AE7F5F2-E6AD-4F04-8B41-40A2BD5C4DE6}" type="presOf" srcId="{3B44A06D-3082-4FA3-B830-8AF529B26008}" destId="{6DE16107-0F14-415F-BA75-798906A77958}" srcOrd="0" destOrd="0" presId="urn:microsoft.com/office/officeart/2005/8/layout/default"/>
    <dgm:cxn modelId="{C6C47430-ACFF-4FC6-969A-31CA6A596BDF}" srcId="{84A15FCB-66AC-4A52-8A51-F0ADB13BF447}" destId="{A4EEEC36-4547-4159-9765-4B446C571ECA}" srcOrd="11" destOrd="0" parTransId="{996CDAD4-3B44-43BC-BC2B-96917210D2EA}" sibTransId="{029E3466-F9B0-4835-ADB1-DF95EC313A57}"/>
    <dgm:cxn modelId="{32E87CA9-D298-4262-9B95-2D97B679BE52}" type="presOf" srcId="{7D244862-7DA0-48AA-9F79-8C79BE7C23F0}" destId="{13A98C7C-12E5-47ED-BDCA-95A041BDBCB6}" srcOrd="0" destOrd="0" presId="urn:microsoft.com/office/officeart/2005/8/layout/default"/>
    <dgm:cxn modelId="{1E12F7BC-1C4F-482B-B4C5-E79A85DE1744}" type="presOf" srcId="{A4EEEC36-4547-4159-9765-4B446C571ECA}" destId="{A536D241-9874-4998-83B9-2A87BBEEA108}" srcOrd="0" destOrd="0" presId="urn:microsoft.com/office/officeart/2005/8/layout/default"/>
    <dgm:cxn modelId="{211F6706-9802-4848-B638-960C40DD1D68}" srcId="{84A15FCB-66AC-4A52-8A51-F0ADB13BF447}" destId="{6C428EEE-50C9-49BE-B231-DF45894DF18B}" srcOrd="15" destOrd="0" parTransId="{577D0782-C77F-4CF9-90D7-EBB79AD9D293}" sibTransId="{99D650B9-AD87-4D3A-ACFB-1D0F153E1936}"/>
    <dgm:cxn modelId="{A70D47B7-B1B6-4D5C-9D71-A2BB5C1D85C7}" type="presParOf" srcId="{DAD6FFB3-1D57-4750-B7BB-8B06C033BF83}" destId="{C4614BF3-7515-4381-BC80-0E99D61FB91E}" srcOrd="0" destOrd="0" presId="urn:microsoft.com/office/officeart/2005/8/layout/default"/>
    <dgm:cxn modelId="{40B414FB-A317-452C-A164-1F7ECBBBB8EA}" type="presParOf" srcId="{DAD6FFB3-1D57-4750-B7BB-8B06C033BF83}" destId="{A5707CBC-80AB-4A4A-9F85-DEA229A31A01}" srcOrd="1" destOrd="0" presId="urn:microsoft.com/office/officeart/2005/8/layout/default"/>
    <dgm:cxn modelId="{C8A5B903-5FAD-4BBB-937D-6C4E0A42708B}" type="presParOf" srcId="{DAD6FFB3-1D57-4750-B7BB-8B06C033BF83}" destId="{1FB59E3A-6BBD-4B42-B5A8-17513140D3A7}" srcOrd="2" destOrd="0" presId="urn:microsoft.com/office/officeart/2005/8/layout/default"/>
    <dgm:cxn modelId="{73B4B5A7-04CD-4DDE-8557-982875C2EB21}" type="presParOf" srcId="{DAD6FFB3-1D57-4750-B7BB-8B06C033BF83}" destId="{1A632D99-99AF-4F09-A903-8D064DC534E4}" srcOrd="3" destOrd="0" presId="urn:microsoft.com/office/officeart/2005/8/layout/default"/>
    <dgm:cxn modelId="{AD04771B-A29D-41A1-A114-399367BF38B4}" type="presParOf" srcId="{DAD6FFB3-1D57-4750-B7BB-8B06C033BF83}" destId="{5AE14C0E-D31F-46CA-A102-AA16034A6D8B}" srcOrd="4" destOrd="0" presId="urn:microsoft.com/office/officeart/2005/8/layout/default"/>
    <dgm:cxn modelId="{4B8CCDC4-391D-4165-8537-E82ED3EF5C86}" type="presParOf" srcId="{DAD6FFB3-1D57-4750-B7BB-8B06C033BF83}" destId="{E18CF124-B8A1-4B5D-8EBB-F53B3F9242E6}" srcOrd="5" destOrd="0" presId="urn:microsoft.com/office/officeart/2005/8/layout/default"/>
    <dgm:cxn modelId="{6E78EFF6-B48B-44C1-ADE0-D005264BC560}" type="presParOf" srcId="{DAD6FFB3-1D57-4750-B7BB-8B06C033BF83}" destId="{74F6107A-0949-4B9A-9DBD-DFE71C78FDE4}" srcOrd="6" destOrd="0" presId="urn:microsoft.com/office/officeart/2005/8/layout/default"/>
    <dgm:cxn modelId="{0CFB320D-AAD3-4358-AF0C-C4382FE1A8DD}" type="presParOf" srcId="{DAD6FFB3-1D57-4750-B7BB-8B06C033BF83}" destId="{05B2E4CD-CE03-460C-AF82-FCFA59C96C93}" srcOrd="7" destOrd="0" presId="urn:microsoft.com/office/officeart/2005/8/layout/default"/>
    <dgm:cxn modelId="{E201315D-6E30-4411-AE44-E476EDCBF8BF}" type="presParOf" srcId="{DAD6FFB3-1D57-4750-B7BB-8B06C033BF83}" destId="{20D028CC-7F0B-4BAC-9519-77A1781D5368}" srcOrd="8" destOrd="0" presId="urn:microsoft.com/office/officeart/2005/8/layout/default"/>
    <dgm:cxn modelId="{7B23D7B6-843E-4A27-B2FE-104162FEBBCB}" type="presParOf" srcId="{DAD6FFB3-1D57-4750-B7BB-8B06C033BF83}" destId="{28773692-BEAF-4604-ABDE-9CCFCD380CA5}" srcOrd="9" destOrd="0" presId="urn:microsoft.com/office/officeart/2005/8/layout/default"/>
    <dgm:cxn modelId="{D2FD2F28-E278-4F7D-94F6-154C3A9DD0DB}" type="presParOf" srcId="{DAD6FFB3-1D57-4750-B7BB-8B06C033BF83}" destId="{B2E95903-F5D4-4E18-8A56-FE1524885C2D}" srcOrd="10" destOrd="0" presId="urn:microsoft.com/office/officeart/2005/8/layout/default"/>
    <dgm:cxn modelId="{727C217B-93AA-48A5-B2FF-BF3AC5B21770}" type="presParOf" srcId="{DAD6FFB3-1D57-4750-B7BB-8B06C033BF83}" destId="{C6675414-736F-41D2-8A4D-D7AC28A157C0}" srcOrd="11" destOrd="0" presId="urn:microsoft.com/office/officeart/2005/8/layout/default"/>
    <dgm:cxn modelId="{5C247511-EE1A-435A-BE04-5504E536D7EB}" type="presParOf" srcId="{DAD6FFB3-1D57-4750-B7BB-8B06C033BF83}" destId="{FC3AB41D-4821-4F27-B4AF-85E9F9A9A22A}" srcOrd="12" destOrd="0" presId="urn:microsoft.com/office/officeart/2005/8/layout/default"/>
    <dgm:cxn modelId="{44DAD39B-CDCE-4D9D-9FE5-EAD9B2A5E466}" type="presParOf" srcId="{DAD6FFB3-1D57-4750-B7BB-8B06C033BF83}" destId="{C43FBAEC-1776-431A-80B5-5DF0B78E8D82}" srcOrd="13" destOrd="0" presId="urn:microsoft.com/office/officeart/2005/8/layout/default"/>
    <dgm:cxn modelId="{54515F5E-B773-456C-901B-9CB86CFC14C9}" type="presParOf" srcId="{DAD6FFB3-1D57-4750-B7BB-8B06C033BF83}" destId="{C7FB7229-646C-43D8-ACDB-96D6DD3FD1C7}" srcOrd="14" destOrd="0" presId="urn:microsoft.com/office/officeart/2005/8/layout/default"/>
    <dgm:cxn modelId="{1A492F61-EAA2-4438-970A-DC2845066A13}" type="presParOf" srcId="{DAD6FFB3-1D57-4750-B7BB-8B06C033BF83}" destId="{35C6AC5C-C87B-4E28-9CB1-9978E0877BCD}" srcOrd="15" destOrd="0" presId="urn:microsoft.com/office/officeart/2005/8/layout/default"/>
    <dgm:cxn modelId="{8D921E8E-3242-423F-89EE-39D58133149B}" type="presParOf" srcId="{DAD6FFB3-1D57-4750-B7BB-8B06C033BF83}" destId="{6DE16107-0F14-415F-BA75-798906A77958}" srcOrd="16" destOrd="0" presId="urn:microsoft.com/office/officeart/2005/8/layout/default"/>
    <dgm:cxn modelId="{2075C126-1B70-4AAF-8DA9-3B604A055483}" type="presParOf" srcId="{DAD6FFB3-1D57-4750-B7BB-8B06C033BF83}" destId="{C20D2062-9DF9-4012-9D6F-E5770D3C7686}" srcOrd="17" destOrd="0" presId="urn:microsoft.com/office/officeart/2005/8/layout/default"/>
    <dgm:cxn modelId="{506C92B1-2F27-452E-8A9E-A1ACA57C2592}" type="presParOf" srcId="{DAD6FFB3-1D57-4750-B7BB-8B06C033BF83}" destId="{3D7F086F-B827-4071-A2CB-4DD10AD0978B}" srcOrd="18" destOrd="0" presId="urn:microsoft.com/office/officeart/2005/8/layout/default"/>
    <dgm:cxn modelId="{E2EDF495-F230-41C3-8113-75182D89A7DC}" type="presParOf" srcId="{DAD6FFB3-1D57-4750-B7BB-8B06C033BF83}" destId="{881B658F-025D-4640-AFE9-462ADF4E923C}" srcOrd="19" destOrd="0" presId="urn:microsoft.com/office/officeart/2005/8/layout/default"/>
    <dgm:cxn modelId="{BE415F1D-C213-46CD-853D-90717C13791E}" type="presParOf" srcId="{DAD6FFB3-1D57-4750-B7BB-8B06C033BF83}" destId="{AABC7270-647A-41E0-B802-7A65DD88BFAF}" srcOrd="20" destOrd="0" presId="urn:microsoft.com/office/officeart/2005/8/layout/default"/>
    <dgm:cxn modelId="{563E9E57-BAC2-4541-8767-B136E5F1BE5D}" type="presParOf" srcId="{DAD6FFB3-1D57-4750-B7BB-8B06C033BF83}" destId="{9A0A1C23-4615-4832-AE50-B024FE159EE9}" srcOrd="21" destOrd="0" presId="urn:microsoft.com/office/officeart/2005/8/layout/default"/>
    <dgm:cxn modelId="{42AA215E-9BD6-4E8B-813B-C55FE636DC4F}" type="presParOf" srcId="{DAD6FFB3-1D57-4750-B7BB-8B06C033BF83}" destId="{A536D241-9874-4998-83B9-2A87BBEEA108}" srcOrd="22" destOrd="0" presId="urn:microsoft.com/office/officeart/2005/8/layout/default"/>
    <dgm:cxn modelId="{444ED5D5-5DFB-4686-A394-72E9F1CF9969}" type="presParOf" srcId="{DAD6FFB3-1D57-4750-B7BB-8B06C033BF83}" destId="{8427F505-A098-4E3E-A030-A05608FE84CD}" srcOrd="23" destOrd="0" presId="urn:microsoft.com/office/officeart/2005/8/layout/default"/>
    <dgm:cxn modelId="{EABC413C-0E38-4DE6-8160-0B6281FD3A7F}" type="presParOf" srcId="{DAD6FFB3-1D57-4750-B7BB-8B06C033BF83}" destId="{910305F1-66D9-45D6-82C0-52FBCF4D2C96}" srcOrd="24" destOrd="0" presId="urn:microsoft.com/office/officeart/2005/8/layout/default"/>
    <dgm:cxn modelId="{4FEB8804-2971-467C-A152-54279F24BB3C}" type="presParOf" srcId="{DAD6FFB3-1D57-4750-B7BB-8B06C033BF83}" destId="{F9158217-6BA8-47FD-A100-A8A80FDA4A36}" srcOrd="25" destOrd="0" presId="urn:microsoft.com/office/officeart/2005/8/layout/default"/>
    <dgm:cxn modelId="{C0118562-B74D-4042-99E8-B14D99833CBF}" type="presParOf" srcId="{DAD6FFB3-1D57-4750-B7BB-8B06C033BF83}" destId="{13A98C7C-12E5-47ED-BDCA-95A041BDBCB6}" srcOrd="26" destOrd="0" presId="urn:microsoft.com/office/officeart/2005/8/layout/default"/>
    <dgm:cxn modelId="{4F19BA58-BD9D-4F1D-A28A-8B8A963FC23F}" type="presParOf" srcId="{DAD6FFB3-1D57-4750-B7BB-8B06C033BF83}" destId="{8770900B-8031-429D-A706-0007860CCF0F}" srcOrd="27" destOrd="0" presId="urn:microsoft.com/office/officeart/2005/8/layout/default"/>
    <dgm:cxn modelId="{80F581BE-D61B-45DE-A395-E501F3CD7BDF}" type="presParOf" srcId="{DAD6FFB3-1D57-4750-B7BB-8B06C033BF83}" destId="{03C517D7-948F-4D47-905A-8A61BEEDC43A}" srcOrd="28" destOrd="0" presId="urn:microsoft.com/office/officeart/2005/8/layout/default"/>
    <dgm:cxn modelId="{29026C9A-BAC0-4AE6-94AA-5F86E2E0F5AA}" type="presParOf" srcId="{DAD6FFB3-1D57-4750-B7BB-8B06C033BF83}" destId="{846FE77E-9F32-4D92-ABFE-5C7F59DDE964}" srcOrd="29" destOrd="0" presId="urn:microsoft.com/office/officeart/2005/8/layout/default"/>
    <dgm:cxn modelId="{DF75BB7A-875E-4CA1-8A3E-4742763EBDBA}" type="presParOf" srcId="{DAD6FFB3-1D57-4750-B7BB-8B06C033BF83}" destId="{7441F625-2B46-4690-9FC2-99DFC2FFA86B}" srcOrd="30" destOrd="0" presId="urn:microsoft.com/office/officeart/2005/8/layout/default"/>
    <dgm:cxn modelId="{7A022D9E-63E2-49B6-8779-FE3F999A42B0}" type="presParOf" srcId="{DAD6FFB3-1D57-4750-B7BB-8B06C033BF83}" destId="{C186C534-0CFA-4EDF-805E-066CB31EC98B}" srcOrd="31" destOrd="0" presId="urn:microsoft.com/office/officeart/2005/8/layout/default"/>
    <dgm:cxn modelId="{FC71631B-F587-4ED4-8FD8-37B8CDE8ECA0}" type="presParOf" srcId="{DAD6FFB3-1D57-4750-B7BB-8B06C033BF83}" destId="{003EF2DE-449D-470E-A00F-DF862690DEB9}" srcOrd="32" destOrd="0" presId="urn:microsoft.com/office/officeart/2005/8/layout/default"/>
    <dgm:cxn modelId="{711FDCB8-5DB4-4047-92A9-36FB4177EE37}" type="presParOf" srcId="{DAD6FFB3-1D57-4750-B7BB-8B06C033BF83}" destId="{0048FB84-111C-4C2C-BE16-027161069EB2}" srcOrd="33" destOrd="0" presId="urn:microsoft.com/office/officeart/2005/8/layout/default"/>
    <dgm:cxn modelId="{20E7335C-019E-427A-B6F2-02A81CD44D7D}" type="presParOf" srcId="{DAD6FFB3-1D57-4750-B7BB-8B06C033BF83}" destId="{E0E21F53-F70D-4E78-A5D8-09CA03E421AC}" srcOrd="34" destOrd="0" presId="urn:microsoft.com/office/officeart/2005/8/layout/default"/>
    <dgm:cxn modelId="{712B41D6-4A53-4243-8098-603A3C30E25C}" type="presParOf" srcId="{DAD6FFB3-1D57-4750-B7BB-8B06C033BF83}" destId="{A802F733-C950-4B77-85B2-A98F760FC1CE}" srcOrd="35" destOrd="0" presId="urn:microsoft.com/office/officeart/2005/8/layout/default"/>
    <dgm:cxn modelId="{A269055C-5CBF-4A20-BFD4-D8EFD1C48C11}" type="presParOf" srcId="{DAD6FFB3-1D57-4750-B7BB-8B06C033BF83}" destId="{1B9CB90B-F6E4-439A-A87B-FF30211D13E4}" srcOrd="36" destOrd="0" presId="urn:microsoft.com/office/officeart/2005/8/layout/default"/>
    <dgm:cxn modelId="{2B0DB445-ECE0-4262-B3E4-61F609935494}" type="presParOf" srcId="{DAD6FFB3-1D57-4750-B7BB-8B06C033BF83}" destId="{46472FC6-0CD4-4E1E-A9D2-EBE703592450}" srcOrd="37" destOrd="0" presId="urn:microsoft.com/office/officeart/2005/8/layout/default"/>
    <dgm:cxn modelId="{153F563C-C0E9-4ADF-9F98-37360842571A}" type="presParOf" srcId="{DAD6FFB3-1D57-4750-B7BB-8B06C033BF83}" destId="{8F869253-27B0-4685-AE32-5A1700603E3C}" srcOrd="38" destOrd="0" presId="urn:microsoft.com/office/officeart/2005/8/layout/default"/>
    <dgm:cxn modelId="{0763ED4E-BFE7-4C1C-9C88-C0819FDC6277}" type="presParOf" srcId="{DAD6FFB3-1D57-4750-B7BB-8B06C033BF83}" destId="{BF5BFB91-0EBB-40B2-B257-AEDC97AACC02}" srcOrd="39" destOrd="0" presId="urn:microsoft.com/office/officeart/2005/8/layout/default"/>
    <dgm:cxn modelId="{8C760CB6-8AD3-44C8-A395-B289007E97D9}" type="presParOf" srcId="{DAD6FFB3-1D57-4750-B7BB-8B06C033BF83}" destId="{076EC050-8D39-49EC-A6C4-B73F989E0915}" srcOrd="40" destOrd="0" presId="urn:microsoft.com/office/officeart/2005/8/layout/default"/>
    <dgm:cxn modelId="{56E637F7-E652-479C-B51F-304508B1D6E6}" type="presParOf" srcId="{DAD6FFB3-1D57-4750-B7BB-8B06C033BF83}" destId="{B6D53B17-F4A0-4615-9619-426225609F45}" srcOrd="41" destOrd="0" presId="urn:microsoft.com/office/officeart/2005/8/layout/default"/>
    <dgm:cxn modelId="{9E68B3E3-C0A2-42B8-A54B-91DFB01E359F}" type="presParOf" srcId="{DAD6FFB3-1D57-4750-B7BB-8B06C033BF83}" destId="{C4243CF6-9293-4DEA-9BD3-E7962132F362}" srcOrd="42" destOrd="0" presId="urn:microsoft.com/office/officeart/2005/8/layout/default"/>
    <dgm:cxn modelId="{3DC4AE11-B9F8-4A94-A076-7A5674EF8D34}" type="presParOf" srcId="{DAD6FFB3-1D57-4750-B7BB-8B06C033BF83}" destId="{65261DFF-720B-4210-B214-0ED27EC03A83}" srcOrd="43" destOrd="0" presId="urn:microsoft.com/office/officeart/2005/8/layout/default"/>
    <dgm:cxn modelId="{EF5346BF-D753-4E04-8AE1-2D91F3C27DF5}" type="presParOf" srcId="{DAD6FFB3-1D57-4750-B7BB-8B06C033BF83}" destId="{56B0B6DB-B57B-4E09-AA33-9B2D10069A35}" srcOrd="44" destOrd="0" presId="urn:microsoft.com/office/officeart/2005/8/layout/default"/>
  </dgm:cxnLst>
  <dgm:bg>
    <a:solidFill>
      <a:schemeClr val="bg1"/>
    </a:solidFill>
  </dgm:bg>
  <dgm:whole>
    <a:ln w="317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14BF3-7515-4381-BC80-0E99D61FB91E}">
      <dsp:nvSpPr>
        <dsp:cNvPr id="0" name=""/>
        <dsp:cNvSpPr/>
      </dsp:nvSpPr>
      <dsp:spPr>
        <a:xfrm>
          <a:off x="327713" y="3280"/>
          <a:ext cx="1425463" cy="855277"/>
        </a:xfrm>
        <a:prstGeom prst="rect">
          <a:avLst/>
        </a:prstGeom>
        <a:solidFill>
          <a:schemeClr val="bg2">
            <a:lumMod val="60000"/>
            <a:lumOff val="40000"/>
          </a:schemeClr>
        </a:solidFill>
        <a:ln w="25400" cap="flat" cmpd="sng" algn="ctr">
          <a:no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fr-FR" sz="800" b="0" i="0" kern="1200" dirty="0" smtClean="0">
              <a:solidFill>
                <a:schemeClr val="tx1"/>
              </a:solidFill>
            </a:rPr>
            <a:t>Nombre de personnes orientées par les CDAPH mais en liste d'attente, rapporté au nombre de places installées en ESMS (par type d'ESMS)</a:t>
          </a:r>
          <a:endParaRPr lang="fr-FR" sz="800" kern="1200" dirty="0">
            <a:solidFill>
              <a:schemeClr val="tx1"/>
            </a:solidFill>
          </a:endParaRPr>
        </a:p>
      </dsp:txBody>
      <dsp:txXfrm>
        <a:off x="327713" y="3280"/>
        <a:ext cx="1425463" cy="855277"/>
      </dsp:txXfrm>
    </dsp:sp>
    <dsp:sp modelId="{1FB59E3A-6BBD-4B42-B5A8-17513140D3A7}">
      <dsp:nvSpPr>
        <dsp:cNvPr id="0" name=""/>
        <dsp:cNvSpPr/>
      </dsp:nvSpPr>
      <dsp:spPr>
        <a:xfrm>
          <a:off x="1895723" y="3280"/>
          <a:ext cx="1425463" cy="855277"/>
        </a:xfrm>
        <a:prstGeom prst="rect">
          <a:avLst/>
        </a:prstGeom>
        <a:solidFill>
          <a:schemeClr val="bg2">
            <a:lumMod val="60000"/>
            <a:lumOff val="40000"/>
          </a:schemeClr>
        </a:solidFill>
        <a:ln w="25400" cap="flat" cmpd="sng" algn="ctr">
          <a:no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fr-FR" sz="800" b="0" i="0" kern="1200" smtClean="0">
              <a:solidFill>
                <a:schemeClr val="tx1"/>
              </a:solidFill>
            </a:rPr>
            <a:t>Délai moyen entre orientation et admission</a:t>
          </a:r>
          <a:endParaRPr lang="fr-FR" sz="800" b="0" i="0" kern="1200">
            <a:solidFill>
              <a:schemeClr val="tx1"/>
            </a:solidFill>
          </a:endParaRPr>
        </a:p>
      </dsp:txBody>
      <dsp:txXfrm>
        <a:off x="1895723" y="3280"/>
        <a:ext cx="1425463" cy="855277"/>
      </dsp:txXfrm>
    </dsp:sp>
    <dsp:sp modelId="{5AE14C0E-D31F-46CA-A102-AA16034A6D8B}">
      <dsp:nvSpPr>
        <dsp:cNvPr id="0" name=""/>
        <dsp:cNvSpPr/>
      </dsp:nvSpPr>
      <dsp:spPr>
        <a:xfrm>
          <a:off x="3463732" y="3280"/>
          <a:ext cx="1425463" cy="855277"/>
        </a:xfrm>
        <a:prstGeom prst="rect">
          <a:avLst/>
        </a:prstGeom>
        <a:solidFill>
          <a:schemeClr val="bg2">
            <a:lumMod val="60000"/>
            <a:lumOff val="40000"/>
          </a:schemeClr>
        </a:solidFill>
        <a:ln w="25400" cap="flat" cmpd="sng" algn="ctr">
          <a:no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fr-FR" sz="800" b="0" i="0" kern="1200" smtClean="0">
              <a:solidFill>
                <a:schemeClr val="tx1"/>
              </a:solidFill>
            </a:rPr>
            <a:t>Nombre d'admissions en ESMS réalisées correspondant à l'orientation cible rapportée au nombre total d'orientations en ESMS</a:t>
          </a:r>
          <a:endParaRPr lang="fr-FR" sz="800" b="0" i="0" kern="1200">
            <a:solidFill>
              <a:schemeClr val="tx1"/>
            </a:solidFill>
          </a:endParaRPr>
        </a:p>
      </dsp:txBody>
      <dsp:txXfrm>
        <a:off x="3463732" y="3280"/>
        <a:ext cx="1425463" cy="855277"/>
      </dsp:txXfrm>
    </dsp:sp>
    <dsp:sp modelId="{74F6107A-0949-4B9A-9DBD-DFE71C78FDE4}">
      <dsp:nvSpPr>
        <dsp:cNvPr id="0" name=""/>
        <dsp:cNvSpPr/>
      </dsp:nvSpPr>
      <dsp:spPr>
        <a:xfrm>
          <a:off x="5031741" y="3280"/>
          <a:ext cx="1425463" cy="855277"/>
        </a:xfrm>
        <a:prstGeom prst="rect">
          <a:avLst/>
        </a:prstGeom>
        <a:solidFill>
          <a:schemeClr val="bg2">
            <a:lumMod val="60000"/>
            <a:lumOff val="40000"/>
          </a:schemeClr>
        </a:solidFill>
        <a:ln w="25400" cap="flat" cmpd="sng" algn="ctr">
          <a:no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fr-FR" sz="800" b="0" i="0" kern="1200" dirty="0" smtClean="0">
              <a:solidFill>
                <a:schemeClr val="tx1"/>
              </a:solidFill>
            </a:rPr>
            <a:t>Inadéquations hospitalières : nombre de séjours d'hospitalisation en psychiatrie dont la durée est supérieure à un seuil (&gt;270j) témoignant d’un accueil inadéquat à l’hôpital</a:t>
          </a:r>
          <a:endParaRPr lang="fr-FR" sz="800" b="0" i="0" kern="1200" dirty="0">
            <a:solidFill>
              <a:schemeClr val="tx1"/>
            </a:solidFill>
          </a:endParaRPr>
        </a:p>
      </dsp:txBody>
      <dsp:txXfrm>
        <a:off x="5031741" y="3280"/>
        <a:ext cx="1425463" cy="855277"/>
      </dsp:txXfrm>
    </dsp:sp>
    <dsp:sp modelId="{20D028CC-7F0B-4BAC-9519-77A1781D5368}">
      <dsp:nvSpPr>
        <dsp:cNvPr id="0" name=""/>
        <dsp:cNvSpPr/>
      </dsp:nvSpPr>
      <dsp:spPr>
        <a:xfrm>
          <a:off x="6599751" y="3280"/>
          <a:ext cx="1425463" cy="855277"/>
        </a:xfrm>
        <a:prstGeom prst="rect">
          <a:avLst/>
        </a:prstGeom>
        <a:solidFill>
          <a:schemeClr val="bg2">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fr-FR" sz="800" b="0" i="0" kern="1200" smtClean="0">
              <a:solidFill>
                <a:schemeClr val="tx1"/>
              </a:solidFill>
            </a:rPr>
            <a:t>Nombre de personnes en amendement Creton sur le nombre de places en établissements PH enfants</a:t>
          </a:r>
          <a:endParaRPr lang="fr-FR" sz="800" b="0" i="0" kern="1200">
            <a:solidFill>
              <a:schemeClr val="tx1"/>
            </a:solidFill>
          </a:endParaRPr>
        </a:p>
      </dsp:txBody>
      <dsp:txXfrm>
        <a:off x="6599751" y="3280"/>
        <a:ext cx="1425463" cy="855277"/>
      </dsp:txXfrm>
    </dsp:sp>
    <dsp:sp modelId="{B2E95903-F5D4-4E18-8A56-FE1524885C2D}">
      <dsp:nvSpPr>
        <dsp:cNvPr id="0" name=""/>
        <dsp:cNvSpPr/>
      </dsp:nvSpPr>
      <dsp:spPr>
        <a:xfrm>
          <a:off x="327713" y="1001104"/>
          <a:ext cx="1425463" cy="855277"/>
        </a:xfrm>
        <a:prstGeom prst="rect">
          <a:avLst/>
        </a:prstGeom>
        <a:solidFill>
          <a:schemeClr val="bg2">
            <a:lumMod val="60000"/>
            <a:lumOff val="40000"/>
          </a:schemeClr>
        </a:solidFill>
        <a:ln w="25400" cap="flat" cmpd="sng" algn="ctr">
          <a:no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fr-FR" sz="800" b="0" i="0" kern="1200" smtClean="0">
              <a:solidFill>
                <a:schemeClr val="tx1"/>
              </a:solidFill>
            </a:rPr>
            <a:t>Nombre de personnes accueillies en Belgique  rapporté au nombre de places ESMS PH</a:t>
          </a:r>
          <a:endParaRPr lang="fr-FR" sz="800" b="0" i="0" kern="1200">
            <a:solidFill>
              <a:schemeClr val="tx1"/>
            </a:solidFill>
          </a:endParaRPr>
        </a:p>
      </dsp:txBody>
      <dsp:txXfrm>
        <a:off x="327713" y="1001104"/>
        <a:ext cx="1425463" cy="855277"/>
      </dsp:txXfrm>
    </dsp:sp>
    <dsp:sp modelId="{FC3AB41D-4821-4F27-B4AF-85E9F9A9A22A}">
      <dsp:nvSpPr>
        <dsp:cNvPr id="0" name=""/>
        <dsp:cNvSpPr/>
      </dsp:nvSpPr>
      <dsp:spPr>
        <a:xfrm>
          <a:off x="1895723" y="1001104"/>
          <a:ext cx="1425463" cy="855277"/>
        </a:xfrm>
        <a:prstGeom prst="rect">
          <a:avLst/>
        </a:prstGeom>
        <a:solidFill>
          <a:schemeClr val="bg2">
            <a:lumMod val="60000"/>
            <a:lumOff val="40000"/>
          </a:schemeClr>
        </a:solidFill>
        <a:ln w="25400" cap="flat" cmpd="sng" algn="ctr">
          <a:no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fr-FR" sz="800" b="0" i="0" kern="1200" smtClean="0">
              <a:solidFill>
                <a:schemeClr val="tx1"/>
              </a:solidFill>
            </a:rPr>
            <a:t>Nombre d'enfants handicapés non scolarisés rapporté au nombre de places en établissements pour enfants handicapés</a:t>
          </a:r>
          <a:endParaRPr lang="fr-FR" sz="800" b="0" i="0" kern="1200">
            <a:solidFill>
              <a:schemeClr val="tx1"/>
            </a:solidFill>
          </a:endParaRPr>
        </a:p>
      </dsp:txBody>
      <dsp:txXfrm>
        <a:off x="1895723" y="1001104"/>
        <a:ext cx="1425463" cy="855277"/>
      </dsp:txXfrm>
    </dsp:sp>
    <dsp:sp modelId="{C7FB7229-646C-43D8-ACDB-96D6DD3FD1C7}">
      <dsp:nvSpPr>
        <dsp:cNvPr id="0" name=""/>
        <dsp:cNvSpPr/>
      </dsp:nvSpPr>
      <dsp:spPr>
        <a:xfrm>
          <a:off x="3463732" y="1001104"/>
          <a:ext cx="1425463" cy="855277"/>
        </a:xfrm>
        <a:prstGeom prst="rect">
          <a:avLst/>
        </a:prstGeom>
        <a:solidFill>
          <a:schemeClr val="bg2">
            <a:lumMod val="60000"/>
            <a:lumOff val="40000"/>
          </a:schemeClr>
        </a:solidFill>
        <a:ln w="25400" cap="flat" cmpd="sng" algn="ctr">
          <a:no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fr-FR" sz="800" b="0" i="0" kern="1200" smtClean="0">
              <a:solidFill>
                <a:schemeClr val="tx1"/>
              </a:solidFill>
            </a:rPr>
            <a:t>Nombre d'établissements de santé avec consultations dédiées aux PH rapporté au nombre total d'établissements de santé</a:t>
          </a:r>
          <a:endParaRPr lang="fr-FR" sz="800" b="0" i="0" kern="1200">
            <a:solidFill>
              <a:schemeClr val="tx1"/>
            </a:solidFill>
          </a:endParaRPr>
        </a:p>
      </dsp:txBody>
      <dsp:txXfrm>
        <a:off x="3463732" y="1001104"/>
        <a:ext cx="1425463" cy="855277"/>
      </dsp:txXfrm>
    </dsp:sp>
    <dsp:sp modelId="{6DE16107-0F14-415F-BA75-798906A77958}">
      <dsp:nvSpPr>
        <dsp:cNvPr id="0" name=""/>
        <dsp:cNvSpPr/>
      </dsp:nvSpPr>
      <dsp:spPr>
        <a:xfrm>
          <a:off x="5031741" y="1001104"/>
          <a:ext cx="1425463" cy="855277"/>
        </a:xfrm>
        <a:prstGeom prst="rect">
          <a:avLst/>
        </a:prstGeom>
        <a:solidFill>
          <a:schemeClr val="bg2">
            <a:lumMod val="60000"/>
            <a:lumOff val="40000"/>
          </a:schemeClr>
        </a:solidFill>
        <a:ln w="25400" cap="flat" cmpd="sng" algn="ctr">
          <a:no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fr-FR" sz="800" b="0" i="0" kern="1200" smtClean="0">
              <a:solidFill>
                <a:schemeClr val="tx1"/>
              </a:solidFill>
            </a:rPr>
            <a:t>Part de l’activité des services d’HAD (nombre de journées) consacrée aux établissements PH</a:t>
          </a:r>
          <a:endParaRPr lang="fr-FR" sz="800" b="0" i="0" kern="1200">
            <a:solidFill>
              <a:schemeClr val="tx1"/>
            </a:solidFill>
          </a:endParaRPr>
        </a:p>
      </dsp:txBody>
      <dsp:txXfrm>
        <a:off x="5031741" y="1001104"/>
        <a:ext cx="1425463" cy="855277"/>
      </dsp:txXfrm>
    </dsp:sp>
    <dsp:sp modelId="{3D7F086F-B827-4071-A2CB-4DD10AD0978B}">
      <dsp:nvSpPr>
        <dsp:cNvPr id="0" name=""/>
        <dsp:cNvSpPr/>
      </dsp:nvSpPr>
      <dsp:spPr>
        <a:xfrm>
          <a:off x="6599751" y="1001104"/>
          <a:ext cx="1425463" cy="855277"/>
        </a:xfrm>
        <a:prstGeom prst="rect">
          <a:avLst/>
        </a:prstGeom>
        <a:solidFill>
          <a:schemeClr val="bg2">
            <a:lumMod val="60000"/>
            <a:lumOff val="40000"/>
          </a:schemeClr>
        </a:solidFill>
        <a:ln w="25400" cap="flat" cmpd="sng" algn="ctr">
          <a:no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fr-FR" sz="800" b="0" i="0" kern="1200" smtClean="0">
              <a:solidFill>
                <a:schemeClr val="tx1"/>
              </a:solidFill>
            </a:rPr>
            <a:t>Nombre d'ESMS avec au moins un acte de télémédecine sur nombre total d'ESMS (pendant l'année)</a:t>
          </a:r>
          <a:endParaRPr lang="fr-FR" sz="800" b="0" i="0" kern="1200">
            <a:solidFill>
              <a:schemeClr val="tx1"/>
            </a:solidFill>
          </a:endParaRPr>
        </a:p>
      </dsp:txBody>
      <dsp:txXfrm>
        <a:off x="6599751" y="1001104"/>
        <a:ext cx="1425463" cy="855277"/>
      </dsp:txXfrm>
    </dsp:sp>
    <dsp:sp modelId="{AABC7270-647A-41E0-B802-7A65DD88BFAF}">
      <dsp:nvSpPr>
        <dsp:cNvPr id="0" name=""/>
        <dsp:cNvSpPr/>
      </dsp:nvSpPr>
      <dsp:spPr>
        <a:xfrm>
          <a:off x="327713" y="1998929"/>
          <a:ext cx="1425463" cy="855277"/>
        </a:xfrm>
        <a:prstGeom prst="rect">
          <a:avLst/>
        </a:prstGeom>
        <a:solidFill>
          <a:schemeClr val="bg2">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fr-FR" sz="800" b="0" i="0" kern="1200" dirty="0" smtClean="0">
              <a:solidFill>
                <a:schemeClr val="tx1"/>
              </a:solidFill>
            </a:rPr>
            <a:t>Part des ITEP fonctionnant en dispositif intégré</a:t>
          </a:r>
          <a:endParaRPr lang="fr-FR" sz="800" b="0" i="0" kern="1200" dirty="0">
            <a:solidFill>
              <a:schemeClr val="tx1"/>
            </a:solidFill>
          </a:endParaRPr>
        </a:p>
      </dsp:txBody>
      <dsp:txXfrm>
        <a:off x="327713" y="1998929"/>
        <a:ext cx="1425463" cy="855277"/>
      </dsp:txXfrm>
    </dsp:sp>
    <dsp:sp modelId="{A536D241-9874-4998-83B9-2A87BBEEA108}">
      <dsp:nvSpPr>
        <dsp:cNvPr id="0" name=""/>
        <dsp:cNvSpPr/>
      </dsp:nvSpPr>
      <dsp:spPr>
        <a:xfrm>
          <a:off x="1895723" y="1998929"/>
          <a:ext cx="1425463" cy="855277"/>
        </a:xfrm>
        <a:prstGeom prst="rect">
          <a:avLst/>
        </a:prstGeom>
        <a:solidFill>
          <a:schemeClr val="bg2">
            <a:lumMod val="60000"/>
            <a:lumOff val="40000"/>
          </a:schemeClr>
        </a:solidFill>
        <a:ln w="25400" cap="flat" cmpd="sng" algn="ctr">
          <a:no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fr-FR" sz="800" b="0" i="0" kern="1200" smtClean="0">
              <a:solidFill>
                <a:schemeClr val="tx1"/>
              </a:solidFill>
            </a:rPr>
            <a:t>Amplitude moyenne d'ouverture des ESMS pour enfants handicapés</a:t>
          </a:r>
          <a:endParaRPr lang="fr-FR" sz="800" b="0" i="0" kern="1200">
            <a:solidFill>
              <a:schemeClr val="tx1"/>
            </a:solidFill>
          </a:endParaRPr>
        </a:p>
      </dsp:txBody>
      <dsp:txXfrm>
        <a:off x="1895723" y="1998929"/>
        <a:ext cx="1425463" cy="855277"/>
      </dsp:txXfrm>
    </dsp:sp>
    <dsp:sp modelId="{910305F1-66D9-45D6-82C0-52FBCF4D2C96}">
      <dsp:nvSpPr>
        <dsp:cNvPr id="0" name=""/>
        <dsp:cNvSpPr/>
      </dsp:nvSpPr>
      <dsp:spPr>
        <a:xfrm>
          <a:off x="3463732" y="1998929"/>
          <a:ext cx="1425463" cy="855277"/>
        </a:xfrm>
        <a:prstGeom prst="rect">
          <a:avLst/>
        </a:prstGeom>
        <a:solidFill>
          <a:srgbClr val="43CE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fr-FR" sz="800" b="0" i="0" kern="1200" dirty="0" smtClean="0">
              <a:solidFill>
                <a:schemeClr val="tx1"/>
              </a:solidFill>
            </a:rPr>
            <a:t>Part des places créées en  établissements et services par transformation/ requalification</a:t>
          </a:r>
          <a:endParaRPr lang="fr-FR" sz="800" b="0" i="0" kern="1200" dirty="0">
            <a:solidFill>
              <a:schemeClr val="tx1"/>
            </a:solidFill>
          </a:endParaRPr>
        </a:p>
      </dsp:txBody>
      <dsp:txXfrm>
        <a:off x="3463732" y="1998929"/>
        <a:ext cx="1425463" cy="855277"/>
      </dsp:txXfrm>
    </dsp:sp>
    <dsp:sp modelId="{13A98C7C-12E5-47ED-BDCA-95A041BDBCB6}">
      <dsp:nvSpPr>
        <dsp:cNvPr id="0" name=""/>
        <dsp:cNvSpPr/>
      </dsp:nvSpPr>
      <dsp:spPr>
        <a:xfrm>
          <a:off x="5031741" y="1998929"/>
          <a:ext cx="1425463" cy="855277"/>
        </a:xfrm>
        <a:prstGeom prst="rect">
          <a:avLst/>
        </a:prstGeom>
        <a:solidFill>
          <a:srgbClr val="43CEFF"/>
        </a:solidFill>
        <a:ln w="25400" cap="flat" cmpd="sng" algn="ctr">
          <a:no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fr-FR" sz="800" b="0" i="0" kern="1200" dirty="0" smtClean="0">
              <a:solidFill>
                <a:schemeClr val="tx1"/>
              </a:solidFill>
            </a:rPr>
            <a:t>Part dans l’offre globale des  places en AJ, AT, accueil séquentiel</a:t>
          </a:r>
          <a:endParaRPr lang="fr-FR" sz="800" b="0" i="0" kern="1200" dirty="0">
            <a:solidFill>
              <a:schemeClr val="tx1"/>
            </a:solidFill>
          </a:endParaRPr>
        </a:p>
      </dsp:txBody>
      <dsp:txXfrm>
        <a:off x="5031741" y="1998929"/>
        <a:ext cx="1425463" cy="855277"/>
      </dsp:txXfrm>
    </dsp:sp>
    <dsp:sp modelId="{03C517D7-948F-4D47-905A-8A61BEEDC43A}">
      <dsp:nvSpPr>
        <dsp:cNvPr id="0" name=""/>
        <dsp:cNvSpPr/>
      </dsp:nvSpPr>
      <dsp:spPr>
        <a:xfrm>
          <a:off x="6599751" y="1998929"/>
          <a:ext cx="1425463" cy="855277"/>
        </a:xfrm>
        <a:prstGeom prst="rect">
          <a:avLst/>
        </a:prstGeom>
        <a:solidFill>
          <a:srgbClr val="43CE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fr-FR" sz="800" b="0" i="0" kern="1200" dirty="0" smtClean="0">
              <a:solidFill>
                <a:schemeClr val="tx1"/>
              </a:solidFill>
            </a:rPr>
            <a:t>Nombre de  PCPE </a:t>
          </a:r>
          <a:endParaRPr lang="fr-FR" sz="800" b="0" i="0" kern="1200" dirty="0">
            <a:solidFill>
              <a:schemeClr val="tx1"/>
            </a:solidFill>
          </a:endParaRPr>
        </a:p>
      </dsp:txBody>
      <dsp:txXfrm>
        <a:off x="6599751" y="1998929"/>
        <a:ext cx="1425463" cy="855277"/>
      </dsp:txXfrm>
    </dsp:sp>
    <dsp:sp modelId="{7441F625-2B46-4690-9FC2-99DFC2FFA86B}">
      <dsp:nvSpPr>
        <dsp:cNvPr id="0" name=""/>
        <dsp:cNvSpPr/>
      </dsp:nvSpPr>
      <dsp:spPr>
        <a:xfrm>
          <a:off x="327713" y="2996753"/>
          <a:ext cx="1425463" cy="855277"/>
        </a:xfrm>
        <a:prstGeom prst="rect">
          <a:avLst/>
        </a:prstGeom>
        <a:solidFill>
          <a:srgbClr val="43CE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fr-FR" sz="800" b="0" i="0" kern="1200" smtClean="0">
              <a:solidFill>
                <a:schemeClr val="tx1"/>
              </a:solidFill>
            </a:rPr>
            <a:t>Part des services dans l'offre totale</a:t>
          </a:r>
          <a:endParaRPr lang="fr-FR" sz="800" b="0" i="0" kern="1200">
            <a:solidFill>
              <a:schemeClr val="tx1"/>
            </a:solidFill>
          </a:endParaRPr>
        </a:p>
      </dsp:txBody>
      <dsp:txXfrm>
        <a:off x="327713" y="2996753"/>
        <a:ext cx="1425463" cy="855277"/>
      </dsp:txXfrm>
    </dsp:sp>
    <dsp:sp modelId="{003EF2DE-449D-470E-A00F-DF862690DEB9}">
      <dsp:nvSpPr>
        <dsp:cNvPr id="0" name=""/>
        <dsp:cNvSpPr/>
      </dsp:nvSpPr>
      <dsp:spPr>
        <a:xfrm>
          <a:off x="1895723" y="2996753"/>
          <a:ext cx="1425463" cy="855277"/>
        </a:xfrm>
        <a:prstGeom prst="rect">
          <a:avLst/>
        </a:prstGeom>
        <a:solidFill>
          <a:srgbClr val="43CE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fr-FR" sz="800" b="0" i="0" kern="1200" smtClean="0">
              <a:solidFill>
                <a:schemeClr val="tx1"/>
              </a:solidFill>
            </a:rPr>
            <a:t>Nombre de PH  en dispositif « emploi accompagné »</a:t>
          </a:r>
          <a:endParaRPr lang="fr-FR" sz="800" b="0" i="0" kern="1200">
            <a:solidFill>
              <a:schemeClr val="tx1"/>
            </a:solidFill>
          </a:endParaRPr>
        </a:p>
      </dsp:txBody>
      <dsp:txXfrm>
        <a:off x="1895723" y="2996753"/>
        <a:ext cx="1425463" cy="855277"/>
      </dsp:txXfrm>
    </dsp:sp>
    <dsp:sp modelId="{E0E21F53-F70D-4E78-A5D8-09CA03E421AC}">
      <dsp:nvSpPr>
        <dsp:cNvPr id="0" name=""/>
        <dsp:cNvSpPr/>
      </dsp:nvSpPr>
      <dsp:spPr>
        <a:xfrm>
          <a:off x="3463732" y="2996753"/>
          <a:ext cx="1425463" cy="855277"/>
        </a:xfrm>
        <a:prstGeom prst="rect">
          <a:avLst/>
        </a:prstGeom>
        <a:solidFill>
          <a:srgbClr val="43CEFF"/>
        </a:solidFill>
        <a:ln w="25400" cap="flat" cmpd="sng" algn="ctr">
          <a:no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fr-FR" sz="800" b="0" i="0" kern="1200" smtClean="0">
              <a:solidFill>
                <a:schemeClr val="tx1"/>
              </a:solidFill>
            </a:rPr>
            <a:t>Taux d’insertion des travailleurs d’ESAT en milieu ordinaire de travail</a:t>
          </a:r>
          <a:endParaRPr lang="fr-FR" sz="800" b="0" i="0" kern="1200">
            <a:solidFill>
              <a:schemeClr val="tx1"/>
            </a:solidFill>
          </a:endParaRPr>
        </a:p>
      </dsp:txBody>
      <dsp:txXfrm>
        <a:off x="3463732" y="2996753"/>
        <a:ext cx="1425463" cy="855277"/>
      </dsp:txXfrm>
    </dsp:sp>
    <dsp:sp modelId="{1B9CB90B-F6E4-439A-A87B-FF30211D13E4}">
      <dsp:nvSpPr>
        <dsp:cNvPr id="0" name=""/>
        <dsp:cNvSpPr/>
      </dsp:nvSpPr>
      <dsp:spPr>
        <a:xfrm>
          <a:off x="5031741" y="2996753"/>
          <a:ext cx="1425463" cy="855277"/>
        </a:xfrm>
        <a:prstGeom prst="rect">
          <a:avLst/>
        </a:prstGeom>
        <a:solidFill>
          <a:srgbClr val="BA8CDC"/>
        </a:solidFill>
        <a:ln w="25400" cap="flat" cmpd="sng" algn="ctr">
          <a:no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fr-FR" sz="800" b="0" i="0" kern="1200" dirty="0" smtClean="0">
              <a:solidFill>
                <a:schemeClr val="tx1"/>
              </a:solidFill>
            </a:rPr>
            <a:t>Nombre moyen d’ESMS reconnus pour leur fonction ressource (centres ressources, mais aussi structures identifiées comme référentes pour leur environnement) par département </a:t>
          </a:r>
          <a:endParaRPr lang="fr-FR" sz="800" b="0" i="0" kern="1200" dirty="0">
            <a:solidFill>
              <a:schemeClr val="tx1"/>
            </a:solidFill>
          </a:endParaRPr>
        </a:p>
      </dsp:txBody>
      <dsp:txXfrm>
        <a:off x="5031741" y="2996753"/>
        <a:ext cx="1425463" cy="855277"/>
      </dsp:txXfrm>
    </dsp:sp>
    <dsp:sp modelId="{8F869253-27B0-4685-AE32-5A1700603E3C}">
      <dsp:nvSpPr>
        <dsp:cNvPr id="0" name=""/>
        <dsp:cNvSpPr/>
      </dsp:nvSpPr>
      <dsp:spPr>
        <a:xfrm>
          <a:off x="6599751" y="2996753"/>
          <a:ext cx="1425463" cy="855277"/>
        </a:xfrm>
        <a:prstGeom prst="rect">
          <a:avLst/>
        </a:prstGeom>
        <a:solidFill>
          <a:srgbClr val="FFD653"/>
        </a:solidFill>
        <a:ln w="25400" cap="flat" cmpd="sng" algn="ctr">
          <a:no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fr-FR" sz="800" b="0" i="0" kern="1200" dirty="0" smtClean="0">
              <a:solidFill>
                <a:schemeClr val="tx1"/>
              </a:solidFill>
            </a:rPr>
            <a:t>Mesure de la qualité de service perçue dans les ESMS / satisfaction des usagers (cf. exemple </a:t>
          </a:r>
          <a:r>
            <a:rPr lang="fr-FR" sz="800" b="0" i="0" kern="1200" dirty="0" err="1" smtClean="0">
              <a:solidFill>
                <a:schemeClr val="tx1"/>
              </a:solidFill>
            </a:rPr>
            <a:t>Handifaction</a:t>
          </a:r>
          <a:r>
            <a:rPr lang="fr-FR" sz="800" b="0" i="0" kern="1200" dirty="0" smtClean="0">
              <a:solidFill>
                <a:schemeClr val="tx1"/>
              </a:solidFill>
            </a:rPr>
            <a:t>)</a:t>
          </a:r>
          <a:endParaRPr lang="fr-FR" sz="800" b="0" i="0" kern="1200" dirty="0">
            <a:solidFill>
              <a:schemeClr val="tx1"/>
            </a:solidFill>
          </a:endParaRPr>
        </a:p>
      </dsp:txBody>
      <dsp:txXfrm>
        <a:off x="6599751" y="2996753"/>
        <a:ext cx="1425463" cy="855277"/>
      </dsp:txXfrm>
    </dsp:sp>
    <dsp:sp modelId="{076EC050-8D39-49EC-A6C4-B73F989E0915}">
      <dsp:nvSpPr>
        <dsp:cNvPr id="0" name=""/>
        <dsp:cNvSpPr/>
      </dsp:nvSpPr>
      <dsp:spPr>
        <a:xfrm>
          <a:off x="1895723" y="3994577"/>
          <a:ext cx="1425463" cy="855277"/>
        </a:xfrm>
        <a:prstGeom prst="rect">
          <a:avLst/>
        </a:prstGeom>
        <a:solidFill>
          <a:srgbClr val="FFD653"/>
        </a:solidFill>
        <a:ln w="25400" cap="flat" cmpd="sng" algn="ctr">
          <a:no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fr-FR" sz="800" b="0" i="0" kern="1200" dirty="0" smtClean="0">
              <a:solidFill>
                <a:schemeClr val="tx1"/>
              </a:solidFill>
            </a:rPr>
            <a:t>Nombre de jours de formation/ ETP au global dans la région pour tous les ESMS PH</a:t>
          </a:r>
          <a:endParaRPr lang="fr-FR" sz="800" b="0" i="0" kern="1200" dirty="0">
            <a:solidFill>
              <a:schemeClr val="tx1"/>
            </a:solidFill>
          </a:endParaRPr>
        </a:p>
      </dsp:txBody>
      <dsp:txXfrm>
        <a:off x="1895723" y="3994577"/>
        <a:ext cx="1425463" cy="855277"/>
      </dsp:txXfrm>
    </dsp:sp>
    <dsp:sp modelId="{C4243CF6-9293-4DEA-9BD3-E7962132F362}">
      <dsp:nvSpPr>
        <dsp:cNvPr id="0" name=""/>
        <dsp:cNvSpPr/>
      </dsp:nvSpPr>
      <dsp:spPr>
        <a:xfrm>
          <a:off x="3463732" y="3994577"/>
          <a:ext cx="1425463" cy="855277"/>
        </a:xfrm>
        <a:prstGeom prst="rect">
          <a:avLst/>
        </a:prstGeom>
        <a:solidFill>
          <a:srgbClr val="FFD653"/>
        </a:solidFill>
        <a:ln w="25400" cap="flat" cmpd="sng" algn="ctr">
          <a:no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fr-FR" sz="800" b="0" i="0" kern="1200" dirty="0" smtClean="0">
              <a:solidFill>
                <a:schemeClr val="tx1"/>
              </a:solidFill>
            </a:rPr>
            <a:t>Nombre de personnes adhérant à un GEM pour 1000 habitants</a:t>
          </a:r>
          <a:endParaRPr lang="fr-FR" sz="800" b="0" i="0" kern="1200" dirty="0">
            <a:solidFill>
              <a:schemeClr val="tx1"/>
            </a:solidFill>
          </a:endParaRPr>
        </a:p>
      </dsp:txBody>
      <dsp:txXfrm>
        <a:off x="3463732" y="3994577"/>
        <a:ext cx="1425463" cy="855277"/>
      </dsp:txXfrm>
    </dsp:sp>
    <dsp:sp modelId="{56B0B6DB-B57B-4E09-AA33-9B2D10069A35}">
      <dsp:nvSpPr>
        <dsp:cNvPr id="0" name=""/>
        <dsp:cNvSpPr/>
      </dsp:nvSpPr>
      <dsp:spPr>
        <a:xfrm>
          <a:off x="5031741" y="3994577"/>
          <a:ext cx="1425463" cy="855277"/>
        </a:xfrm>
        <a:prstGeom prst="rect">
          <a:avLst/>
        </a:prstGeom>
        <a:solidFill>
          <a:srgbClr val="FFD653"/>
        </a:solidFill>
        <a:ln w="25400" cap="flat" cmpd="sng" algn="ctr">
          <a:no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fr-FR" sz="800" b="0" i="0" kern="1200" dirty="0" smtClean="0">
              <a:solidFill>
                <a:schemeClr val="tx1"/>
              </a:solidFill>
            </a:rPr>
            <a:t>Nombre d’aidants ayant bénéficié d’une formation une année donnée</a:t>
          </a:r>
          <a:endParaRPr lang="fr-FR" sz="800" b="0" i="0" kern="1200" dirty="0">
            <a:solidFill>
              <a:schemeClr val="tx1"/>
            </a:solidFill>
          </a:endParaRPr>
        </a:p>
      </dsp:txBody>
      <dsp:txXfrm>
        <a:off x="5031741" y="3994577"/>
        <a:ext cx="1425463" cy="85527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AFFA3-91A3-46E3-89BE-37CF33F70CA9}" type="datetimeFigureOut">
              <a:rPr lang="fr-FR" smtClean="0"/>
              <a:t>19/11/2018</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9888D-2F98-4F0F-B274-8E6FEE45C9FF}" type="slidenum">
              <a:rPr lang="fr-FR" smtClean="0"/>
              <a:t>‹N°›</a:t>
            </a:fld>
            <a:endParaRPr lang="fr-FR"/>
          </a:p>
        </p:txBody>
      </p:sp>
    </p:spTree>
    <p:extLst>
      <p:ext uri="{BB962C8B-B14F-4D97-AF65-F5344CB8AC3E}">
        <p14:creationId xmlns:p14="http://schemas.microsoft.com/office/powerpoint/2010/main" val="266693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fld id="{891ADD22-5033-EF4E-81FE-FB2CA4EC526F}" type="datetime1">
              <a:rPr lang="fr-FR" smtClean="0">
                <a:solidFill>
                  <a:prstClr val="black"/>
                </a:solidFill>
              </a:rPr>
              <a:pPr/>
              <a:t>19/11/2018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p>
            <a:fld id="{77F9888D-2F98-4F0F-B274-8E6FEE45C9FF}"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1105456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800" dirty="0" smtClean="0"/>
          </a:p>
          <a:p>
            <a:endParaRPr lang="fr-FR" sz="1800" dirty="0"/>
          </a:p>
        </p:txBody>
      </p:sp>
      <p:sp>
        <p:nvSpPr>
          <p:cNvPr id="4" name="Espace réservé du numéro de diapositive 3"/>
          <p:cNvSpPr>
            <a:spLocks noGrp="1"/>
          </p:cNvSpPr>
          <p:nvPr>
            <p:ph type="sldNum" sz="quarter" idx="10"/>
          </p:nvPr>
        </p:nvSpPr>
        <p:spPr/>
        <p:txBody>
          <a:bodyPr/>
          <a:lstStyle/>
          <a:p>
            <a:fld id="{D292F564-A918-4646-9D28-2B66B984BE6B}" type="slidenum">
              <a:rPr lang="fr-FR" smtClean="0">
                <a:solidFill>
                  <a:prstClr val="black"/>
                </a:solidFill>
              </a:rPr>
              <a:pPr/>
              <a:t>29</a:t>
            </a:fld>
            <a:endParaRPr lang="fr-FR">
              <a:solidFill>
                <a:prstClr val="black"/>
              </a:solidFill>
            </a:endParaRPr>
          </a:p>
        </p:txBody>
      </p:sp>
    </p:spTree>
    <p:extLst>
      <p:ext uri="{BB962C8B-B14F-4D97-AF65-F5344CB8AC3E}">
        <p14:creationId xmlns:p14="http://schemas.microsoft.com/office/powerpoint/2010/main" val="4038526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95412FB-68F3-4881-9B27-3B2FA729652C}" type="slidenum">
              <a:rPr lang="fr-FR" smtClean="0">
                <a:solidFill>
                  <a:prstClr val="black"/>
                </a:solidFill>
              </a:rPr>
              <a:pPr/>
              <a:t>30</a:t>
            </a:fld>
            <a:endParaRPr lang="fr-FR">
              <a:solidFill>
                <a:prstClr val="black"/>
              </a:solidFill>
            </a:endParaRPr>
          </a:p>
        </p:txBody>
      </p:sp>
    </p:spTree>
    <p:extLst>
      <p:ext uri="{BB962C8B-B14F-4D97-AF65-F5344CB8AC3E}">
        <p14:creationId xmlns:p14="http://schemas.microsoft.com/office/powerpoint/2010/main" val="2673709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800" dirty="0" smtClean="0"/>
              <a:t>Questions</a:t>
            </a:r>
            <a:endParaRPr lang="fr-FR" sz="1800" dirty="0"/>
          </a:p>
        </p:txBody>
      </p:sp>
      <p:sp>
        <p:nvSpPr>
          <p:cNvPr id="4" name="Espace réservé du numéro de diapositive 3"/>
          <p:cNvSpPr>
            <a:spLocks noGrp="1"/>
          </p:cNvSpPr>
          <p:nvPr>
            <p:ph type="sldNum" sz="quarter" idx="10"/>
          </p:nvPr>
        </p:nvSpPr>
        <p:spPr/>
        <p:txBody>
          <a:bodyPr/>
          <a:lstStyle/>
          <a:p>
            <a:fld id="{D292F564-A918-4646-9D28-2B66B984BE6B}" type="slidenum">
              <a:rPr lang="fr-FR" smtClean="0">
                <a:solidFill>
                  <a:prstClr val="black"/>
                </a:solidFill>
              </a:rPr>
              <a:pPr/>
              <a:t>32</a:t>
            </a:fld>
            <a:endParaRPr lang="fr-FR">
              <a:solidFill>
                <a:prstClr val="black"/>
              </a:solidFill>
            </a:endParaRPr>
          </a:p>
        </p:txBody>
      </p:sp>
    </p:spTree>
    <p:extLst>
      <p:ext uri="{BB962C8B-B14F-4D97-AF65-F5344CB8AC3E}">
        <p14:creationId xmlns:p14="http://schemas.microsoft.com/office/powerpoint/2010/main" val="561968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800" dirty="0"/>
          </a:p>
        </p:txBody>
      </p:sp>
      <p:sp>
        <p:nvSpPr>
          <p:cNvPr id="4" name="Espace réservé du numéro de diapositive 3"/>
          <p:cNvSpPr>
            <a:spLocks noGrp="1"/>
          </p:cNvSpPr>
          <p:nvPr>
            <p:ph type="sldNum" sz="quarter" idx="10"/>
          </p:nvPr>
        </p:nvSpPr>
        <p:spPr/>
        <p:txBody>
          <a:bodyPr/>
          <a:lstStyle/>
          <a:p>
            <a:fld id="{D292F564-A918-4646-9D28-2B66B984BE6B}" type="slidenum">
              <a:rPr lang="fr-FR" smtClean="0">
                <a:solidFill>
                  <a:prstClr val="black"/>
                </a:solidFill>
              </a:rPr>
              <a:pPr/>
              <a:t>33</a:t>
            </a:fld>
            <a:endParaRPr lang="fr-FR">
              <a:solidFill>
                <a:prstClr val="black"/>
              </a:solidFill>
            </a:endParaRPr>
          </a:p>
        </p:txBody>
      </p:sp>
    </p:spTree>
    <p:extLst>
      <p:ext uri="{BB962C8B-B14F-4D97-AF65-F5344CB8AC3E}">
        <p14:creationId xmlns:p14="http://schemas.microsoft.com/office/powerpoint/2010/main" val="4038526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800" dirty="0"/>
          </a:p>
        </p:txBody>
      </p:sp>
      <p:sp>
        <p:nvSpPr>
          <p:cNvPr id="4" name="Espace réservé du numéro de diapositive 3"/>
          <p:cNvSpPr>
            <a:spLocks noGrp="1"/>
          </p:cNvSpPr>
          <p:nvPr>
            <p:ph type="sldNum" sz="quarter" idx="10"/>
          </p:nvPr>
        </p:nvSpPr>
        <p:spPr/>
        <p:txBody>
          <a:bodyPr/>
          <a:lstStyle/>
          <a:p>
            <a:fld id="{D292F564-A918-4646-9D28-2B66B984BE6B}" type="slidenum">
              <a:rPr lang="fr-FR" smtClean="0">
                <a:solidFill>
                  <a:prstClr val="black"/>
                </a:solidFill>
              </a:rPr>
              <a:pPr/>
              <a:t>34</a:t>
            </a:fld>
            <a:endParaRPr lang="fr-FR">
              <a:solidFill>
                <a:prstClr val="black"/>
              </a:solidFill>
            </a:endParaRPr>
          </a:p>
        </p:txBody>
      </p:sp>
    </p:spTree>
    <p:extLst>
      <p:ext uri="{BB962C8B-B14F-4D97-AF65-F5344CB8AC3E}">
        <p14:creationId xmlns:p14="http://schemas.microsoft.com/office/powerpoint/2010/main" val="4038526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800" dirty="0"/>
          </a:p>
        </p:txBody>
      </p:sp>
      <p:sp>
        <p:nvSpPr>
          <p:cNvPr id="4" name="Espace réservé du numéro de diapositive 3"/>
          <p:cNvSpPr>
            <a:spLocks noGrp="1"/>
          </p:cNvSpPr>
          <p:nvPr>
            <p:ph type="sldNum" sz="quarter" idx="10"/>
          </p:nvPr>
        </p:nvSpPr>
        <p:spPr/>
        <p:txBody>
          <a:bodyPr/>
          <a:lstStyle/>
          <a:p>
            <a:fld id="{D292F564-A918-4646-9D28-2B66B984BE6B}" type="slidenum">
              <a:rPr lang="fr-FR" smtClean="0">
                <a:solidFill>
                  <a:prstClr val="black"/>
                </a:solidFill>
              </a:rPr>
              <a:pPr/>
              <a:t>35</a:t>
            </a:fld>
            <a:endParaRPr lang="fr-FR">
              <a:solidFill>
                <a:prstClr val="black"/>
              </a:solidFill>
            </a:endParaRPr>
          </a:p>
        </p:txBody>
      </p:sp>
    </p:spTree>
    <p:extLst>
      <p:ext uri="{BB962C8B-B14F-4D97-AF65-F5344CB8AC3E}">
        <p14:creationId xmlns:p14="http://schemas.microsoft.com/office/powerpoint/2010/main" val="561968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E597BB41-7D4A-448C-B50C-9DAC9DCB683D}" type="slidenum">
              <a:rPr lang="fr-FR" smtClean="0">
                <a:solidFill>
                  <a:prstClr val="black"/>
                </a:solidFill>
              </a:rPr>
              <a:pPr/>
              <a:t>36</a:t>
            </a:fld>
            <a:endParaRPr lang="fr-FR">
              <a:solidFill>
                <a:prstClr val="black"/>
              </a:solidFill>
            </a:endParaRPr>
          </a:p>
        </p:txBody>
      </p:sp>
    </p:spTree>
    <p:extLst>
      <p:ext uri="{BB962C8B-B14F-4D97-AF65-F5344CB8AC3E}">
        <p14:creationId xmlns:p14="http://schemas.microsoft.com/office/powerpoint/2010/main" val="1725318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Phase d’observation</a:t>
            </a:r>
            <a:r>
              <a:rPr lang="fr-FR" baseline="0" dirty="0" smtClean="0"/>
              <a:t> nourrit la phase de réflexion sur le modèle. Se chevauchent en partie. </a:t>
            </a:r>
          </a:p>
          <a:p>
            <a:r>
              <a:rPr lang="fr-FR" baseline="0" dirty="0" smtClean="0"/>
              <a:t>Ce qui varie : ce qui varie moins </a:t>
            </a:r>
            <a:r>
              <a:rPr lang="fr-FR" baseline="0" smtClean="0"/>
              <a:t>/ pourquoi… </a:t>
            </a:r>
          </a:p>
          <a:p>
            <a:endParaRPr lang="fr-FR" dirty="0"/>
          </a:p>
        </p:txBody>
      </p:sp>
      <p:sp>
        <p:nvSpPr>
          <p:cNvPr id="4" name="Espace réservé du numéro de diapositive 3"/>
          <p:cNvSpPr>
            <a:spLocks noGrp="1"/>
          </p:cNvSpPr>
          <p:nvPr>
            <p:ph type="sldNum" sz="quarter" idx="10"/>
          </p:nvPr>
        </p:nvSpPr>
        <p:spPr/>
        <p:txBody>
          <a:bodyPr/>
          <a:lstStyle/>
          <a:p>
            <a:fld id="{C95412FB-68F3-4881-9B27-3B2FA729652C}" type="slidenum">
              <a:rPr lang="fr-FR" smtClean="0">
                <a:solidFill>
                  <a:prstClr val="black"/>
                </a:solidFill>
              </a:rPr>
              <a:pPr/>
              <a:t>38</a:t>
            </a:fld>
            <a:endParaRPr lang="fr-FR">
              <a:solidFill>
                <a:prstClr val="black"/>
              </a:solidFill>
            </a:endParaRPr>
          </a:p>
        </p:txBody>
      </p:sp>
    </p:spTree>
    <p:extLst>
      <p:ext uri="{BB962C8B-B14F-4D97-AF65-F5344CB8AC3E}">
        <p14:creationId xmlns:p14="http://schemas.microsoft.com/office/powerpoint/2010/main" val="1061615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95412FB-68F3-4881-9B27-3B2FA729652C}" type="slidenum">
              <a:rPr lang="fr-FR" smtClean="0">
                <a:solidFill>
                  <a:prstClr val="black"/>
                </a:solidFill>
              </a:rPr>
              <a:pPr/>
              <a:t>39</a:t>
            </a:fld>
            <a:endParaRPr lang="fr-FR">
              <a:solidFill>
                <a:prstClr val="black"/>
              </a:solidFill>
            </a:endParaRPr>
          </a:p>
        </p:txBody>
      </p:sp>
    </p:spTree>
    <p:extLst>
      <p:ext uri="{BB962C8B-B14F-4D97-AF65-F5344CB8AC3E}">
        <p14:creationId xmlns:p14="http://schemas.microsoft.com/office/powerpoint/2010/main" val="1061615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mtClean="0"/>
              <a:t>Questions</a:t>
            </a:r>
            <a:endParaRPr lang="fr-FR"/>
          </a:p>
        </p:txBody>
      </p:sp>
      <p:sp>
        <p:nvSpPr>
          <p:cNvPr id="4" name="Espace réservé du numéro de diapositive 3"/>
          <p:cNvSpPr>
            <a:spLocks noGrp="1"/>
          </p:cNvSpPr>
          <p:nvPr>
            <p:ph type="sldNum" sz="quarter" idx="10"/>
          </p:nvPr>
        </p:nvSpPr>
        <p:spPr/>
        <p:txBody>
          <a:bodyPr/>
          <a:lstStyle/>
          <a:p>
            <a:fld id="{C95412FB-68F3-4881-9B27-3B2FA729652C}" type="slidenum">
              <a:rPr lang="fr-FR" smtClean="0">
                <a:solidFill>
                  <a:prstClr val="black"/>
                </a:solidFill>
              </a:rPr>
              <a:pPr/>
              <a:t>40</a:t>
            </a:fld>
            <a:endParaRPr lang="fr-FR">
              <a:solidFill>
                <a:prstClr val="black"/>
              </a:solidFill>
            </a:endParaRPr>
          </a:p>
        </p:txBody>
      </p:sp>
    </p:spTree>
    <p:extLst>
      <p:ext uri="{BB962C8B-B14F-4D97-AF65-F5344CB8AC3E}">
        <p14:creationId xmlns:p14="http://schemas.microsoft.com/office/powerpoint/2010/main" val="316371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19C9CD6-AB0A-4366-AE3D-2824A1308F46}" type="slidenum">
              <a:rPr lang="fr-FR" smtClean="0">
                <a:solidFill>
                  <a:prstClr val="black"/>
                </a:solidFill>
              </a:rPr>
              <a:pPr>
                <a:defRPr/>
              </a:pPr>
              <a:t>18</a:t>
            </a:fld>
            <a:endParaRPr lang="fr-FR">
              <a:solidFill>
                <a:prstClr val="black"/>
              </a:solidFill>
            </a:endParaRPr>
          </a:p>
        </p:txBody>
      </p:sp>
    </p:spTree>
    <p:extLst>
      <p:ext uri="{BB962C8B-B14F-4D97-AF65-F5344CB8AC3E}">
        <p14:creationId xmlns:p14="http://schemas.microsoft.com/office/powerpoint/2010/main" val="2248713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98F6B85-8AE4-4804-9D45-2BF21B94C7A9}" type="slidenum">
              <a:rPr lang="fr-FR" smtClean="0">
                <a:solidFill>
                  <a:prstClr val="black"/>
                </a:solidFill>
              </a:rPr>
              <a:pPr/>
              <a:t>44</a:t>
            </a:fld>
            <a:endParaRPr lang="fr-FR">
              <a:solidFill>
                <a:prstClr val="black"/>
              </a:solidFill>
            </a:endParaRPr>
          </a:p>
        </p:txBody>
      </p:sp>
    </p:spTree>
    <p:extLst>
      <p:ext uri="{BB962C8B-B14F-4D97-AF65-F5344CB8AC3E}">
        <p14:creationId xmlns:p14="http://schemas.microsoft.com/office/powerpoint/2010/main" val="1243662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fld id="{891ADD22-5033-EF4E-81FE-FB2CA4EC526F}" type="datetime1">
              <a:rPr lang="fr-FR" smtClean="0">
                <a:solidFill>
                  <a:prstClr val="black"/>
                </a:solidFill>
              </a:rPr>
              <a:pPr/>
              <a:t>19/11/2018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p>
            <a:fld id="{77F9888D-2F98-4F0F-B274-8E6FEE45C9FF}" type="slidenum">
              <a:rPr lang="fr-FR" smtClean="0">
                <a:solidFill>
                  <a:prstClr val="black"/>
                </a:solidFill>
              </a:rPr>
              <a:pPr/>
              <a:t>62</a:t>
            </a:fld>
            <a:endParaRPr lang="fr-FR">
              <a:solidFill>
                <a:prstClr val="black"/>
              </a:solidFill>
            </a:endParaRPr>
          </a:p>
        </p:txBody>
      </p:sp>
    </p:spTree>
    <p:extLst>
      <p:ext uri="{BB962C8B-B14F-4D97-AF65-F5344CB8AC3E}">
        <p14:creationId xmlns:p14="http://schemas.microsoft.com/office/powerpoint/2010/main" val="1821413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891ADD22-5033-EF4E-81FE-FB2CA4EC526F}" type="datetime1">
              <a:rPr lang="fr-FR" smtClean="0">
                <a:solidFill>
                  <a:prstClr val="black"/>
                </a:solidFill>
              </a:rPr>
              <a:pPr/>
              <a:t>19/11/2018</a:t>
            </a:fld>
            <a:endParaRPr lang="fr-FR" dirty="0">
              <a:solidFill>
                <a:prstClr val="black"/>
              </a:solidFill>
            </a:endParaRPr>
          </a:p>
        </p:txBody>
      </p:sp>
      <p:sp>
        <p:nvSpPr>
          <p:cNvPr id="5" name="Espace réservé du pied de page 4"/>
          <p:cNvSpPr>
            <a:spLocks noGrp="1"/>
          </p:cNvSpPr>
          <p:nvPr>
            <p:ph type="ftr" sz="quarter" idx="11"/>
          </p:nvPr>
        </p:nvSpPr>
        <p:spPr/>
        <p:txBody>
          <a:bodyPr/>
          <a:lstStyle/>
          <a:p>
            <a:endParaRPr lang="fr-FR" dirty="0">
              <a:solidFill>
                <a:prstClr val="black"/>
              </a:solidFill>
            </a:endParaRPr>
          </a:p>
        </p:txBody>
      </p:sp>
      <p:sp>
        <p:nvSpPr>
          <p:cNvPr id="6" name="Espace réservé du numéro de diapositive 5"/>
          <p:cNvSpPr>
            <a:spLocks noGrp="1"/>
          </p:cNvSpPr>
          <p:nvPr>
            <p:ph type="sldNum" sz="quarter" idx="12"/>
          </p:nvPr>
        </p:nvSpPr>
        <p:spPr/>
        <p:txBody>
          <a:bodyPr/>
          <a:lstStyle/>
          <a:p>
            <a:fld id="{77F9888D-2F98-4F0F-B274-8E6FEE45C9FF}" type="slidenum">
              <a:rPr lang="fr-FR" smtClean="0">
                <a:solidFill>
                  <a:prstClr val="black"/>
                </a:solidFill>
              </a:rPr>
              <a:pPr/>
              <a:t>64</a:t>
            </a:fld>
            <a:endParaRPr lang="fr-FR" dirty="0">
              <a:solidFill>
                <a:prstClr val="black"/>
              </a:solidFill>
            </a:endParaRPr>
          </a:p>
        </p:txBody>
      </p:sp>
    </p:spTree>
    <p:extLst>
      <p:ext uri="{BB962C8B-B14F-4D97-AF65-F5344CB8AC3E}">
        <p14:creationId xmlns:p14="http://schemas.microsoft.com/office/powerpoint/2010/main" val="3109918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891ADD22-5033-EF4E-81FE-FB2CA4EC526F}" type="datetime1">
              <a:rPr lang="fr-FR" smtClean="0">
                <a:solidFill>
                  <a:prstClr val="black"/>
                </a:solidFill>
              </a:rPr>
              <a:pPr/>
              <a:t>19/11/2018</a:t>
            </a:fld>
            <a:endParaRPr lang="fr-FR" dirty="0">
              <a:solidFill>
                <a:prstClr val="black"/>
              </a:solidFill>
            </a:endParaRPr>
          </a:p>
        </p:txBody>
      </p:sp>
      <p:sp>
        <p:nvSpPr>
          <p:cNvPr id="5" name="Espace réservé du pied de page 4"/>
          <p:cNvSpPr>
            <a:spLocks noGrp="1"/>
          </p:cNvSpPr>
          <p:nvPr>
            <p:ph type="ftr" sz="quarter" idx="11"/>
          </p:nvPr>
        </p:nvSpPr>
        <p:spPr/>
        <p:txBody>
          <a:bodyPr/>
          <a:lstStyle/>
          <a:p>
            <a:endParaRPr lang="fr-FR" dirty="0">
              <a:solidFill>
                <a:prstClr val="black"/>
              </a:solidFill>
            </a:endParaRPr>
          </a:p>
        </p:txBody>
      </p:sp>
      <p:sp>
        <p:nvSpPr>
          <p:cNvPr id="6" name="Espace réservé du numéro de diapositive 5"/>
          <p:cNvSpPr>
            <a:spLocks noGrp="1"/>
          </p:cNvSpPr>
          <p:nvPr>
            <p:ph type="sldNum" sz="quarter" idx="12"/>
          </p:nvPr>
        </p:nvSpPr>
        <p:spPr/>
        <p:txBody>
          <a:bodyPr/>
          <a:lstStyle/>
          <a:p>
            <a:fld id="{77F9888D-2F98-4F0F-B274-8E6FEE45C9FF}" type="slidenum">
              <a:rPr lang="fr-FR" smtClean="0">
                <a:solidFill>
                  <a:prstClr val="black"/>
                </a:solidFill>
              </a:rPr>
              <a:pPr/>
              <a:t>65</a:t>
            </a:fld>
            <a:endParaRPr lang="fr-FR" dirty="0">
              <a:solidFill>
                <a:prstClr val="black"/>
              </a:solidFill>
            </a:endParaRPr>
          </a:p>
        </p:txBody>
      </p:sp>
    </p:spTree>
    <p:extLst>
      <p:ext uri="{BB962C8B-B14F-4D97-AF65-F5344CB8AC3E}">
        <p14:creationId xmlns:p14="http://schemas.microsoft.com/office/powerpoint/2010/main" val="1942897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891ADD22-5033-EF4E-81FE-FB2CA4EC526F}" type="datetime1">
              <a:rPr lang="fr-FR" smtClean="0">
                <a:solidFill>
                  <a:prstClr val="black"/>
                </a:solidFill>
              </a:rPr>
              <a:pPr/>
              <a:t>19/11/2018</a:t>
            </a:fld>
            <a:endParaRPr lang="fr-FR" dirty="0">
              <a:solidFill>
                <a:prstClr val="black"/>
              </a:solidFill>
            </a:endParaRPr>
          </a:p>
        </p:txBody>
      </p:sp>
      <p:sp>
        <p:nvSpPr>
          <p:cNvPr id="5" name="Espace réservé du pied de page 4"/>
          <p:cNvSpPr>
            <a:spLocks noGrp="1"/>
          </p:cNvSpPr>
          <p:nvPr>
            <p:ph type="ftr" sz="quarter" idx="11"/>
          </p:nvPr>
        </p:nvSpPr>
        <p:spPr/>
        <p:txBody>
          <a:bodyPr/>
          <a:lstStyle/>
          <a:p>
            <a:endParaRPr lang="fr-FR" dirty="0">
              <a:solidFill>
                <a:prstClr val="black"/>
              </a:solidFill>
            </a:endParaRPr>
          </a:p>
        </p:txBody>
      </p:sp>
      <p:sp>
        <p:nvSpPr>
          <p:cNvPr id="6" name="Espace réservé du numéro de diapositive 5"/>
          <p:cNvSpPr>
            <a:spLocks noGrp="1"/>
          </p:cNvSpPr>
          <p:nvPr>
            <p:ph type="sldNum" sz="quarter" idx="12"/>
          </p:nvPr>
        </p:nvSpPr>
        <p:spPr/>
        <p:txBody>
          <a:bodyPr/>
          <a:lstStyle/>
          <a:p>
            <a:fld id="{77F9888D-2F98-4F0F-B274-8E6FEE45C9FF}" type="slidenum">
              <a:rPr lang="fr-FR" smtClean="0">
                <a:solidFill>
                  <a:prstClr val="black"/>
                </a:solidFill>
              </a:rPr>
              <a:pPr/>
              <a:t>66</a:t>
            </a:fld>
            <a:endParaRPr lang="fr-FR" dirty="0">
              <a:solidFill>
                <a:prstClr val="black"/>
              </a:solidFill>
            </a:endParaRPr>
          </a:p>
        </p:txBody>
      </p:sp>
    </p:spTree>
    <p:extLst>
      <p:ext uri="{BB962C8B-B14F-4D97-AF65-F5344CB8AC3E}">
        <p14:creationId xmlns:p14="http://schemas.microsoft.com/office/powerpoint/2010/main" val="2479310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891ADD22-5033-EF4E-81FE-FB2CA4EC526F}" type="datetime1">
              <a:rPr lang="fr-FR" smtClean="0">
                <a:solidFill>
                  <a:prstClr val="black"/>
                </a:solidFill>
              </a:rPr>
              <a:pPr/>
              <a:t>19/11/2018</a:t>
            </a:fld>
            <a:endParaRPr lang="fr-FR" dirty="0">
              <a:solidFill>
                <a:prstClr val="black"/>
              </a:solidFill>
            </a:endParaRPr>
          </a:p>
        </p:txBody>
      </p:sp>
      <p:sp>
        <p:nvSpPr>
          <p:cNvPr id="5" name="Espace réservé du pied de page 4"/>
          <p:cNvSpPr>
            <a:spLocks noGrp="1"/>
          </p:cNvSpPr>
          <p:nvPr>
            <p:ph type="ftr" sz="quarter" idx="11"/>
          </p:nvPr>
        </p:nvSpPr>
        <p:spPr/>
        <p:txBody>
          <a:bodyPr/>
          <a:lstStyle/>
          <a:p>
            <a:endParaRPr lang="fr-FR" dirty="0">
              <a:solidFill>
                <a:prstClr val="black"/>
              </a:solidFill>
            </a:endParaRPr>
          </a:p>
        </p:txBody>
      </p:sp>
      <p:sp>
        <p:nvSpPr>
          <p:cNvPr id="6" name="Espace réservé du numéro de diapositive 5"/>
          <p:cNvSpPr>
            <a:spLocks noGrp="1"/>
          </p:cNvSpPr>
          <p:nvPr>
            <p:ph type="sldNum" sz="quarter" idx="12"/>
          </p:nvPr>
        </p:nvSpPr>
        <p:spPr/>
        <p:txBody>
          <a:bodyPr/>
          <a:lstStyle/>
          <a:p>
            <a:fld id="{77F9888D-2F98-4F0F-B274-8E6FEE45C9FF}" type="slidenum">
              <a:rPr lang="fr-FR" smtClean="0">
                <a:solidFill>
                  <a:prstClr val="black"/>
                </a:solidFill>
              </a:rPr>
              <a:pPr/>
              <a:t>68</a:t>
            </a:fld>
            <a:endParaRPr lang="fr-FR" dirty="0">
              <a:solidFill>
                <a:prstClr val="black"/>
              </a:solidFill>
            </a:endParaRPr>
          </a:p>
        </p:txBody>
      </p:sp>
    </p:spTree>
    <p:extLst>
      <p:ext uri="{BB962C8B-B14F-4D97-AF65-F5344CB8AC3E}">
        <p14:creationId xmlns:p14="http://schemas.microsoft.com/office/powerpoint/2010/main" val="2479310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891ADD22-5033-EF4E-81FE-FB2CA4EC526F}" type="datetime1">
              <a:rPr lang="fr-FR" smtClean="0">
                <a:solidFill>
                  <a:prstClr val="black"/>
                </a:solidFill>
              </a:rPr>
              <a:pPr/>
              <a:t>19/11/2018</a:t>
            </a:fld>
            <a:endParaRPr lang="fr-FR" dirty="0">
              <a:solidFill>
                <a:prstClr val="black"/>
              </a:solidFill>
            </a:endParaRPr>
          </a:p>
        </p:txBody>
      </p:sp>
      <p:sp>
        <p:nvSpPr>
          <p:cNvPr id="5" name="Espace réservé du pied de page 4"/>
          <p:cNvSpPr>
            <a:spLocks noGrp="1"/>
          </p:cNvSpPr>
          <p:nvPr>
            <p:ph type="ftr" sz="quarter" idx="11"/>
          </p:nvPr>
        </p:nvSpPr>
        <p:spPr/>
        <p:txBody>
          <a:bodyPr/>
          <a:lstStyle/>
          <a:p>
            <a:endParaRPr lang="fr-FR" dirty="0">
              <a:solidFill>
                <a:prstClr val="black"/>
              </a:solidFill>
            </a:endParaRPr>
          </a:p>
        </p:txBody>
      </p:sp>
      <p:sp>
        <p:nvSpPr>
          <p:cNvPr id="6" name="Espace réservé du numéro de diapositive 5"/>
          <p:cNvSpPr>
            <a:spLocks noGrp="1"/>
          </p:cNvSpPr>
          <p:nvPr>
            <p:ph type="sldNum" sz="quarter" idx="12"/>
          </p:nvPr>
        </p:nvSpPr>
        <p:spPr/>
        <p:txBody>
          <a:bodyPr/>
          <a:lstStyle/>
          <a:p>
            <a:fld id="{77F9888D-2F98-4F0F-B274-8E6FEE45C9FF}" type="slidenum">
              <a:rPr lang="fr-FR" smtClean="0">
                <a:solidFill>
                  <a:prstClr val="black"/>
                </a:solidFill>
              </a:rPr>
              <a:pPr/>
              <a:t>73</a:t>
            </a:fld>
            <a:endParaRPr lang="fr-FR" dirty="0">
              <a:solidFill>
                <a:prstClr val="black"/>
              </a:solidFill>
            </a:endParaRPr>
          </a:p>
        </p:txBody>
      </p:sp>
    </p:spTree>
    <p:extLst>
      <p:ext uri="{BB962C8B-B14F-4D97-AF65-F5344CB8AC3E}">
        <p14:creationId xmlns:p14="http://schemas.microsoft.com/office/powerpoint/2010/main" val="2479310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19C9CD6-AB0A-4366-AE3D-2824A1308F46}" type="slidenum">
              <a:rPr lang="fr-FR" smtClean="0">
                <a:solidFill>
                  <a:prstClr val="black"/>
                </a:solidFill>
              </a:rPr>
              <a:pPr>
                <a:defRPr/>
              </a:pPr>
              <a:t>19</a:t>
            </a:fld>
            <a:endParaRPr lang="fr-FR">
              <a:solidFill>
                <a:prstClr val="black"/>
              </a:solidFill>
            </a:endParaRPr>
          </a:p>
        </p:txBody>
      </p:sp>
    </p:spTree>
    <p:extLst>
      <p:ext uri="{BB962C8B-B14F-4D97-AF65-F5344CB8AC3E}">
        <p14:creationId xmlns:p14="http://schemas.microsoft.com/office/powerpoint/2010/main" val="2248713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19C9CD6-AB0A-4366-AE3D-2824A1308F46}" type="slidenum">
              <a:rPr lang="fr-FR" smtClean="0">
                <a:solidFill>
                  <a:prstClr val="black"/>
                </a:solidFill>
              </a:rPr>
              <a:pPr>
                <a:defRPr/>
              </a:pPr>
              <a:t>20</a:t>
            </a:fld>
            <a:endParaRPr lang="fr-FR">
              <a:solidFill>
                <a:prstClr val="black"/>
              </a:solidFill>
            </a:endParaRPr>
          </a:p>
        </p:txBody>
      </p:sp>
    </p:spTree>
    <p:extLst>
      <p:ext uri="{BB962C8B-B14F-4D97-AF65-F5344CB8AC3E}">
        <p14:creationId xmlns:p14="http://schemas.microsoft.com/office/powerpoint/2010/main" val="2248713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dirty="0" smtClean="0"/>
              <a:t>L’enjeu consiste, dans la mise en œuvre des évolutions de l’offre et des modalités de contractualisation évoquées ci-dessus, à concilier deux objectifs stratégiques potentiellement contradictoires. Il convient en effet d’équilibrer : </a:t>
            </a:r>
          </a:p>
          <a:p>
            <a:pPr eaLnBrk="1" hangingPunct="1"/>
            <a:endParaRPr lang="fr-FR" altLang="fr-FR" b="1" dirty="0" smtClean="0"/>
          </a:p>
          <a:p>
            <a:pPr eaLnBrk="1" hangingPunct="1"/>
            <a:r>
              <a:rPr lang="fr-FR" altLang="fr-FR" b="1" dirty="0" smtClean="0"/>
              <a:t>- l’optimisation de l’utilisation des ressources médico-sociales</a:t>
            </a:r>
            <a:r>
              <a:rPr lang="fr-FR" altLang="fr-FR" dirty="0" smtClean="0"/>
              <a:t> dans une logique de performance mais aussi pour éviter toute rupture de parcours. Cela implique, en termes d’activité des structures médico-sociales, la maximisation de l’activité réalisée pour un niveau de dotation donné.</a:t>
            </a:r>
          </a:p>
          <a:p>
            <a:pPr eaLnBrk="1" hangingPunct="1"/>
            <a:endParaRPr lang="fr-FR" altLang="fr-FR" b="1" dirty="0" smtClean="0"/>
          </a:p>
          <a:p>
            <a:pPr eaLnBrk="1" hangingPunct="1"/>
            <a:r>
              <a:rPr lang="fr-FR" altLang="fr-FR" b="1" dirty="0" smtClean="0"/>
              <a:t>- l’encouragement de modes de fonctionnement souples </a:t>
            </a:r>
            <a:r>
              <a:rPr lang="fr-FR" altLang="fr-FR" dirty="0" smtClean="0"/>
              <a:t>,ayant pour objectif un parcours sans rupture mobilisant les différents acteurs selon l’évolution des besoins (des accompagnements potentiellement séquentiels, à temps partiel…),.Cela complique la planification et nécessite des adaptations permanentes. Cet objectif induit l’acceptation d’un niveau d’activité des ESMS qui ne peut être maximal pendant toute une année. Un temps de « montée en charge » peut être nécessaire afin que les gestionnaires et les professionnels s’adaptent à une nouvelle offre et donc à un nouveau mode d’organisation. Le décret du 9 mai 2017 sur la réforme des autorisations permet aux ESMS d’adapter leurs accompagnements aux besoins des personnes grâce à l’assouplissement du périmètre de leurs autorisations et habilitations. </a:t>
            </a:r>
          </a:p>
          <a:p>
            <a:pPr eaLnBrk="1" hangingPunct="1"/>
            <a:endParaRPr lang="fr-FR" altLang="fr-FR" dirty="0" smtClean="0"/>
          </a:p>
        </p:txBody>
      </p:sp>
      <p:sp>
        <p:nvSpPr>
          <p:cNvPr id="4" name="Espace réservé de la date 3"/>
          <p:cNvSpPr>
            <a:spLocks noGrp="1"/>
          </p:cNvSpPr>
          <p:nvPr>
            <p:ph type="dt" sz="quarter" idx="1"/>
          </p:nvPr>
        </p:nvSpPr>
        <p:spPr/>
        <p:txBody>
          <a:bodyPr/>
          <a:lstStyle/>
          <a:p>
            <a:pPr>
              <a:defRPr/>
            </a:pPr>
            <a:fld id="{13D8AC54-E1A6-4EF0-8AF7-6B7EF9E1D455}" type="datetime1">
              <a:rPr lang="fr-FR" smtClean="0">
                <a:solidFill>
                  <a:prstClr val="black"/>
                </a:solidFill>
              </a:rPr>
              <a:pPr>
                <a:defRPr/>
              </a:pPr>
              <a:t>19/11/2018</a:t>
            </a:fld>
            <a:endParaRPr lang="fr-FR">
              <a:solidFill>
                <a:prstClr val="black"/>
              </a:solidFill>
            </a:endParaRPr>
          </a:p>
        </p:txBody>
      </p:sp>
      <p:sp>
        <p:nvSpPr>
          <p:cNvPr id="5" name="Espace réservé du pied de page 4"/>
          <p:cNvSpPr>
            <a:spLocks noGrp="1"/>
          </p:cNvSpPr>
          <p:nvPr>
            <p:ph type="ftr" sz="quarter" idx="4"/>
          </p:nvPr>
        </p:nvSpPr>
        <p:spPr/>
        <p:txBody>
          <a:bodyPr/>
          <a:lstStyle/>
          <a:p>
            <a:pPr>
              <a:defRPr/>
            </a:pPr>
            <a:endParaRPr lang="fr-FR">
              <a:solidFill>
                <a:prstClr val="black"/>
              </a:solidFill>
            </a:endParaRPr>
          </a:p>
        </p:txBody>
      </p:sp>
      <p:sp>
        <p:nvSpPr>
          <p:cNvPr id="6" name="Espace réservé du numéro de diapositive 5"/>
          <p:cNvSpPr>
            <a:spLocks noGrp="1"/>
          </p:cNvSpPr>
          <p:nvPr>
            <p:ph type="sldNum" sz="quarter" idx="5"/>
          </p:nvPr>
        </p:nvSpPr>
        <p:spPr/>
        <p:txBody>
          <a:bodyPr/>
          <a:lstStyle/>
          <a:p>
            <a:pPr>
              <a:defRPr/>
            </a:pPr>
            <a:fld id="{F7200F7C-25E9-48C9-BB7F-EC5185DB91E2}" type="slidenum">
              <a:rPr lang="fr-FR" smtClean="0">
                <a:solidFill>
                  <a:prstClr val="black"/>
                </a:solidFill>
              </a:rPr>
              <a:pPr>
                <a:defRPr/>
              </a:pPr>
              <a:t>21</a:t>
            </a:fld>
            <a:endParaRPr lang="fr-F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xfrm>
            <a:off x="684213" y="587375"/>
            <a:ext cx="5105400" cy="3829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b="1" dirty="0" smtClean="0"/>
              <a:t>Objectifs du guide</a:t>
            </a:r>
          </a:p>
          <a:p>
            <a:pPr eaLnBrk="1" hangingPunct="1"/>
            <a:endParaRPr lang="fr-FR" altLang="fr-FR" dirty="0" smtClean="0"/>
          </a:p>
          <a:p>
            <a:pPr eaLnBrk="1" hangingPunct="1"/>
            <a:r>
              <a:rPr lang="fr-FR" altLang="fr-FR" dirty="0" smtClean="0"/>
              <a:t>Dans ce contexte, et compte tenu de ces enjeux, le présent guide poursuit deux objectifs principaux : </a:t>
            </a:r>
          </a:p>
          <a:p>
            <a:pPr eaLnBrk="1" hangingPunct="1"/>
            <a:endParaRPr lang="fr-FR" altLang="fr-FR" b="1" dirty="0" smtClean="0"/>
          </a:p>
          <a:p>
            <a:pPr eaLnBrk="1" hangingPunct="1"/>
            <a:r>
              <a:rPr lang="fr-FR" altLang="fr-FR" b="1" dirty="0" smtClean="0"/>
              <a:t>- accompagner les acteurs locaux, harmoniser leurs pratiques en les outillant pour la mise en œuvre du décret</a:t>
            </a:r>
            <a:r>
              <a:rPr lang="fr-FR" altLang="fr-FR" dirty="0" smtClean="0"/>
              <a:t> relatif à la modulation de la dotation en fonction de l’activité, en proposant </a:t>
            </a:r>
            <a:r>
              <a:rPr lang="fr-FR" altLang="fr-FR" b="1" dirty="0" smtClean="0"/>
              <a:t>une « convention de mesure de l’activité » la plus consensuelle possible.</a:t>
            </a:r>
            <a:r>
              <a:rPr lang="fr-FR" altLang="fr-FR" dirty="0" smtClean="0"/>
              <a:t> La question de « l’unité d’œuvre » pertinente doit être travaillée avec les différents acteurs du secteur.</a:t>
            </a:r>
          </a:p>
          <a:p>
            <a:pPr eaLnBrk="1" hangingPunct="1"/>
            <a:r>
              <a:rPr lang="fr-FR" altLang="fr-FR" dirty="0" smtClean="0"/>
              <a:t> </a:t>
            </a:r>
          </a:p>
          <a:p>
            <a:pPr eaLnBrk="1" hangingPunct="1"/>
            <a:r>
              <a:rPr lang="fr-FR" altLang="fr-FR" b="1" dirty="0" smtClean="0"/>
              <a:t>- éclairer les dialogues de gestion </a:t>
            </a:r>
            <a:r>
              <a:rPr lang="fr-FR" altLang="fr-FR" dirty="0" smtClean="0"/>
              <a:t>entre autorités de tarification et gestionnaires en formulant des recommandations quant à l’usage de ces conventions de mesure dans le cadre de la tarification ; et notamment identifier les éléments de contexte constituant des « clés d’interprétation » pertinentes du niveau d’activité réalisé par un ESMS. </a:t>
            </a:r>
          </a:p>
          <a:p>
            <a:pPr eaLnBrk="1" hangingPunct="1">
              <a:spcBef>
                <a:spcPct val="0"/>
              </a:spcBef>
            </a:pPr>
            <a:endParaRPr lang="fr-FR" altLang="fr-FR" dirty="0" smtClean="0"/>
          </a:p>
          <a:p>
            <a:pPr eaLnBrk="1" hangingPunct="1">
              <a:spcBef>
                <a:spcPct val="0"/>
              </a:spcBef>
            </a:pPr>
            <a:endParaRPr lang="fr-FR" altLang="fr-FR" dirty="0" smtClean="0"/>
          </a:p>
        </p:txBody>
      </p:sp>
      <p:sp>
        <p:nvSpPr>
          <p:cNvPr id="29700" name="Espace réservé de la date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117911E-77D7-44FC-A005-6679165A2745}" type="datetime1">
              <a:rPr lang="fr-FR" altLang="fr-FR" smtClean="0">
                <a:solidFill>
                  <a:prstClr val="black"/>
                </a:solidFill>
              </a:rPr>
              <a:pPr fontAlgn="base">
                <a:spcBef>
                  <a:spcPct val="0"/>
                </a:spcBef>
                <a:spcAft>
                  <a:spcPct val="0"/>
                </a:spcAft>
                <a:defRPr/>
              </a:pPr>
              <a:t>19/11/2018</a:t>
            </a:fld>
            <a:endParaRPr lang="fr-FR" altLang="fr-FR" smtClean="0">
              <a:solidFill>
                <a:prstClr val="black"/>
              </a:solidFill>
            </a:endParaRPr>
          </a:p>
        </p:txBody>
      </p:sp>
      <p:sp>
        <p:nvSpPr>
          <p:cNvPr id="29701" name="Espace réservé du pied de page 4"/>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fr-FR" altLang="fr-FR" smtClean="0">
              <a:solidFill>
                <a:prstClr val="black"/>
              </a:solidFill>
            </a:endParaRPr>
          </a:p>
        </p:txBody>
      </p:sp>
      <p:sp>
        <p:nvSpPr>
          <p:cNvPr id="29702" name="Espace réservé du numéro de diapositive 5"/>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C1A7A89-2C0D-485D-80BA-E86F90BD6EE8}" type="slidenum">
              <a:rPr lang="fr-FR" altLang="fr-FR" smtClean="0">
                <a:solidFill>
                  <a:prstClr val="black"/>
                </a:solidFill>
              </a:rPr>
              <a:pPr fontAlgn="base">
                <a:spcBef>
                  <a:spcPct val="0"/>
                </a:spcBef>
                <a:spcAft>
                  <a:spcPct val="0"/>
                </a:spcAft>
                <a:defRPr/>
              </a:pPr>
              <a:t>22</a:t>
            </a:fld>
            <a:endParaRPr lang="fr-FR" altLang="fr-FR"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95412FB-68F3-4881-9B27-3B2FA729652C}"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1551269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95412FB-68F3-4881-9B27-3B2FA729652C}" type="slidenum">
              <a:rPr lang="fr-FR" smtClean="0">
                <a:solidFill>
                  <a:prstClr val="black"/>
                </a:solidFill>
              </a:rPr>
              <a:pPr/>
              <a:t>26</a:t>
            </a:fld>
            <a:endParaRPr lang="fr-FR">
              <a:solidFill>
                <a:prstClr val="black"/>
              </a:solidFill>
            </a:endParaRPr>
          </a:p>
        </p:txBody>
      </p:sp>
    </p:spTree>
    <p:extLst>
      <p:ext uri="{BB962C8B-B14F-4D97-AF65-F5344CB8AC3E}">
        <p14:creationId xmlns:p14="http://schemas.microsoft.com/office/powerpoint/2010/main" val="3163713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800" dirty="0" smtClean="0"/>
          </a:p>
          <a:p>
            <a:endParaRPr lang="fr-FR" sz="1800" dirty="0"/>
          </a:p>
        </p:txBody>
      </p:sp>
      <p:sp>
        <p:nvSpPr>
          <p:cNvPr id="4" name="Espace réservé du numéro de diapositive 3"/>
          <p:cNvSpPr>
            <a:spLocks noGrp="1"/>
          </p:cNvSpPr>
          <p:nvPr>
            <p:ph type="sldNum" sz="quarter" idx="10"/>
          </p:nvPr>
        </p:nvSpPr>
        <p:spPr/>
        <p:txBody>
          <a:bodyPr/>
          <a:lstStyle/>
          <a:p>
            <a:fld id="{D292F564-A918-4646-9D28-2B66B984BE6B}" type="slidenum">
              <a:rPr lang="fr-FR" smtClean="0">
                <a:solidFill>
                  <a:prstClr val="black"/>
                </a:solidFill>
              </a:rPr>
              <a:pPr/>
              <a:t>28</a:t>
            </a:fld>
            <a:endParaRPr lang="fr-FR">
              <a:solidFill>
                <a:prstClr val="black"/>
              </a:solidFill>
            </a:endParaRPr>
          </a:p>
        </p:txBody>
      </p:sp>
    </p:spTree>
    <p:extLst>
      <p:ext uri="{BB962C8B-B14F-4D97-AF65-F5344CB8AC3E}">
        <p14:creationId xmlns:p14="http://schemas.microsoft.com/office/powerpoint/2010/main" val="4038526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emf"/><Relationship Id="rId1" Type="http://schemas.openxmlformats.org/officeDocument/2006/relationships/slideMaster" Target="../slideMasters/slideMaster7.xml"/><Relationship Id="rId6" Type="http://schemas.openxmlformats.org/officeDocument/2006/relationships/hyperlink" Target="http://www.pour-les-personnes-agees.gouv.fr/" TargetMode="External"/><Relationship Id="rId5" Type="http://schemas.openxmlformats.org/officeDocument/2006/relationships/hyperlink" Target="https://protect-eu.mimecast.com/s/DJAGBfw48agdUr?domain=twitter.com" TargetMode="External"/><Relationship Id="rId4" Type="http://schemas.openxmlformats.org/officeDocument/2006/relationships/hyperlink" Target="http://www.cnsa.f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hyperlink" Target="http://www.pour-les-personnes-agees.gouv.fr/" TargetMode="External"/><Relationship Id="rId5" Type="http://schemas.openxmlformats.org/officeDocument/2006/relationships/hyperlink" Target="https://protect-eu.mimecast.com/s/DJAGBfw48agdUr?domain=twitter.com" TargetMode="External"/><Relationship Id="rId4" Type="http://schemas.openxmlformats.org/officeDocument/2006/relationships/hyperlink" Target="http://www.cnsa.fr/"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16.jpe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emf"/><Relationship Id="rId1" Type="http://schemas.openxmlformats.org/officeDocument/2006/relationships/slideMaster" Target="../slideMasters/slideMaster5.xml"/><Relationship Id="rId6" Type="http://schemas.openxmlformats.org/officeDocument/2006/relationships/hyperlink" Target="http://www.pour-les-personnes-agees.gouv.fr/" TargetMode="External"/><Relationship Id="rId5" Type="http://schemas.openxmlformats.org/officeDocument/2006/relationships/hyperlink" Target="https://protect-eu.mimecast.com/s/DJAGBfw48agdUr?domain=twitter.com" TargetMode="External"/><Relationship Id="rId4" Type="http://schemas.openxmlformats.org/officeDocument/2006/relationships/hyperlink" Target="http://www.cnsa.fr/" TargetMode="Externa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8" name="Image 7"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4973" y="5809390"/>
            <a:ext cx="1144525" cy="747996"/>
          </a:xfrm>
          <a:prstGeom prst="rect">
            <a:avLst/>
          </a:prstGeom>
        </p:spPr>
      </p:pic>
      <p:sp>
        <p:nvSpPr>
          <p:cNvPr id="3" name="Espace réservé du texte 2"/>
          <p:cNvSpPr>
            <a:spLocks noGrp="1"/>
          </p:cNvSpPr>
          <p:nvPr>
            <p:ph type="body" sz="quarter" idx="10"/>
          </p:nvPr>
        </p:nvSpPr>
        <p:spPr>
          <a:xfrm>
            <a:off x="2535221" y="2771775"/>
            <a:ext cx="5307879" cy="163988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vl2pPr>
              <a:defRPr sz="36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600" b="1">
                <a:latin typeface="Arial" panose="020B0604020202020204" pitchFamily="34" charset="0"/>
                <a:cs typeface="Arial" panose="020B0604020202020204" pitchFamily="34" charset="0"/>
              </a:defRPr>
            </a:lvl4pPr>
            <a:lvl5pPr>
              <a:defRPr sz="3600" b="1">
                <a:latin typeface="Arial" panose="020B0604020202020204" pitchFamily="34" charset="0"/>
                <a:cs typeface="Arial" panose="020B0604020202020204" pitchFamily="34" charset="0"/>
              </a:defRPr>
            </a:lvl5pPr>
          </a:lstStyle>
          <a:p>
            <a:pPr lvl="0"/>
            <a:r>
              <a:rPr lang="fr-FR" dirty="0"/>
              <a:t>Modifier les styles du texte du masque</a:t>
            </a:r>
          </a:p>
        </p:txBody>
      </p:sp>
      <p:cxnSp>
        <p:nvCxnSpPr>
          <p:cNvPr id="10" name="Connecteur droit 9"/>
          <p:cNvCxnSpPr/>
          <p:nvPr userDrawn="1"/>
        </p:nvCxnSpPr>
        <p:spPr>
          <a:xfrm>
            <a:off x="2790625" y="4243688"/>
            <a:ext cx="642784" cy="0"/>
          </a:xfrm>
          <a:prstGeom prst="line">
            <a:avLst/>
          </a:prstGeom>
          <a:ln w="7620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11" name="Espace réservé du texte 10"/>
          <p:cNvSpPr>
            <a:spLocks noGrp="1"/>
          </p:cNvSpPr>
          <p:nvPr>
            <p:ph type="body" sz="quarter" idx="11" hasCustomPrompt="1"/>
          </p:nvPr>
        </p:nvSpPr>
        <p:spPr>
          <a:xfrm>
            <a:off x="2535238" y="4751388"/>
            <a:ext cx="2649504" cy="80168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dirty="0"/>
              <a:t>Sous-titre / date</a:t>
            </a:r>
          </a:p>
        </p:txBody>
      </p:sp>
    </p:spTree>
    <p:extLst>
      <p:ext uri="{BB962C8B-B14F-4D97-AF65-F5344CB8AC3E}">
        <p14:creationId xmlns:p14="http://schemas.microsoft.com/office/powerpoint/2010/main" val="2400958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contenu + Graph">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a:t>Modifiez le style du titre</a:t>
            </a:r>
            <a:endParaRPr lang="fr-FR" noProof="0" dirty="0"/>
          </a:p>
        </p:txBody>
      </p:sp>
      <p:sp>
        <p:nvSpPr>
          <p:cNvPr id="5" name="Espace réservé du texte 4"/>
          <p:cNvSpPr>
            <a:spLocks noGrp="1"/>
          </p:cNvSpPr>
          <p:nvPr>
            <p:ph type="body" sz="quarter" idx="10"/>
          </p:nvPr>
        </p:nvSpPr>
        <p:spPr>
          <a:xfrm>
            <a:off x="540000" y="1517332"/>
            <a:ext cx="3755163" cy="4243705"/>
          </a:xfrm>
        </p:spPr>
        <p:txBody>
          <a:bodyPr>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1398459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
        <p:nvSpPr>
          <p:cNvPr id="2" name="Espace réservé de la date 1"/>
          <p:cNvSpPr>
            <a:spLocks noGrp="1"/>
          </p:cNvSpPr>
          <p:nvPr>
            <p:ph type="dt" sz="half" idx="13"/>
          </p:nvPr>
        </p:nvSpPr>
        <p:spPr/>
        <p:txBody>
          <a:bodyPr/>
          <a:lstStyle/>
          <a:p>
            <a:r>
              <a:t>30/10/2018</a:t>
            </a:r>
            <a:endParaRPr dirty="0"/>
          </a:p>
        </p:txBody>
      </p:sp>
      <p:sp>
        <p:nvSpPr>
          <p:cNvPr id="3" name="Espace réservé du pied de page 2"/>
          <p:cNvSpPr>
            <a:spLocks noGrp="1"/>
          </p:cNvSpPr>
          <p:nvPr>
            <p:ph type="ftr" sz="quarter" idx="14"/>
          </p:nvPr>
        </p:nvSpPr>
        <p:spPr/>
        <p:txBody>
          <a:bodyPr/>
          <a:lstStyle/>
          <a:p>
            <a:r>
              <a:rPr smtClean="0"/>
              <a:t>Refonte du portail PA | Réunion de lancement</a:t>
            </a:r>
            <a:endParaRPr dirty="0"/>
          </a:p>
        </p:txBody>
      </p:sp>
      <p:sp>
        <p:nvSpPr>
          <p:cNvPr id="5" name="Espace réservé du numéro de diapositive 4"/>
          <p:cNvSpPr>
            <a:spLocks noGrp="1"/>
          </p:cNvSpPr>
          <p:nvPr>
            <p:ph type="sldNum" sz="quarter" idx="15"/>
          </p:nvPr>
        </p:nvSpPr>
        <p:spPr/>
        <p:txBody>
          <a:bodyPr/>
          <a:lstStyle/>
          <a:p>
            <a:fld id="{9412911F-A9BD-4C81-9580-3255D67EF0AC}" type="slidenum">
              <a:rPr/>
              <a:pPr/>
              <a:t>‹N°›</a:t>
            </a:fld>
            <a:endParaRPr dirty="0"/>
          </a:p>
        </p:txBody>
      </p:sp>
    </p:spTree>
    <p:extLst>
      <p:ext uri="{BB962C8B-B14F-4D97-AF65-F5344CB8AC3E}">
        <p14:creationId xmlns:p14="http://schemas.microsoft.com/office/powerpoint/2010/main" val="20014257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3" name="Espace réservé du texte 2"/>
          <p:cNvSpPr>
            <a:spLocks noGrp="1"/>
          </p:cNvSpPr>
          <p:nvPr>
            <p:ph type="body" sz="quarter" idx="11" hasCustomPrompt="1"/>
          </p:nvPr>
        </p:nvSpPr>
        <p:spPr>
          <a:xfrm>
            <a:off x="642938" y="1592263"/>
            <a:ext cx="2001939" cy="364356"/>
          </a:xfrm>
          <a:prstGeom prst="rect">
            <a:avLst/>
          </a:prstGeom>
        </p:spPr>
        <p:txBody>
          <a:bodyPr/>
          <a:lstStyle>
            <a:lvl1pPr marL="0" indent="0">
              <a:buNone/>
              <a:defRPr sz="1600" b="1">
                <a:latin typeface="Arial" panose="020B0604020202020204" pitchFamily="34" charset="0"/>
                <a:cs typeface="Arial" panose="020B0604020202020204" pitchFamily="34" charset="0"/>
              </a:defRPr>
            </a:lvl1pPr>
          </a:lstStyle>
          <a:p>
            <a:pPr lvl="0"/>
            <a:r>
              <a:rPr lang="fr-FR" dirty="0"/>
              <a:t>Tableau type</a:t>
            </a:r>
          </a:p>
        </p:txBody>
      </p:sp>
      <p:sp>
        <p:nvSpPr>
          <p:cNvPr id="12" name="Espace réservé du tableau 11" title="Texte"/>
          <p:cNvSpPr>
            <a:spLocks noGrp="1"/>
          </p:cNvSpPr>
          <p:nvPr>
            <p:ph type="tbl" sz="quarter" idx="12"/>
          </p:nvPr>
        </p:nvSpPr>
        <p:spPr>
          <a:xfrm>
            <a:off x="642782" y="2051328"/>
            <a:ext cx="7342978" cy="2000250"/>
          </a:xfrm>
          <a:prstGeom prst="rect">
            <a:avLst/>
          </a:prstGeom>
          <a:solidFill>
            <a:srgbClr val="E0E6E7"/>
          </a:solidFill>
          <a:ln>
            <a:solidFill>
              <a:schemeClr val="bg1"/>
            </a:solidFill>
          </a:ln>
        </p:spPr>
        <p:txBody>
          <a:bodyPr numCol="1"/>
          <a:lstStyle>
            <a:lvl1pPr marL="0" indent="0">
              <a:buNone/>
              <a:defRPr sz="1600">
                <a:latin typeface="Arial" panose="020B0604020202020204" pitchFamily="34" charset="0"/>
                <a:cs typeface="Arial" panose="020B0604020202020204" pitchFamily="34" charset="0"/>
              </a:defRPr>
            </a:lvl1pPr>
          </a:lstStyle>
          <a:p>
            <a:endParaRPr lang="fr-FR" dirty="0"/>
          </a:p>
        </p:txBody>
      </p:sp>
      <p:sp>
        <p:nvSpPr>
          <p:cNvPr id="2" name="Espace réservé de la date 1"/>
          <p:cNvSpPr>
            <a:spLocks noGrp="1"/>
          </p:cNvSpPr>
          <p:nvPr>
            <p:ph type="dt" sz="half" idx="13"/>
          </p:nvPr>
        </p:nvSpPr>
        <p:spPr/>
        <p:txBody>
          <a:bodyPr/>
          <a:lstStyle/>
          <a:p>
            <a:r>
              <a:t>30/10/2018</a:t>
            </a:r>
            <a:endParaRPr dirty="0"/>
          </a:p>
        </p:txBody>
      </p:sp>
      <p:sp>
        <p:nvSpPr>
          <p:cNvPr id="5" name="Espace réservé du pied de page 4"/>
          <p:cNvSpPr>
            <a:spLocks noGrp="1"/>
          </p:cNvSpPr>
          <p:nvPr>
            <p:ph type="ftr" sz="quarter" idx="14"/>
          </p:nvPr>
        </p:nvSpPr>
        <p:spPr/>
        <p:txBody>
          <a:bodyPr/>
          <a:lstStyle/>
          <a:p>
            <a:r>
              <a:rPr smtClean="0"/>
              <a:t>Refonte du portail PA | Réunion de lancement</a:t>
            </a:r>
            <a:endParaRPr dirty="0"/>
          </a:p>
        </p:txBody>
      </p:sp>
      <p:sp>
        <p:nvSpPr>
          <p:cNvPr id="8" name="Espace réservé du numéro de diapositive 7"/>
          <p:cNvSpPr>
            <a:spLocks noGrp="1"/>
          </p:cNvSpPr>
          <p:nvPr>
            <p:ph type="sldNum" sz="quarter" idx="15"/>
          </p:nvPr>
        </p:nvSpPr>
        <p:spPr/>
        <p:txBody>
          <a:bodyPr/>
          <a:lstStyle/>
          <a:p>
            <a:fld id="{9412911F-A9BD-4C81-9580-3255D67EF0AC}" type="slidenum">
              <a:rPr/>
              <a:pPr/>
              <a:t>‹N°›</a:t>
            </a:fld>
            <a:endParaRPr dirty="0"/>
          </a:p>
        </p:txBody>
      </p:sp>
    </p:spTree>
    <p:extLst>
      <p:ext uri="{BB962C8B-B14F-4D97-AF65-F5344CB8AC3E}">
        <p14:creationId xmlns:p14="http://schemas.microsoft.com/office/powerpoint/2010/main" val="35519664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 Couverture">
    <p:spTree>
      <p:nvGrpSpPr>
        <p:cNvPr id="1" name=""/>
        <p:cNvGrpSpPr/>
        <p:nvPr/>
      </p:nvGrpSpPr>
      <p:grpSpPr>
        <a:xfrm>
          <a:off x="0" y="0"/>
          <a:ext cx="0" cy="0"/>
          <a:chOff x="0" y="0"/>
          <a:chExt cx="0" cy="0"/>
        </a:xfrm>
      </p:grpSpPr>
      <p:sp>
        <p:nvSpPr>
          <p:cNvPr id="8" name="Forme libre 7"/>
          <p:cNvSpPr/>
          <p:nvPr userDrawn="1"/>
        </p:nvSpPr>
        <p:spPr>
          <a:xfrm>
            <a:off x="-64655" y="-4802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Forme libre 8"/>
          <p:cNvSpPr/>
          <p:nvPr userDrawn="1"/>
        </p:nvSpPr>
        <p:spPr>
          <a:xfrm>
            <a:off x="7952509" y="-3879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4" name="Image 3"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517" y="5558450"/>
            <a:ext cx="1221413" cy="798246"/>
          </a:xfrm>
          <a:prstGeom prst="rect">
            <a:avLst/>
          </a:prstGeom>
        </p:spPr>
      </p:pic>
      <p:sp>
        <p:nvSpPr>
          <p:cNvPr id="5" name="Espace réservé du texte 2"/>
          <p:cNvSpPr>
            <a:spLocks noGrp="1"/>
          </p:cNvSpPr>
          <p:nvPr>
            <p:ph type="body" sz="quarter" idx="10"/>
          </p:nvPr>
        </p:nvSpPr>
        <p:spPr>
          <a:xfrm>
            <a:off x="2535221" y="2507615"/>
            <a:ext cx="5997592" cy="1639888"/>
          </a:xfrm>
          <a:prstGeom prst="rect">
            <a:avLst/>
          </a:prstGeom>
        </p:spPr>
        <p:txBody>
          <a:bodyPr lIns="0"/>
          <a:lstStyle>
            <a:lvl1pPr marL="0" indent="0">
              <a:buNone/>
              <a:defRPr sz="3600" b="1">
                <a:latin typeface="Arial" panose="020B0604020202020204" pitchFamily="34" charset="0"/>
                <a:cs typeface="Arial" panose="020B0604020202020204" pitchFamily="34" charset="0"/>
              </a:defRPr>
            </a:lvl1pPr>
            <a:lvl2pPr>
              <a:defRPr sz="36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600" b="1">
                <a:latin typeface="Arial" panose="020B0604020202020204" pitchFamily="34" charset="0"/>
                <a:cs typeface="Arial" panose="020B0604020202020204" pitchFamily="34" charset="0"/>
              </a:defRPr>
            </a:lvl4pPr>
            <a:lvl5pPr>
              <a:defRPr sz="3600" b="1">
                <a:latin typeface="Arial" panose="020B0604020202020204" pitchFamily="34" charset="0"/>
                <a:cs typeface="Arial" panose="020B0604020202020204" pitchFamily="34" charset="0"/>
              </a:defRPr>
            </a:lvl5pPr>
          </a:lstStyle>
          <a:p>
            <a:pPr lvl="0"/>
            <a:r>
              <a:rPr lang="fr-FR" dirty="0"/>
              <a:t>Modifier les styles du texte du masque</a:t>
            </a:r>
          </a:p>
        </p:txBody>
      </p:sp>
      <p:cxnSp>
        <p:nvCxnSpPr>
          <p:cNvPr id="6" name="Connecteur droit 5"/>
          <p:cNvCxnSpPr/>
          <p:nvPr userDrawn="1"/>
        </p:nvCxnSpPr>
        <p:spPr>
          <a:xfrm>
            <a:off x="2540974" y="385760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7" name="Espace réservé du texte 10"/>
          <p:cNvSpPr>
            <a:spLocks noGrp="1"/>
          </p:cNvSpPr>
          <p:nvPr>
            <p:ph type="body" sz="quarter" idx="11" hasCustomPrompt="1"/>
          </p:nvPr>
        </p:nvSpPr>
        <p:spPr>
          <a:xfrm>
            <a:off x="2535237" y="4156790"/>
            <a:ext cx="5997576" cy="801687"/>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dirty="0"/>
              <a:t>Sous-titre / date</a:t>
            </a:r>
          </a:p>
        </p:txBody>
      </p:sp>
    </p:spTree>
    <p:extLst>
      <p:ext uri="{BB962C8B-B14F-4D97-AF65-F5344CB8AC3E}">
        <p14:creationId xmlns:p14="http://schemas.microsoft.com/office/powerpoint/2010/main" val="15011516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sp>
        <p:nvSpPr>
          <p:cNvPr id="9" name="Forme libre 8"/>
          <p:cNvSpPr/>
          <p:nvPr userDrawn="1"/>
        </p:nvSpPr>
        <p:spPr>
          <a:xfrm rot="5400000" flipV="1">
            <a:off x="2092036" y="3482109"/>
            <a:ext cx="2078181" cy="4710547"/>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Lst>
            <a:ahLst/>
            <a:cxnLst>
              <a:cxn ang="0">
                <a:pos x="connsiteX0" y="connsiteY0"/>
              </a:cxn>
              <a:cxn ang="0">
                <a:pos x="connsiteX1" y="connsiteY1"/>
              </a:cxn>
              <a:cxn ang="0">
                <a:pos x="connsiteX2" y="connsiteY2"/>
              </a:cxn>
              <a:cxn ang="0">
                <a:pos x="connsiteX3" y="connsiteY3"/>
              </a:cxn>
            </a:cxnLst>
            <a:rect l="l" t="t" r="r" b="b"/>
            <a:pathLst>
              <a:path w="2078181" h="4978400">
                <a:moveTo>
                  <a:pt x="0" y="449031"/>
                </a:moveTo>
                <a:cubicBezTo>
                  <a:pt x="837430" y="94362"/>
                  <a:pt x="1416243" y="32538"/>
                  <a:pt x="2068945" y="0"/>
                </a:cubicBezTo>
                <a:cubicBezTo>
                  <a:pt x="2068945" y="0"/>
                  <a:pt x="2075102" y="3318933"/>
                  <a:pt x="2078181" y="4978400"/>
                </a:cubicBezTo>
                <a:cubicBezTo>
                  <a:pt x="1677939" y="3299410"/>
                  <a:pt x="1046787" y="1794860"/>
                  <a:pt x="0" y="449031"/>
                </a:cubicBez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0" name="Forme libre 9"/>
          <p:cNvSpPr/>
          <p:nvPr userDrawn="1"/>
        </p:nvSpPr>
        <p:spPr>
          <a:xfrm>
            <a:off x="1" y="-2990"/>
            <a:ext cx="2857479" cy="6860990"/>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312746 w 7701965"/>
              <a:gd name="connsiteY0" fmla="*/ 0 h 4443665"/>
              <a:gd name="connsiteX1" fmla="*/ 321981 w 7701965"/>
              <a:gd name="connsiteY1" fmla="*/ 4091709 h 4443665"/>
              <a:gd name="connsiteX2" fmla="*/ 622617 w 7701965"/>
              <a:gd name="connsiteY2" fmla="*/ 3851993 h 4443665"/>
              <a:gd name="connsiteX3" fmla="*/ 7701837 w 7701965"/>
              <a:gd name="connsiteY3" fmla="*/ 785091 h 4443665"/>
              <a:gd name="connsiteX4" fmla="*/ 7267727 w 7701965"/>
              <a:gd name="connsiteY4" fmla="*/ 9237 h 4443665"/>
              <a:gd name="connsiteX5" fmla="*/ 312746 w 7701965"/>
              <a:gd name="connsiteY5" fmla="*/ 0 h 4443665"/>
              <a:gd name="connsiteX0" fmla="*/ 266268 w 7655487"/>
              <a:gd name="connsiteY0" fmla="*/ 0 h 4538472"/>
              <a:gd name="connsiteX1" fmla="*/ 275503 w 7655487"/>
              <a:gd name="connsiteY1" fmla="*/ 4091709 h 4538472"/>
              <a:gd name="connsiteX2" fmla="*/ 647648 w 7655487"/>
              <a:gd name="connsiteY2" fmla="*/ 4088954 h 4538472"/>
              <a:gd name="connsiteX3" fmla="*/ 7655359 w 7655487"/>
              <a:gd name="connsiteY3" fmla="*/ 785091 h 4538472"/>
              <a:gd name="connsiteX4" fmla="*/ 7221249 w 7655487"/>
              <a:gd name="connsiteY4" fmla="*/ 9237 h 4538472"/>
              <a:gd name="connsiteX5" fmla="*/ 266268 w 7655487"/>
              <a:gd name="connsiteY5" fmla="*/ 0 h 4538472"/>
              <a:gd name="connsiteX0" fmla="*/ 0 w 7389219"/>
              <a:gd name="connsiteY0" fmla="*/ 0 h 4377559"/>
              <a:gd name="connsiteX1" fmla="*/ 9235 w 7389219"/>
              <a:gd name="connsiteY1" fmla="*/ 4091709 h 4377559"/>
              <a:gd name="connsiteX2" fmla="*/ 381380 w 7389219"/>
              <a:gd name="connsiteY2" fmla="*/ 4088954 h 4377559"/>
              <a:gd name="connsiteX3" fmla="*/ 7389091 w 7389219"/>
              <a:gd name="connsiteY3" fmla="*/ 785091 h 4377559"/>
              <a:gd name="connsiteX4" fmla="*/ 6954981 w 7389219"/>
              <a:gd name="connsiteY4" fmla="*/ 9237 h 4377559"/>
              <a:gd name="connsiteX5" fmla="*/ 0 w 7389219"/>
              <a:gd name="connsiteY5" fmla="*/ 0 h 437755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154412"/>
              <a:gd name="connsiteY0" fmla="*/ 0 h 4091709"/>
              <a:gd name="connsiteX1" fmla="*/ 9235 w 7154412"/>
              <a:gd name="connsiteY1" fmla="*/ 4091709 h 4091709"/>
              <a:gd name="connsiteX2" fmla="*/ 381380 w 7154412"/>
              <a:gd name="connsiteY2" fmla="*/ 4088954 h 4091709"/>
              <a:gd name="connsiteX3" fmla="*/ 7150732 w 7154412"/>
              <a:gd name="connsiteY3" fmla="*/ 840198 h 4091709"/>
              <a:gd name="connsiteX4" fmla="*/ 6954981 w 7154412"/>
              <a:gd name="connsiteY4" fmla="*/ 9237 h 4091709"/>
              <a:gd name="connsiteX5" fmla="*/ 0 w 7154412"/>
              <a:gd name="connsiteY5" fmla="*/ 0 h 4091709"/>
              <a:gd name="connsiteX0" fmla="*/ 0 w 7176139"/>
              <a:gd name="connsiteY0" fmla="*/ 0 h 4091709"/>
              <a:gd name="connsiteX1" fmla="*/ 9235 w 7176139"/>
              <a:gd name="connsiteY1" fmla="*/ 4091709 h 4091709"/>
              <a:gd name="connsiteX2" fmla="*/ 381380 w 7176139"/>
              <a:gd name="connsiteY2" fmla="*/ 4088954 h 4091709"/>
              <a:gd name="connsiteX3" fmla="*/ 7174567 w 7176139"/>
              <a:gd name="connsiteY3" fmla="*/ 867752 h 4091709"/>
              <a:gd name="connsiteX4" fmla="*/ 6954981 w 7176139"/>
              <a:gd name="connsiteY4" fmla="*/ 9237 h 4091709"/>
              <a:gd name="connsiteX5" fmla="*/ 0 w 7176139"/>
              <a:gd name="connsiteY5" fmla="*/ 0 h 4091709"/>
              <a:gd name="connsiteX0" fmla="*/ 0 w 6994397"/>
              <a:gd name="connsiteY0" fmla="*/ 0 h 4091709"/>
              <a:gd name="connsiteX1" fmla="*/ 9235 w 6994397"/>
              <a:gd name="connsiteY1" fmla="*/ 4091709 h 4091709"/>
              <a:gd name="connsiteX2" fmla="*/ 381380 w 6994397"/>
              <a:gd name="connsiteY2" fmla="*/ 4088954 h 4091709"/>
              <a:gd name="connsiteX3" fmla="*/ 6364138 w 6994397"/>
              <a:gd name="connsiteY3" fmla="*/ 845709 h 4091709"/>
              <a:gd name="connsiteX4" fmla="*/ 6954981 w 6994397"/>
              <a:gd name="connsiteY4" fmla="*/ 9237 h 4091709"/>
              <a:gd name="connsiteX5" fmla="*/ 0 w 6994397"/>
              <a:gd name="connsiteY5" fmla="*/ 0 h 4091709"/>
              <a:gd name="connsiteX0" fmla="*/ 0 w 6955529"/>
              <a:gd name="connsiteY0" fmla="*/ 0 h 4091709"/>
              <a:gd name="connsiteX1" fmla="*/ 9235 w 6955529"/>
              <a:gd name="connsiteY1" fmla="*/ 4091709 h 4091709"/>
              <a:gd name="connsiteX2" fmla="*/ 381380 w 6955529"/>
              <a:gd name="connsiteY2" fmla="*/ 4088954 h 4091709"/>
              <a:gd name="connsiteX3" fmla="*/ 6954981 w 6955529"/>
              <a:gd name="connsiteY3" fmla="*/ 9237 h 4091709"/>
              <a:gd name="connsiteX4" fmla="*/ 0 w 6955529"/>
              <a:gd name="connsiteY4" fmla="*/ 0 h 4091709"/>
              <a:gd name="connsiteX0" fmla="*/ 0 w 7154183"/>
              <a:gd name="connsiteY0" fmla="*/ 0 h 4091709"/>
              <a:gd name="connsiteX1" fmla="*/ 9235 w 7154183"/>
              <a:gd name="connsiteY1" fmla="*/ 4091709 h 4091709"/>
              <a:gd name="connsiteX2" fmla="*/ 381380 w 7154183"/>
              <a:gd name="connsiteY2" fmla="*/ 4088954 h 4091709"/>
              <a:gd name="connsiteX3" fmla="*/ 6954981 w 7154183"/>
              <a:gd name="connsiteY3" fmla="*/ 9237 h 4091709"/>
              <a:gd name="connsiteX4" fmla="*/ 0 w 7154183"/>
              <a:gd name="connsiteY4" fmla="*/ 0 h 4091709"/>
              <a:gd name="connsiteX0" fmla="*/ 0 w 7386726"/>
              <a:gd name="connsiteY0" fmla="*/ 1784 h 4093493"/>
              <a:gd name="connsiteX1" fmla="*/ 9235 w 7386726"/>
              <a:gd name="connsiteY1" fmla="*/ 4093493 h 4093493"/>
              <a:gd name="connsiteX2" fmla="*/ 381380 w 7386726"/>
              <a:gd name="connsiteY2" fmla="*/ 4090738 h 4093493"/>
              <a:gd name="connsiteX3" fmla="*/ 7193342 w 7386726"/>
              <a:gd name="connsiteY3" fmla="*/ 0 h 4093493"/>
              <a:gd name="connsiteX4" fmla="*/ 0 w 7386726"/>
              <a:gd name="connsiteY4" fmla="*/ 1784 h 4093493"/>
              <a:gd name="connsiteX0" fmla="*/ 0 w 7373454"/>
              <a:gd name="connsiteY0" fmla="*/ 1784 h 4093493"/>
              <a:gd name="connsiteX1" fmla="*/ 9235 w 7373454"/>
              <a:gd name="connsiteY1" fmla="*/ 4093493 h 4093493"/>
              <a:gd name="connsiteX2" fmla="*/ 381380 w 7373454"/>
              <a:gd name="connsiteY2" fmla="*/ 4090738 h 4093493"/>
              <a:gd name="connsiteX3" fmla="*/ 7193342 w 7373454"/>
              <a:gd name="connsiteY3" fmla="*/ 0 h 4093493"/>
              <a:gd name="connsiteX4" fmla="*/ 0 w 7373454"/>
              <a:gd name="connsiteY4" fmla="*/ 1784 h 4093493"/>
              <a:gd name="connsiteX0" fmla="*/ 0 w 7364814"/>
              <a:gd name="connsiteY0" fmla="*/ 1784 h 4093493"/>
              <a:gd name="connsiteX1" fmla="*/ 9235 w 7364814"/>
              <a:gd name="connsiteY1" fmla="*/ 4093493 h 4093493"/>
              <a:gd name="connsiteX2" fmla="*/ 381380 w 7364814"/>
              <a:gd name="connsiteY2" fmla="*/ 4090738 h 4093493"/>
              <a:gd name="connsiteX3" fmla="*/ 7193342 w 7364814"/>
              <a:gd name="connsiteY3" fmla="*/ 0 h 4093493"/>
              <a:gd name="connsiteX4" fmla="*/ 0 w 7364814"/>
              <a:gd name="connsiteY4" fmla="*/ 1784 h 4093493"/>
              <a:gd name="connsiteX0" fmla="*/ 0 w 7374721"/>
              <a:gd name="connsiteY0" fmla="*/ 1784 h 4093493"/>
              <a:gd name="connsiteX1" fmla="*/ 9235 w 7374721"/>
              <a:gd name="connsiteY1" fmla="*/ 4093493 h 4093493"/>
              <a:gd name="connsiteX2" fmla="*/ 381380 w 7374721"/>
              <a:gd name="connsiteY2" fmla="*/ 4090738 h 4093493"/>
              <a:gd name="connsiteX3" fmla="*/ 7193342 w 7374721"/>
              <a:gd name="connsiteY3" fmla="*/ 0 h 4093493"/>
              <a:gd name="connsiteX4" fmla="*/ 0 w 7374721"/>
              <a:gd name="connsiteY4" fmla="*/ 1784 h 4093493"/>
              <a:gd name="connsiteX0" fmla="*/ 0 w 7374267"/>
              <a:gd name="connsiteY0" fmla="*/ 1784 h 4093493"/>
              <a:gd name="connsiteX1" fmla="*/ 9235 w 7374267"/>
              <a:gd name="connsiteY1" fmla="*/ 4093493 h 4093493"/>
              <a:gd name="connsiteX2" fmla="*/ 381380 w 7374267"/>
              <a:gd name="connsiteY2" fmla="*/ 4090738 h 4093493"/>
              <a:gd name="connsiteX3" fmla="*/ 7193342 w 7374267"/>
              <a:gd name="connsiteY3" fmla="*/ 0 h 4093493"/>
              <a:gd name="connsiteX4" fmla="*/ 0 w 7374267"/>
              <a:gd name="connsiteY4" fmla="*/ 1784 h 409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67" h="4093493">
                <a:moveTo>
                  <a:pt x="0" y="1784"/>
                </a:moveTo>
                <a:cubicBezTo>
                  <a:pt x="4618" y="632935"/>
                  <a:pt x="-1" y="3015917"/>
                  <a:pt x="9235" y="4093493"/>
                </a:cubicBezTo>
                <a:cubicBezTo>
                  <a:pt x="-10627" y="4090738"/>
                  <a:pt x="343213" y="4096280"/>
                  <a:pt x="381380" y="4090738"/>
                </a:cubicBezTo>
                <a:cubicBezTo>
                  <a:pt x="442542" y="1696493"/>
                  <a:pt x="8687077" y="1359311"/>
                  <a:pt x="7193342" y="0"/>
                </a:cubicBezTo>
                <a:lnTo>
                  <a:pt x="0" y="1784"/>
                </a:ln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3" name="Espace réservé du texte 2"/>
          <p:cNvSpPr>
            <a:spLocks noGrp="1"/>
          </p:cNvSpPr>
          <p:nvPr>
            <p:ph type="body" sz="quarter" idx="10" hasCustomPrompt="1"/>
          </p:nvPr>
        </p:nvSpPr>
        <p:spPr>
          <a:xfrm>
            <a:off x="3220883" y="2696066"/>
            <a:ext cx="5311930" cy="1424650"/>
          </a:xfrm>
          <a:prstGeom prst="rect">
            <a:avLst/>
          </a:prstGeom>
        </p:spPr>
        <p:txBody>
          <a:bodyPr lIns="0"/>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cxnSp>
        <p:nvCxnSpPr>
          <p:cNvPr id="5" name="Connecteur droit 4"/>
          <p:cNvCxnSpPr/>
          <p:nvPr userDrawn="1"/>
        </p:nvCxnSpPr>
        <p:spPr>
          <a:xfrm>
            <a:off x="3231869" y="370046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220883" y="4120716"/>
            <a:ext cx="5311930" cy="1196975"/>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106228071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Tree>
    <p:extLst>
      <p:ext uri="{BB962C8B-B14F-4D97-AF65-F5344CB8AC3E}">
        <p14:creationId xmlns:p14="http://schemas.microsoft.com/office/powerpoint/2010/main" val="291026475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Page texte">
    <p:spTree>
      <p:nvGrpSpPr>
        <p:cNvPr id="1" name=""/>
        <p:cNvGrpSpPr/>
        <p:nvPr/>
      </p:nvGrpSpPr>
      <p:grpSpPr>
        <a:xfrm>
          <a:off x="0" y="0"/>
          <a:ext cx="0" cy="0"/>
          <a:chOff x="0" y="0"/>
          <a:chExt cx="0" cy="0"/>
        </a:xfrm>
      </p:grpSpPr>
      <p:sp>
        <p:nvSpPr>
          <p:cNvPr id="7" name="Forme libre 6"/>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0" name="Forme libre 9"/>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6" name="Espace réservé du texte 5"/>
          <p:cNvSpPr>
            <a:spLocks noGrp="1"/>
          </p:cNvSpPr>
          <p:nvPr>
            <p:ph type="body" sz="quarter" idx="10"/>
          </p:nvPr>
        </p:nvSpPr>
        <p:spPr>
          <a:xfrm>
            <a:off x="642938" y="354013"/>
            <a:ext cx="7909934"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3" name="Espace réservé du texte 2"/>
          <p:cNvSpPr>
            <a:spLocks noGrp="1"/>
          </p:cNvSpPr>
          <p:nvPr>
            <p:ph type="body" sz="quarter" idx="11" hasCustomPrompt="1"/>
          </p:nvPr>
        </p:nvSpPr>
        <p:spPr>
          <a:xfrm>
            <a:off x="642938" y="1592263"/>
            <a:ext cx="2001939" cy="364356"/>
          </a:xfrm>
          <a:prstGeom prst="rect">
            <a:avLst/>
          </a:prstGeom>
        </p:spPr>
        <p:txBody>
          <a:bodyPr lIns="0"/>
          <a:lstStyle>
            <a:lvl1pPr marL="0" indent="0">
              <a:buNone/>
              <a:defRPr sz="1600" b="1">
                <a:latin typeface="Arial" panose="020B0604020202020204" pitchFamily="34" charset="0"/>
                <a:cs typeface="Arial" panose="020B0604020202020204" pitchFamily="34" charset="0"/>
              </a:defRPr>
            </a:lvl1pPr>
          </a:lstStyle>
          <a:p>
            <a:pPr lvl="0"/>
            <a:r>
              <a:rPr lang="fr-FR" dirty="0"/>
              <a:t>Tableau type</a:t>
            </a:r>
          </a:p>
        </p:txBody>
      </p:sp>
      <p:sp>
        <p:nvSpPr>
          <p:cNvPr id="12" name="Espace réservé du tableau 11" title="Texte"/>
          <p:cNvSpPr>
            <a:spLocks noGrp="1"/>
          </p:cNvSpPr>
          <p:nvPr>
            <p:ph type="tbl" sz="quarter" idx="12"/>
          </p:nvPr>
        </p:nvSpPr>
        <p:spPr>
          <a:xfrm>
            <a:off x="642781" y="2051328"/>
            <a:ext cx="7910091" cy="2000250"/>
          </a:xfrm>
          <a:prstGeom prst="rect">
            <a:avLst/>
          </a:prstGeom>
          <a:solidFill>
            <a:srgbClr val="E0E6E7"/>
          </a:solidFill>
          <a:ln>
            <a:solidFill>
              <a:schemeClr val="bg1"/>
            </a:solidFill>
          </a:ln>
        </p:spPr>
        <p:txBody>
          <a:bodyPr numCol="1"/>
          <a:lstStyle>
            <a:lvl1pPr marL="0" indent="0">
              <a:buNone/>
              <a:defRPr sz="1600">
                <a:latin typeface="Arial" panose="020B0604020202020204" pitchFamily="34" charset="0"/>
                <a:cs typeface="Arial" panose="020B0604020202020204" pitchFamily="34" charset="0"/>
              </a:defRPr>
            </a:lvl1pPr>
          </a:lstStyle>
          <a:p>
            <a:endParaRPr lang="fr-FR" dirty="0"/>
          </a:p>
        </p:txBody>
      </p:sp>
      <p:cxnSp>
        <p:nvCxnSpPr>
          <p:cNvPr id="9" name="Connecteur droit 8"/>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662822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age fond 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66897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ernière page">
    <p:spTree>
      <p:nvGrpSpPr>
        <p:cNvPr id="1" name=""/>
        <p:cNvGrpSpPr/>
        <p:nvPr/>
      </p:nvGrpSpPr>
      <p:grpSpPr>
        <a:xfrm>
          <a:off x="0" y="0"/>
          <a:ext cx="0" cy="0"/>
          <a:chOff x="0" y="0"/>
          <a:chExt cx="0" cy="0"/>
        </a:xfrm>
      </p:grpSpPr>
      <p:sp>
        <p:nvSpPr>
          <p:cNvPr id="12" name="Forme libre 11"/>
          <p:cNvSpPr/>
          <p:nvPr userDrawn="1"/>
        </p:nvSpPr>
        <p:spPr>
          <a:xfrm>
            <a:off x="-64655" y="-2770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7952509" y="-1847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8" name="Image 7"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5008" y="3973493"/>
            <a:ext cx="1307234" cy="854333"/>
          </a:xfrm>
          <a:prstGeom prst="rect">
            <a:avLst/>
          </a:prstGeom>
        </p:spPr>
      </p:pic>
      <p:grpSp>
        <p:nvGrpSpPr>
          <p:cNvPr id="9" name="Groupe 8"/>
          <p:cNvGrpSpPr/>
          <p:nvPr userDrawn="1"/>
        </p:nvGrpSpPr>
        <p:grpSpPr>
          <a:xfrm>
            <a:off x="2948652" y="5000258"/>
            <a:ext cx="5584161" cy="1385321"/>
            <a:chOff x="2081045" y="5000258"/>
            <a:chExt cx="5584161" cy="1385321"/>
          </a:xfrm>
        </p:grpSpPr>
        <p:pic>
          <p:nvPicPr>
            <p:cNvPr id="10" name="Image 9" descr="TWITT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980" y="5790068"/>
              <a:ext cx="255306" cy="214007"/>
            </a:xfrm>
            <a:prstGeom prst="rect">
              <a:avLst/>
            </a:prstGeom>
          </p:spPr>
        </p:pic>
        <p:sp>
          <p:nvSpPr>
            <p:cNvPr id="11" name="Espace réservé du texte 2"/>
            <p:cNvSpPr txBox="1">
              <a:spLocks/>
            </p:cNvSpPr>
            <p:nvPr/>
          </p:nvSpPr>
          <p:spPr>
            <a:xfrm>
              <a:off x="2081045" y="5000258"/>
              <a:ext cx="5584161" cy="1385321"/>
            </a:xfrm>
            <a:prstGeom prst="rect">
              <a:avLst/>
            </a:prstGeom>
          </p:spPr>
          <p:txBody>
            <a:bodyPr vert="horz" lIns="0" tIns="0" rIns="0" bIns="0" rtlCol="0">
              <a:normAutofit/>
            </a:bodyPr>
            <a:lstStyle>
              <a:lvl1pPr marL="0" indent="0" algn="ctr" defTabSz="457200" rtl="0" eaLnBrk="1" latinLnBrk="0" hangingPunct="1">
                <a:lnSpc>
                  <a:spcPct val="80000"/>
                </a:lnSpc>
                <a:spcBef>
                  <a:spcPct val="0"/>
                </a:spcBef>
                <a:buNone/>
                <a:defRPr sz="4400" b="1" kern="1200">
                  <a:solidFill>
                    <a:schemeClr val="tx1"/>
                  </a:solidFill>
                  <a:latin typeface="Arial"/>
                  <a:ea typeface="+mj-ea"/>
                  <a:cs typeface="Arial"/>
                </a:defRPr>
              </a:lvl1pPr>
              <a:lvl2pPr marL="457200" indent="0">
                <a:buNone/>
                <a:defRPr sz="1600" b="0">
                  <a:latin typeface="Arial"/>
                  <a:cs typeface="Arial"/>
                </a:defRPr>
              </a:lvl2pPr>
            </a:lstStyle>
            <a:p>
              <a:pPr algn="r">
                <a:lnSpc>
                  <a:spcPct val="130000"/>
                </a:lnSpc>
              </a:pPr>
              <a:r>
                <a:rPr lang="fr-FR" sz="1300" b="0" dirty="0">
                  <a:solidFill>
                    <a:prstClr val="black"/>
                  </a:solidFill>
                </a:rPr>
                <a:t>66, avenue du Maine     </a:t>
              </a:r>
            </a:p>
            <a:p>
              <a:pPr algn="r">
                <a:lnSpc>
                  <a:spcPct val="130000"/>
                </a:lnSpc>
              </a:pPr>
              <a:r>
                <a:rPr lang="fr-FR" sz="1300" b="0" dirty="0">
                  <a:solidFill>
                    <a:prstClr val="black"/>
                  </a:solidFill>
                </a:rPr>
                <a:t>75682 Paris cedex 14</a:t>
              </a:r>
              <a:endParaRPr lang="fr-FR" sz="1300" b="0" u="sng" dirty="0">
                <a:solidFill>
                  <a:prstClr val="black"/>
                </a:solidFill>
              </a:endParaRPr>
            </a:p>
            <a:p>
              <a:pPr algn="r">
                <a:lnSpc>
                  <a:spcPct val="130000"/>
                </a:lnSpc>
              </a:pPr>
              <a:r>
                <a:rPr lang="fr-FR" sz="1300" b="0" u="sng" dirty="0">
                  <a:solidFill>
                    <a:prstClr val="black"/>
                  </a:solidFill>
                  <a:hlinkClick r:id="rId4"/>
                </a:rPr>
                <a:t>www.cnsa.fr</a:t>
              </a:r>
              <a:endParaRPr lang="fr-FR" sz="1300" b="0" u="sng" dirty="0">
                <a:solidFill>
                  <a:prstClr val="black"/>
                </a:solidFill>
              </a:endParaRPr>
            </a:p>
            <a:p>
              <a:pPr algn="r">
                <a:lnSpc>
                  <a:spcPct val="130000"/>
                </a:lnSpc>
              </a:pPr>
              <a:r>
                <a:rPr lang="fr-FR" sz="1300" b="0" u="sng" dirty="0">
                  <a:solidFill>
                    <a:prstClr val="black"/>
                  </a:solidFill>
                  <a:hlinkClick r:id="rId5"/>
                </a:rPr>
                <a:t>@</a:t>
              </a:r>
              <a:r>
                <a:rPr lang="fr-FR" sz="1300" b="0" u="sng" dirty="0" err="1">
                  <a:solidFill>
                    <a:prstClr val="black"/>
                  </a:solidFill>
                  <a:hlinkClick r:id="rId5"/>
                </a:rPr>
                <a:t>CNSA_actu</a:t>
              </a:r>
              <a:endParaRPr lang="fr-FR" sz="1300" b="0" dirty="0">
                <a:solidFill>
                  <a:prstClr val="black"/>
                </a:solidFill>
              </a:endParaRPr>
            </a:p>
            <a:p>
              <a:pPr algn="r">
                <a:lnSpc>
                  <a:spcPct val="130000"/>
                </a:lnSpc>
              </a:pPr>
              <a:r>
                <a:rPr lang="fr-FR" sz="1300" b="0" u="sng" dirty="0">
                  <a:solidFill>
                    <a:prstClr val="black"/>
                  </a:solidFill>
                  <a:hlinkClick r:id="rId6"/>
                </a:rPr>
                <a:t>http://www.pour-les-personnes-agees.gouv.fr</a:t>
              </a:r>
              <a:endParaRPr lang="fr-FR" sz="1300" b="0" dirty="0">
                <a:solidFill>
                  <a:prstClr val="black"/>
                </a:solidFill>
              </a:endParaRPr>
            </a:p>
          </p:txBody>
        </p:sp>
      </p:grpSp>
    </p:spTree>
    <p:extLst>
      <p:ext uri="{BB962C8B-B14F-4D97-AF65-F5344CB8AC3E}">
        <p14:creationId xmlns:p14="http://schemas.microsoft.com/office/powerpoint/2010/main" val="67736796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dirty="0"/>
              <a:t>Modifiez le style du titre</a:t>
            </a:r>
          </a:p>
        </p:txBody>
      </p:sp>
    </p:spTree>
    <p:extLst>
      <p:ext uri="{BB962C8B-B14F-4D97-AF65-F5344CB8AC3E}">
        <p14:creationId xmlns:p14="http://schemas.microsoft.com/office/powerpoint/2010/main" val="2614958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pic>
        <p:nvPicPr>
          <p:cNvPr id="7" name="Image 6" descr="fond ppt2.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05"/>
            <a:ext cx="9144000" cy="6929301"/>
          </a:xfrm>
          <a:prstGeom prst="rect">
            <a:avLst/>
          </a:prstGeom>
        </p:spPr>
      </p:pic>
      <p:sp>
        <p:nvSpPr>
          <p:cNvPr id="3" name="Espace réservé du texte 2"/>
          <p:cNvSpPr>
            <a:spLocks noGrp="1"/>
          </p:cNvSpPr>
          <p:nvPr>
            <p:ph type="body" sz="quarter" idx="10" hasCustomPrompt="1"/>
          </p:nvPr>
        </p:nvSpPr>
        <p:spPr>
          <a:xfrm>
            <a:off x="3583698" y="2696066"/>
            <a:ext cx="4754057" cy="1424650"/>
          </a:xfrm>
          <a:prstGeom prst="rect">
            <a:avLst/>
          </a:prstGeom>
        </p:spPr>
        <p:txBody>
          <a:bodyPr/>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cxnSp>
        <p:nvCxnSpPr>
          <p:cNvPr id="5" name="Connecteur droit 4"/>
          <p:cNvCxnSpPr/>
          <p:nvPr userDrawn="1"/>
        </p:nvCxnSpPr>
        <p:spPr>
          <a:xfrm>
            <a:off x="3668572" y="3700462"/>
            <a:ext cx="642784" cy="0"/>
          </a:xfrm>
          <a:prstGeom prst="line">
            <a:avLst/>
          </a:prstGeom>
          <a:ln w="7620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583698" y="4278812"/>
            <a:ext cx="4754057" cy="1196975"/>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21982100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Intercalaire">
    <p:spTree>
      <p:nvGrpSpPr>
        <p:cNvPr id="1" name=""/>
        <p:cNvGrpSpPr/>
        <p:nvPr/>
      </p:nvGrpSpPr>
      <p:grpSpPr>
        <a:xfrm>
          <a:off x="0" y="0"/>
          <a:ext cx="0" cy="0"/>
          <a:chOff x="0" y="0"/>
          <a:chExt cx="0" cy="0"/>
        </a:xfrm>
      </p:grpSpPr>
      <p:pic>
        <p:nvPicPr>
          <p:cNvPr id="22" name="Picture 2" descr="C:\Users\abrasseur\Pictures\Autre\pont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164" t="26584" r="17212" b="615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texte 2"/>
          <p:cNvSpPr>
            <a:spLocks noGrp="1"/>
          </p:cNvSpPr>
          <p:nvPr>
            <p:ph type="body" sz="quarter" idx="10" hasCustomPrompt="1"/>
          </p:nvPr>
        </p:nvSpPr>
        <p:spPr>
          <a:xfrm>
            <a:off x="1604766" y="3542366"/>
            <a:ext cx="6732989" cy="578350"/>
          </a:xfrm>
          <a:prstGeom prst="rect">
            <a:avLst/>
          </a:prstGeom>
        </p:spPr>
        <p:txBody>
          <a:bodyPr/>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sp>
        <p:nvSpPr>
          <p:cNvPr id="6" name="Espace réservé du texte 5"/>
          <p:cNvSpPr>
            <a:spLocks noGrp="1"/>
          </p:cNvSpPr>
          <p:nvPr>
            <p:ph type="body" sz="quarter" idx="11" hasCustomPrompt="1"/>
          </p:nvPr>
        </p:nvSpPr>
        <p:spPr>
          <a:xfrm>
            <a:off x="1604766" y="4278812"/>
            <a:ext cx="6732989" cy="1196975"/>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23900351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ntercalaire">
    <p:spTree>
      <p:nvGrpSpPr>
        <p:cNvPr id="1" name=""/>
        <p:cNvGrpSpPr/>
        <p:nvPr/>
      </p:nvGrpSpPr>
      <p:grpSpPr>
        <a:xfrm>
          <a:off x="0" y="0"/>
          <a:ext cx="0" cy="0"/>
          <a:chOff x="0" y="0"/>
          <a:chExt cx="0" cy="0"/>
        </a:xfrm>
      </p:grpSpPr>
      <p:pic>
        <p:nvPicPr>
          <p:cNvPr id="17" name="Picture 3" descr="C:\Users\abrasseur\Pictures\Autre\pont3.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621" t="10711" r="19428" b="34816"/>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texte 2"/>
          <p:cNvSpPr>
            <a:spLocks noGrp="1"/>
          </p:cNvSpPr>
          <p:nvPr>
            <p:ph type="body" sz="quarter" idx="10" hasCustomPrompt="1"/>
          </p:nvPr>
        </p:nvSpPr>
        <p:spPr>
          <a:xfrm>
            <a:off x="3583698" y="3542366"/>
            <a:ext cx="4754057" cy="578350"/>
          </a:xfrm>
          <a:prstGeom prst="rect">
            <a:avLst/>
          </a:prstGeom>
        </p:spPr>
        <p:txBody>
          <a:bodyPr/>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sp>
        <p:nvSpPr>
          <p:cNvPr id="6" name="Espace réservé du texte 5"/>
          <p:cNvSpPr>
            <a:spLocks noGrp="1"/>
          </p:cNvSpPr>
          <p:nvPr>
            <p:ph type="body" sz="quarter" idx="11" hasCustomPrompt="1"/>
          </p:nvPr>
        </p:nvSpPr>
        <p:spPr>
          <a:xfrm>
            <a:off x="3583698" y="4278812"/>
            <a:ext cx="4754057" cy="1196975"/>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16740258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ntercalaire">
    <p:spTree>
      <p:nvGrpSpPr>
        <p:cNvPr id="1" name=""/>
        <p:cNvGrpSpPr/>
        <p:nvPr/>
      </p:nvGrpSpPr>
      <p:grpSpPr>
        <a:xfrm>
          <a:off x="0" y="0"/>
          <a:ext cx="0" cy="0"/>
          <a:chOff x="0" y="0"/>
          <a:chExt cx="0" cy="0"/>
        </a:xfrm>
      </p:grpSpPr>
      <p:pic>
        <p:nvPicPr>
          <p:cNvPr id="10" name="Image 9"/>
          <p:cNvPicPr>
            <a:picLocks noChangeAspect="1"/>
          </p:cNvPicPr>
          <p:nvPr userDrawn="1"/>
        </p:nvPicPr>
        <p:blipFill rotWithShape="1">
          <a:blip r:embed="rId2">
            <a:extLst>
              <a:ext uri="{28A0092B-C50C-407E-A947-70E740481C1C}">
                <a14:useLocalDpi xmlns:a14="http://schemas.microsoft.com/office/drawing/2010/main" val="0"/>
              </a:ext>
            </a:extLst>
          </a:blip>
          <a:srcRect l="6783" t="15614" r="16772" b="35654"/>
          <a:stretch/>
        </p:blipFill>
        <p:spPr>
          <a:xfrm>
            <a:off x="-1" y="0"/>
            <a:ext cx="9144001" cy="6858000"/>
          </a:xfrm>
          <a:prstGeom prst="rect">
            <a:avLst/>
          </a:prstGeom>
        </p:spPr>
      </p:pic>
      <p:sp>
        <p:nvSpPr>
          <p:cNvPr id="11" name="Espace réservé du texte 2"/>
          <p:cNvSpPr>
            <a:spLocks noGrp="1"/>
          </p:cNvSpPr>
          <p:nvPr>
            <p:ph type="body" sz="quarter" idx="10" hasCustomPrompt="1"/>
          </p:nvPr>
        </p:nvSpPr>
        <p:spPr>
          <a:xfrm>
            <a:off x="3583698" y="3542366"/>
            <a:ext cx="4754057" cy="578350"/>
          </a:xfrm>
          <a:prstGeom prst="rect">
            <a:avLst/>
          </a:prstGeom>
        </p:spPr>
        <p:txBody>
          <a:bodyPr/>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sp>
        <p:nvSpPr>
          <p:cNvPr id="12" name="Espace réservé du texte 5"/>
          <p:cNvSpPr>
            <a:spLocks noGrp="1"/>
          </p:cNvSpPr>
          <p:nvPr>
            <p:ph type="body" sz="quarter" idx="11" hasCustomPrompt="1"/>
          </p:nvPr>
        </p:nvSpPr>
        <p:spPr>
          <a:xfrm>
            <a:off x="3583698" y="4278812"/>
            <a:ext cx="4754057" cy="1196975"/>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8955334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Intercalaire">
    <p:spTree>
      <p:nvGrpSpPr>
        <p:cNvPr id="1" name=""/>
        <p:cNvGrpSpPr/>
        <p:nvPr/>
      </p:nvGrpSpPr>
      <p:grpSpPr>
        <a:xfrm>
          <a:off x="0" y="0"/>
          <a:ext cx="0" cy="0"/>
          <a:chOff x="0" y="0"/>
          <a:chExt cx="0" cy="0"/>
        </a:xfrm>
      </p:grpSpPr>
      <p:sp>
        <p:nvSpPr>
          <p:cNvPr id="3" name="Espace réservé du texte 2"/>
          <p:cNvSpPr>
            <a:spLocks noGrp="1"/>
          </p:cNvSpPr>
          <p:nvPr>
            <p:ph type="body" sz="quarter" idx="10" hasCustomPrompt="1"/>
          </p:nvPr>
        </p:nvSpPr>
        <p:spPr>
          <a:xfrm>
            <a:off x="3583698" y="3542366"/>
            <a:ext cx="4754057" cy="578350"/>
          </a:xfrm>
          <a:prstGeom prst="rect">
            <a:avLst/>
          </a:prstGeom>
        </p:spPr>
        <p:txBody>
          <a:bodyPr/>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sp>
        <p:nvSpPr>
          <p:cNvPr id="6" name="Espace réservé du texte 5"/>
          <p:cNvSpPr>
            <a:spLocks noGrp="1"/>
          </p:cNvSpPr>
          <p:nvPr>
            <p:ph type="body" sz="quarter" idx="11" hasCustomPrompt="1"/>
          </p:nvPr>
        </p:nvSpPr>
        <p:spPr>
          <a:xfrm>
            <a:off x="3583698" y="4278812"/>
            <a:ext cx="4754057" cy="1196975"/>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17849607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8250896"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
        <p:nvSpPr>
          <p:cNvPr id="8" name="Espace réservé du texte 5"/>
          <p:cNvSpPr>
            <a:spLocks noGrp="1"/>
          </p:cNvSpPr>
          <p:nvPr>
            <p:ph type="body" sz="quarter" idx="13"/>
          </p:nvPr>
        </p:nvSpPr>
        <p:spPr>
          <a:xfrm>
            <a:off x="642938" y="982812"/>
            <a:ext cx="8250896" cy="481012"/>
          </a:xfrm>
          <a:prstGeom prst="rect">
            <a:avLst/>
          </a:prstGeom>
        </p:spPr>
        <p:txBody>
          <a:bodyPr/>
          <a:lstStyle>
            <a:lvl1pPr marL="0" indent="0">
              <a:buNone/>
              <a:defRPr sz="1400" b="1" i="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Tree>
    <p:extLst>
      <p:ext uri="{BB962C8B-B14F-4D97-AF65-F5344CB8AC3E}">
        <p14:creationId xmlns:p14="http://schemas.microsoft.com/office/powerpoint/2010/main" val="23761221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3" name="Espace réservé du texte 2"/>
          <p:cNvSpPr>
            <a:spLocks noGrp="1"/>
          </p:cNvSpPr>
          <p:nvPr>
            <p:ph type="body" sz="quarter" idx="11" hasCustomPrompt="1"/>
          </p:nvPr>
        </p:nvSpPr>
        <p:spPr>
          <a:xfrm>
            <a:off x="642938" y="1592263"/>
            <a:ext cx="2001939" cy="364356"/>
          </a:xfrm>
          <a:prstGeom prst="rect">
            <a:avLst/>
          </a:prstGeom>
        </p:spPr>
        <p:txBody>
          <a:bodyPr/>
          <a:lstStyle>
            <a:lvl1pPr marL="0" indent="0">
              <a:buNone/>
              <a:defRPr sz="1600" b="1">
                <a:latin typeface="Arial" panose="020B0604020202020204" pitchFamily="34" charset="0"/>
                <a:cs typeface="Arial" panose="020B0604020202020204" pitchFamily="34" charset="0"/>
              </a:defRPr>
            </a:lvl1pPr>
          </a:lstStyle>
          <a:p>
            <a:pPr lvl="0"/>
            <a:r>
              <a:rPr lang="fr-FR" dirty="0"/>
              <a:t>Tableau type</a:t>
            </a:r>
          </a:p>
        </p:txBody>
      </p:sp>
      <p:sp>
        <p:nvSpPr>
          <p:cNvPr id="12" name="Espace réservé du tableau 11" title="Texte"/>
          <p:cNvSpPr>
            <a:spLocks noGrp="1"/>
          </p:cNvSpPr>
          <p:nvPr>
            <p:ph type="tbl" sz="quarter" idx="12"/>
          </p:nvPr>
        </p:nvSpPr>
        <p:spPr>
          <a:xfrm>
            <a:off x="642782" y="2051328"/>
            <a:ext cx="7342978" cy="2000250"/>
          </a:xfrm>
          <a:prstGeom prst="rect">
            <a:avLst/>
          </a:prstGeom>
          <a:solidFill>
            <a:srgbClr val="E0E6E7"/>
          </a:solidFill>
          <a:ln>
            <a:solidFill>
              <a:schemeClr val="bg1"/>
            </a:solidFill>
          </a:ln>
        </p:spPr>
        <p:txBody>
          <a:bodyPr numCol="1"/>
          <a:lstStyle>
            <a:lvl1pPr marL="0" indent="0">
              <a:buNone/>
              <a:defRPr sz="1600">
                <a:latin typeface="Arial" panose="020B0604020202020204" pitchFamily="34" charset="0"/>
                <a:cs typeface="Arial" panose="020B0604020202020204" pitchFamily="34" charset="0"/>
              </a:defRPr>
            </a:lvl1pPr>
          </a:lstStyle>
          <a:p>
            <a:endParaRPr lang="fr-FR" dirty="0"/>
          </a:p>
        </p:txBody>
      </p:sp>
      <p:sp>
        <p:nvSpPr>
          <p:cNvPr id="8" name="Espace réservé du pied de page 5"/>
          <p:cNvSpPr>
            <a:spLocks noGrp="1"/>
          </p:cNvSpPr>
          <p:nvPr>
            <p:ph type="ftr" sz="quarter" idx="3"/>
          </p:nvPr>
        </p:nvSpPr>
        <p:spPr>
          <a:xfrm>
            <a:off x="1271239" y="6545704"/>
            <a:ext cx="6556917" cy="137805"/>
          </a:xfrm>
          <a:prstGeom prst="rect">
            <a:avLst/>
          </a:prstGeom>
        </p:spPr>
        <p:txBody>
          <a:bodyPr vert="horz" lIns="91440" tIns="45720" rIns="91440" bIns="45720" rtlCol="0" anchor="ctr"/>
          <a:lstStyle>
            <a:lvl1pPr algn="ctr">
              <a:defRPr sz="1050">
                <a:solidFill>
                  <a:srgbClr val="6CB643"/>
                </a:solidFill>
              </a:defRPr>
            </a:lvl1pPr>
          </a:lstStyle>
          <a:p>
            <a:r>
              <a:rPr lang="fr-FR" dirty="0" smtClean="0"/>
              <a:t>CNSA | Séminaire des directeurs de MDPH et de MDA | Juin 2018</a:t>
            </a:r>
            <a:endParaRPr lang="fr-FR" dirty="0"/>
          </a:p>
        </p:txBody>
      </p:sp>
    </p:spTree>
    <p:extLst>
      <p:ext uri="{BB962C8B-B14F-4D97-AF65-F5344CB8AC3E}">
        <p14:creationId xmlns:p14="http://schemas.microsoft.com/office/powerpoint/2010/main" val="42299784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Rectangle 7"/>
          <p:cNvSpPr/>
          <p:nvPr userDrawn="1"/>
        </p:nvSpPr>
        <p:spPr>
          <a:xfrm>
            <a:off x="7797800" y="6434667"/>
            <a:ext cx="889000" cy="270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1" name="Espace réservé du pied de page 5"/>
          <p:cNvSpPr>
            <a:spLocks noGrp="1"/>
          </p:cNvSpPr>
          <p:nvPr>
            <p:ph type="ftr" sz="quarter" idx="3"/>
          </p:nvPr>
        </p:nvSpPr>
        <p:spPr>
          <a:xfrm>
            <a:off x="1271239" y="6545704"/>
            <a:ext cx="6556917" cy="137805"/>
          </a:xfrm>
          <a:prstGeom prst="rect">
            <a:avLst/>
          </a:prstGeom>
        </p:spPr>
        <p:txBody>
          <a:bodyPr vert="horz" lIns="91440" tIns="45720" rIns="91440" bIns="45720" rtlCol="0" anchor="ctr"/>
          <a:lstStyle>
            <a:lvl1pPr algn="ctr">
              <a:defRPr sz="1050">
                <a:solidFill>
                  <a:srgbClr val="6CB643"/>
                </a:solidFill>
              </a:defRPr>
            </a:lvl1pPr>
          </a:lstStyle>
          <a:p>
            <a:r>
              <a:rPr lang="fr-FR" dirty="0" smtClean="0"/>
              <a:t>CNSA | Séminaire des directeurs de MDPH et de MDA | Juin 2018</a:t>
            </a:r>
            <a:endParaRPr lang="fr-FR" dirty="0"/>
          </a:p>
        </p:txBody>
      </p:sp>
    </p:spTree>
    <p:extLst>
      <p:ext uri="{BB962C8B-B14F-4D97-AF65-F5344CB8AC3E}">
        <p14:creationId xmlns:p14="http://schemas.microsoft.com/office/powerpoint/2010/main" val="146838744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537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8" name="Image 7"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5107" y="3973493"/>
            <a:ext cx="1307234" cy="854333"/>
          </a:xfrm>
          <a:prstGeom prst="rect">
            <a:avLst/>
          </a:prstGeom>
        </p:spPr>
      </p:pic>
      <p:grpSp>
        <p:nvGrpSpPr>
          <p:cNvPr id="9" name="Groupe 8"/>
          <p:cNvGrpSpPr/>
          <p:nvPr userDrawn="1"/>
        </p:nvGrpSpPr>
        <p:grpSpPr>
          <a:xfrm>
            <a:off x="2156459" y="5000258"/>
            <a:ext cx="5584161" cy="1385321"/>
            <a:chOff x="2081045" y="5000258"/>
            <a:chExt cx="5584161" cy="1385321"/>
          </a:xfrm>
        </p:grpSpPr>
        <p:pic>
          <p:nvPicPr>
            <p:cNvPr id="10" name="Image 9" descr="TWI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80" y="5790068"/>
              <a:ext cx="255306" cy="214007"/>
            </a:xfrm>
            <a:prstGeom prst="rect">
              <a:avLst/>
            </a:prstGeom>
          </p:spPr>
        </p:pic>
        <p:sp>
          <p:nvSpPr>
            <p:cNvPr id="11" name="Espace réservé du texte 2"/>
            <p:cNvSpPr txBox="1">
              <a:spLocks/>
            </p:cNvSpPr>
            <p:nvPr/>
          </p:nvSpPr>
          <p:spPr>
            <a:xfrm>
              <a:off x="2081045" y="5000258"/>
              <a:ext cx="5584161" cy="1385321"/>
            </a:xfrm>
            <a:prstGeom prst="rect">
              <a:avLst/>
            </a:prstGeom>
          </p:spPr>
          <p:txBody>
            <a:bodyPr vert="horz" lIns="0" tIns="0" rIns="0" bIns="0" rtlCol="0">
              <a:normAutofit/>
            </a:bodyPr>
            <a:lstStyle>
              <a:lvl1pPr marL="0" indent="0" algn="ctr" defTabSz="457200" rtl="0" eaLnBrk="1" latinLnBrk="0" hangingPunct="1">
                <a:lnSpc>
                  <a:spcPct val="80000"/>
                </a:lnSpc>
                <a:spcBef>
                  <a:spcPct val="0"/>
                </a:spcBef>
                <a:buNone/>
                <a:defRPr sz="4400" b="1" kern="1200">
                  <a:solidFill>
                    <a:schemeClr val="tx1"/>
                  </a:solidFill>
                  <a:latin typeface="Arial"/>
                  <a:ea typeface="+mj-ea"/>
                  <a:cs typeface="Arial"/>
                </a:defRPr>
              </a:lvl1pPr>
              <a:lvl2pPr marL="457200" indent="0">
                <a:buNone/>
                <a:defRPr sz="1600" b="0">
                  <a:latin typeface="Arial"/>
                  <a:cs typeface="Arial"/>
                </a:defRPr>
              </a:lvl2pPr>
            </a:lstStyle>
            <a:p>
              <a:pPr algn="r">
                <a:lnSpc>
                  <a:spcPct val="130000"/>
                </a:lnSpc>
              </a:pPr>
              <a:r>
                <a:rPr lang="fr-FR" sz="1300" b="0" dirty="0"/>
                <a:t>66, avenue du Maine     </a:t>
              </a:r>
            </a:p>
            <a:p>
              <a:pPr algn="r">
                <a:lnSpc>
                  <a:spcPct val="130000"/>
                </a:lnSpc>
              </a:pPr>
              <a:r>
                <a:rPr lang="fr-FR" sz="1300" b="0" dirty="0"/>
                <a:t>75682 Paris cedex 14</a:t>
              </a:r>
              <a:endParaRPr lang="fr-FR" sz="1300" b="0" u="sng" dirty="0"/>
            </a:p>
            <a:p>
              <a:pPr algn="r">
                <a:lnSpc>
                  <a:spcPct val="130000"/>
                </a:lnSpc>
              </a:pPr>
              <a:r>
                <a:rPr lang="fr-FR" sz="1300" b="0" u="sng" dirty="0">
                  <a:hlinkClick r:id="rId4"/>
                </a:rPr>
                <a:t>www.cnsa.fr</a:t>
              </a:r>
              <a:endParaRPr lang="fr-FR" sz="1300" b="0" u="sng" dirty="0"/>
            </a:p>
            <a:p>
              <a:pPr algn="r">
                <a:lnSpc>
                  <a:spcPct val="130000"/>
                </a:lnSpc>
              </a:pPr>
              <a:r>
                <a:rPr lang="fr-FR" sz="1300" b="0" u="sng" dirty="0">
                  <a:hlinkClick r:id="rId5"/>
                </a:rPr>
                <a:t>@</a:t>
              </a:r>
              <a:r>
                <a:rPr lang="fr-FR" sz="1300" b="0" u="sng" dirty="0" err="1">
                  <a:hlinkClick r:id="rId5"/>
                </a:rPr>
                <a:t>CNSA_actu</a:t>
              </a:r>
              <a:endParaRPr lang="fr-FR" sz="1300" b="0" dirty="0"/>
            </a:p>
            <a:p>
              <a:pPr algn="r">
                <a:lnSpc>
                  <a:spcPct val="130000"/>
                </a:lnSpc>
              </a:pPr>
              <a:r>
                <a:rPr lang="fr-FR" sz="1300" b="0" u="sng" dirty="0">
                  <a:hlinkClick r:id="rId6"/>
                </a:rPr>
                <a:t>http://www.pour-les-personnes-agees.gouv.fr</a:t>
              </a:r>
              <a:endParaRPr lang="fr-FR" sz="1300" b="0" dirty="0"/>
            </a:p>
          </p:txBody>
        </p:sp>
      </p:grpSp>
    </p:spTree>
    <p:extLst>
      <p:ext uri="{BB962C8B-B14F-4D97-AF65-F5344CB8AC3E}">
        <p14:creationId xmlns:p14="http://schemas.microsoft.com/office/powerpoint/2010/main" val="4239738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Rectangle 7"/>
          <p:cNvSpPr/>
          <p:nvPr userDrawn="1"/>
        </p:nvSpPr>
        <p:spPr>
          <a:xfrm>
            <a:off x="7797800" y="6434667"/>
            <a:ext cx="889000" cy="270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0" name="Espace réservé du pied de page 5"/>
          <p:cNvSpPr>
            <a:spLocks noGrp="1"/>
          </p:cNvSpPr>
          <p:nvPr>
            <p:ph type="ftr" sz="quarter" idx="3"/>
          </p:nvPr>
        </p:nvSpPr>
        <p:spPr>
          <a:xfrm>
            <a:off x="1271239" y="6545704"/>
            <a:ext cx="6556917" cy="137805"/>
          </a:xfrm>
          <a:prstGeom prst="rect">
            <a:avLst/>
          </a:prstGeom>
        </p:spPr>
        <p:txBody>
          <a:bodyPr vert="horz" lIns="91440" tIns="45720" rIns="91440" bIns="45720" rtlCol="0" anchor="ctr"/>
          <a:lstStyle>
            <a:lvl1pPr algn="ctr">
              <a:defRPr sz="1050">
                <a:solidFill>
                  <a:srgbClr val="6CB643"/>
                </a:solidFill>
              </a:defRPr>
            </a:lvl1pPr>
          </a:lstStyle>
          <a:p>
            <a:r>
              <a:rPr lang="fr-FR" dirty="0" smtClean="0"/>
              <a:t>CNSA | Séminaire des directeurs de MDPH et de MDA | Juin 2018</a:t>
            </a:r>
            <a:endParaRPr lang="fr-FR" dirty="0"/>
          </a:p>
        </p:txBody>
      </p:sp>
    </p:spTree>
    <p:extLst>
      <p:ext uri="{BB962C8B-B14F-4D97-AF65-F5344CB8AC3E}">
        <p14:creationId xmlns:p14="http://schemas.microsoft.com/office/powerpoint/2010/main" val="412330955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537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Rectangle 7"/>
          <p:cNvSpPr/>
          <p:nvPr userDrawn="1"/>
        </p:nvSpPr>
        <p:spPr>
          <a:xfrm>
            <a:off x="7797800" y="6434667"/>
            <a:ext cx="889000" cy="270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0" name="Espace réservé du pied de page 5"/>
          <p:cNvSpPr>
            <a:spLocks noGrp="1"/>
          </p:cNvSpPr>
          <p:nvPr>
            <p:ph type="ftr" sz="quarter" idx="3"/>
          </p:nvPr>
        </p:nvSpPr>
        <p:spPr>
          <a:xfrm>
            <a:off x="1271239" y="6545704"/>
            <a:ext cx="6556917" cy="137805"/>
          </a:xfrm>
          <a:prstGeom prst="rect">
            <a:avLst/>
          </a:prstGeom>
        </p:spPr>
        <p:txBody>
          <a:bodyPr vert="horz" lIns="91440" tIns="45720" rIns="91440" bIns="45720" rtlCol="0" anchor="ctr"/>
          <a:lstStyle>
            <a:lvl1pPr algn="ctr">
              <a:defRPr sz="1050">
                <a:solidFill>
                  <a:srgbClr val="6CB643"/>
                </a:solidFill>
              </a:defRPr>
            </a:lvl1pPr>
          </a:lstStyle>
          <a:p>
            <a:r>
              <a:rPr lang="fr-FR" dirty="0" smtClean="0"/>
              <a:t>CNSA | Séminaire des directeurs de MDPH et de MDA | Juin 2018</a:t>
            </a:r>
            <a:endParaRPr lang="fr-FR" dirty="0"/>
          </a:p>
        </p:txBody>
      </p:sp>
    </p:spTree>
    <p:extLst>
      <p:ext uri="{BB962C8B-B14F-4D97-AF65-F5344CB8AC3E}">
        <p14:creationId xmlns:p14="http://schemas.microsoft.com/office/powerpoint/2010/main" val="250009940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5375"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Rectangle 7"/>
          <p:cNvSpPr/>
          <p:nvPr userDrawn="1"/>
        </p:nvSpPr>
        <p:spPr>
          <a:xfrm>
            <a:off x="7797800" y="6434667"/>
            <a:ext cx="889000" cy="270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0" name="Espace réservé du pied de page 5"/>
          <p:cNvSpPr>
            <a:spLocks noGrp="1"/>
          </p:cNvSpPr>
          <p:nvPr>
            <p:ph type="ftr" sz="quarter" idx="3"/>
          </p:nvPr>
        </p:nvSpPr>
        <p:spPr>
          <a:xfrm>
            <a:off x="1271239" y="6545704"/>
            <a:ext cx="6556917" cy="137805"/>
          </a:xfrm>
          <a:prstGeom prst="rect">
            <a:avLst/>
          </a:prstGeom>
        </p:spPr>
        <p:txBody>
          <a:bodyPr vert="horz" lIns="91440" tIns="45720" rIns="91440" bIns="45720" rtlCol="0" anchor="ctr"/>
          <a:lstStyle>
            <a:lvl1pPr algn="ctr">
              <a:defRPr sz="1050">
                <a:solidFill>
                  <a:srgbClr val="6CB643"/>
                </a:solidFill>
              </a:defRPr>
            </a:lvl1pPr>
          </a:lstStyle>
          <a:p>
            <a:r>
              <a:rPr lang="fr-FR" dirty="0" smtClean="0"/>
              <a:t>CNSA | Séminaire des directeurs de MDPH et de MDA | Juin 2018</a:t>
            </a:r>
            <a:endParaRPr lang="fr-FR" dirty="0"/>
          </a:p>
        </p:txBody>
      </p:sp>
    </p:spTree>
    <p:extLst>
      <p:ext uri="{BB962C8B-B14F-4D97-AF65-F5344CB8AC3E}">
        <p14:creationId xmlns:p14="http://schemas.microsoft.com/office/powerpoint/2010/main" val="284585795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5375"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Espace réservé du pied de page 5"/>
          <p:cNvSpPr>
            <a:spLocks noGrp="1"/>
          </p:cNvSpPr>
          <p:nvPr>
            <p:ph type="ftr" sz="quarter" idx="3"/>
          </p:nvPr>
        </p:nvSpPr>
        <p:spPr>
          <a:xfrm>
            <a:off x="1271239" y="6545704"/>
            <a:ext cx="6556917" cy="137805"/>
          </a:xfrm>
          <a:prstGeom prst="rect">
            <a:avLst/>
          </a:prstGeom>
        </p:spPr>
        <p:txBody>
          <a:bodyPr vert="horz" lIns="91440" tIns="45720" rIns="91440" bIns="45720" rtlCol="0" anchor="ctr"/>
          <a:lstStyle>
            <a:lvl1pPr algn="ctr">
              <a:defRPr sz="1050">
                <a:solidFill>
                  <a:srgbClr val="6CB643"/>
                </a:solidFill>
              </a:defRPr>
            </a:lvl1pPr>
          </a:lstStyle>
          <a:p>
            <a:r>
              <a:rPr lang="fr-FR" dirty="0" smtClean="0"/>
              <a:t>CNSA | Séminaire des directeurs de MDPH et de MDA | Juin 2018</a:t>
            </a:r>
            <a:endParaRPr lang="fr-FR" dirty="0"/>
          </a:p>
        </p:txBody>
      </p:sp>
    </p:spTree>
    <p:extLst>
      <p:ext uri="{BB962C8B-B14F-4D97-AF65-F5344CB8AC3E}">
        <p14:creationId xmlns:p14="http://schemas.microsoft.com/office/powerpoint/2010/main" val="56130922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10" name="Espace réservé du pied de page 5"/>
          <p:cNvSpPr>
            <a:spLocks noGrp="1"/>
          </p:cNvSpPr>
          <p:nvPr>
            <p:ph type="ftr" sz="quarter" idx="3"/>
          </p:nvPr>
        </p:nvSpPr>
        <p:spPr>
          <a:xfrm>
            <a:off x="1271239" y="6545704"/>
            <a:ext cx="6556917" cy="137805"/>
          </a:xfrm>
          <a:prstGeom prst="rect">
            <a:avLst/>
          </a:prstGeom>
        </p:spPr>
        <p:txBody>
          <a:bodyPr vert="horz" lIns="91440" tIns="45720" rIns="91440" bIns="45720" rtlCol="0" anchor="ctr"/>
          <a:lstStyle>
            <a:lvl1pPr algn="ctr">
              <a:defRPr sz="1050">
                <a:solidFill>
                  <a:srgbClr val="6CB643"/>
                </a:solidFill>
              </a:defRPr>
            </a:lvl1pPr>
          </a:lstStyle>
          <a:p>
            <a:r>
              <a:rPr lang="fr-FR" dirty="0" smtClean="0"/>
              <a:t>CNSA | Séminaire des directeurs de MDPH et de MDA | Juin 2018</a:t>
            </a:r>
            <a:endParaRPr lang="fr-FR" dirty="0"/>
          </a:p>
        </p:txBody>
      </p:sp>
    </p:spTree>
    <p:extLst>
      <p:ext uri="{BB962C8B-B14F-4D97-AF65-F5344CB8AC3E}">
        <p14:creationId xmlns:p14="http://schemas.microsoft.com/office/powerpoint/2010/main" val="229583356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10" name="Espace réservé du pied de page 5"/>
          <p:cNvSpPr>
            <a:spLocks noGrp="1"/>
          </p:cNvSpPr>
          <p:nvPr>
            <p:ph type="ftr" sz="quarter" idx="3"/>
          </p:nvPr>
        </p:nvSpPr>
        <p:spPr>
          <a:xfrm>
            <a:off x="1271239" y="6545704"/>
            <a:ext cx="6556917" cy="137805"/>
          </a:xfrm>
          <a:prstGeom prst="rect">
            <a:avLst/>
          </a:prstGeom>
        </p:spPr>
        <p:txBody>
          <a:bodyPr vert="horz" lIns="91440" tIns="45720" rIns="91440" bIns="45720" rtlCol="0" anchor="ctr"/>
          <a:lstStyle>
            <a:lvl1pPr algn="ctr">
              <a:defRPr sz="1050">
                <a:solidFill>
                  <a:srgbClr val="6CB643"/>
                </a:solidFill>
              </a:defRPr>
            </a:lvl1pPr>
          </a:lstStyle>
          <a:p>
            <a:r>
              <a:rPr lang="fr-FR" dirty="0" smtClean="0"/>
              <a:t>CNSA | Séminaire des directeurs de MDPH et de MDA | Juin 2018</a:t>
            </a:r>
            <a:endParaRPr lang="fr-FR" dirty="0"/>
          </a:p>
        </p:txBody>
      </p:sp>
    </p:spTree>
    <p:extLst>
      <p:ext uri="{BB962C8B-B14F-4D97-AF65-F5344CB8AC3E}">
        <p14:creationId xmlns:p14="http://schemas.microsoft.com/office/powerpoint/2010/main" val="160231897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7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10" name="Espace réservé du pied de page 5"/>
          <p:cNvSpPr>
            <a:spLocks noGrp="1"/>
          </p:cNvSpPr>
          <p:nvPr>
            <p:ph type="ftr" sz="quarter" idx="3"/>
          </p:nvPr>
        </p:nvSpPr>
        <p:spPr>
          <a:xfrm>
            <a:off x="1271239" y="6545704"/>
            <a:ext cx="6556917" cy="137805"/>
          </a:xfrm>
          <a:prstGeom prst="rect">
            <a:avLst/>
          </a:prstGeom>
        </p:spPr>
        <p:txBody>
          <a:bodyPr vert="horz" lIns="91440" tIns="45720" rIns="91440" bIns="45720" rtlCol="0" anchor="ctr"/>
          <a:lstStyle>
            <a:lvl1pPr algn="ctr">
              <a:defRPr sz="1050">
                <a:solidFill>
                  <a:srgbClr val="6CB643"/>
                </a:solidFill>
              </a:defRPr>
            </a:lvl1pPr>
          </a:lstStyle>
          <a:p>
            <a:r>
              <a:rPr lang="fr-FR" dirty="0" smtClean="0"/>
              <a:t>CNSA | Séminaire des directeurs de MDPH et de MDA | Juin 2018</a:t>
            </a:r>
            <a:endParaRPr lang="fr-FR" dirty="0"/>
          </a:p>
        </p:txBody>
      </p:sp>
    </p:spTree>
    <p:extLst>
      <p:ext uri="{BB962C8B-B14F-4D97-AF65-F5344CB8AC3E}">
        <p14:creationId xmlns:p14="http://schemas.microsoft.com/office/powerpoint/2010/main" val="164609219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8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10" name="Espace réservé du pied de page 5"/>
          <p:cNvSpPr>
            <a:spLocks noGrp="1"/>
          </p:cNvSpPr>
          <p:nvPr>
            <p:ph type="ftr" sz="quarter" idx="3"/>
          </p:nvPr>
        </p:nvSpPr>
        <p:spPr>
          <a:xfrm>
            <a:off x="1271239" y="6545704"/>
            <a:ext cx="6556917" cy="137805"/>
          </a:xfrm>
          <a:prstGeom prst="rect">
            <a:avLst/>
          </a:prstGeom>
        </p:spPr>
        <p:txBody>
          <a:bodyPr vert="horz" lIns="91440" tIns="45720" rIns="91440" bIns="45720" rtlCol="0" anchor="ctr"/>
          <a:lstStyle>
            <a:lvl1pPr algn="ctr">
              <a:defRPr sz="1050">
                <a:solidFill>
                  <a:srgbClr val="6CB643"/>
                </a:solidFill>
              </a:defRPr>
            </a:lvl1pPr>
          </a:lstStyle>
          <a:p>
            <a:r>
              <a:rPr lang="fr-FR" dirty="0" smtClean="0"/>
              <a:t>CNSA | Séminaire des directeurs de MDPH et de MDA | Juin 2018</a:t>
            </a:r>
            <a:endParaRPr lang="fr-FR" dirty="0"/>
          </a:p>
        </p:txBody>
      </p:sp>
    </p:spTree>
    <p:extLst>
      <p:ext uri="{BB962C8B-B14F-4D97-AF65-F5344CB8AC3E}">
        <p14:creationId xmlns:p14="http://schemas.microsoft.com/office/powerpoint/2010/main" val="299887286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0_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8250896"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
        <p:nvSpPr>
          <p:cNvPr id="8" name="Espace réservé du texte 5"/>
          <p:cNvSpPr>
            <a:spLocks noGrp="1"/>
          </p:cNvSpPr>
          <p:nvPr>
            <p:ph type="body" sz="quarter" idx="13"/>
          </p:nvPr>
        </p:nvSpPr>
        <p:spPr>
          <a:xfrm>
            <a:off x="642938" y="982812"/>
            <a:ext cx="8250896" cy="481012"/>
          </a:xfrm>
          <a:prstGeom prst="rect">
            <a:avLst/>
          </a:prstGeom>
        </p:spPr>
        <p:txBody>
          <a:bodyPr/>
          <a:lstStyle>
            <a:lvl1pPr marL="0" indent="0">
              <a:buNone/>
              <a:defRPr sz="1400" b="1" i="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Tree>
    <p:extLst>
      <p:ext uri="{BB962C8B-B14F-4D97-AF65-F5344CB8AC3E}">
        <p14:creationId xmlns:p14="http://schemas.microsoft.com/office/powerpoint/2010/main" val="231886242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Espace réservé du pied de page 5"/>
          <p:cNvSpPr>
            <a:spLocks noGrp="1"/>
          </p:cNvSpPr>
          <p:nvPr>
            <p:ph type="ftr" sz="quarter" idx="3"/>
          </p:nvPr>
        </p:nvSpPr>
        <p:spPr>
          <a:xfrm>
            <a:off x="1271239" y="6545704"/>
            <a:ext cx="6556917" cy="137805"/>
          </a:xfrm>
          <a:prstGeom prst="rect">
            <a:avLst/>
          </a:prstGeom>
        </p:spPr>
        <p:txBody>
          <a:bodyPr vert="horz" lIns="91440" tIns="45720" rIns="91440" bIns="45720" rtlCol="0" anchor="ctr"/>
          <a:lstStyle>
            <a:lvl1pPr algn="ctr">
              <a:defRPr sz="1050">
                <a:solidFill>
                  <a:srgbClr val="6CB643"/>
                </a:solidFill>
              </a:defRPr>
            </a:lvl1pPr>
          </a:lstStyle>
          <a:p>
            <a:r>
              <a:rPr lang="fr-FR" smtClean="0"/>
              <a:t>CNSA | Présentation du dispositif de mesure de la satisfaction des usagers</a:t>
            </a:r>
            <a:endParaRPr lang="fr-FR" dirty="0"/>
          </a:p>
        </p:txBody>
      </p:sp>
    </p:spTree>
    <p:extLst>
      <p:ext uri="{BB962C8B-B14F-4D97-AF65-F5344CB8AC3E}">
        <p14:creationId xmlns:p14="http://schemas.microsoft.com/office/powerpoint/2010/main" val="189881233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pic>
        <p:nvPicPr>
          <p:cNvPr id="7" name="Image 6" descr="fond ppt2.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05"/>
            <a:ext cx="9144000" cy="6929301"/>
          </a:xfrm>
          <a:prstGeom prst="rect">
            <a:avLst/>
          </a:prstGeom>
        </p:spPr>
      </p:pic>
      <p:sp>
        <p:nvSpPr>
          <p:cNvPr id="3" name="Espace réservé du texte 2"/>
          <p:cNvSpPr>
            <a:spLocks noGrp="1"/>
          </p:cNvSpPr>
          <p:nvPr>
            <p:ph type="body" sz="quarter" idx="10" hasCustomPrompt="1"/>
          </p:nvPr>
        </p:nvSpPr>
        <p:spPr>
          <a:xfrm>
            <a:off x="3583698" y="2696066"/>
            <a:ext cx="4754057" cy="1424650"/>
          </a:xfrm>
          <a:prstGeom prst="rect">
            <a:avLst/>
          </a:prstGeom>
        </p:spPr>
        <p:txBody>
          <a:bodyPr/>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cxnSp>
        <p:nvCxnSpPr>
          <p:cNvPr id="5" name="Connecteur droit 4"/>
          <p:cNvCxnSpPr/>
          <p:nvPr userDrawn="1"/>
        </p:nvCxnSpPr>
        <p:spPr>
          <a:xfrm>
            <a:off x="3668572" y="3700462"/>
            <a:ext cx="642784" cy="0"/>
          </a:xfrm>
          <a:prstGeom prst="line">
            <a:avLst/>
          </a:prstGeom>
          <a:ln w="7620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583698" y="4278812"/>
            <a:ext cx="4754057" cy="1196975"/>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42000117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Espace réservé du pied de page 5"/>
          <p:cNvSpPr>
            <a:spLocks noGrp="1"/>
          </p:cNvSpPr>
          <p:nvPr>
            <p:ph type="ftr" sz="quarter" idx="3"/>
          </p:nvPr>
        </p:nvSpPr>
        <p:spPr>
          <a:xfrm>
            <a:off x="1271239" y="6545704"/>
            <a:ext cx="6556917" cy="137805"/>
          </a:xfrm>
          <a:prstGeom prst="rect">
            <a:avLst/>
          </a:prstGeom>
        </p:spPr>
        <p:txBody>
          <a:bodyPr vert="horz" lIns="91440" tIns="45720" rIns="91440" bIns="45720" rtlCol="0" anchor="ctr"/>
          <a:lstStyle>
            <a:lvl1pPr algn="ctr">
              <a:defRPr sz="1050">
                <a:solidFill>
                  <a:srgbClr val="6CB643"/>
                </a:solidFill>
              </a:defRPr>
            </a:lvl1pPr>
          </a:lstStyle>
          <a:p>
            <a:r>
              <a:rPr lang="fr-FR" smtClean="0"/>
              <a:t>CNSA | Présentation du dispositif de mesure de la satisfaction des usagers</a:t>
            </a:r>
            <a:endParaRPr lang="fr-FR" dirty="0"/>
          </a:p>
        </p:txBody>
      </p:sp>
    </p:spTree>
    <p:extLst>
      <p:ext uri="{BB962C8B-B14F-4D97-AF65-F5344CB8AC3E}">
        <p14:creationId xmlns:p14="http://schemas.microsoft.com/office/powerpoint/2010/main" val="173016006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Espace réservé du pied de page 5"/>
          <p:cNvSpPr>
            <a:spLocks noGrp="1"/>
          </p:cNvSpPr>
          <p:nvPr>
            <p:ph type="ftr" sz="quarter" idx="3"/>
          </p:nvPr>
        </p:nvSpPr>
        <p:spPr>
          <a:xfrm>
            <a:off x="1271239" y="6545704"/>
            <a:ext cx="6556917" cy="137805"/>
          </a:xfrm>
          <a:prstGeom prst="rect">
            <a:avLst/>
          </a:prstGeom>
        </p:spPr>
        <p:txBody>
          <a:bodyPr vert="horz" lIns="91440" tIns="45720" rIns="91440" bIns="45720" rtlCol="0" anchor="ctr"/>
          <a:lstStyle>
            <a:lvl1pPr algn="ctr">
              <a:defRPr sz="1050">
                <a:solidFill>
                  <a:srgbClr val="6CB643"/>
                </a:solidFill>
              </a:defRPr>
            </a:lvl1pPr>
          </a:lstStyle>
          <a:p>
            <a:r>
              <a:rPr lang="fr-FR" smtClean="0"/>
              <a:t>CNSA | Présentation du dispositif de mesure de la satisfaction des usagers</a:t>
            </a:r>
            <a:endParaRPr lang="fr-FR" dirty="0"/>
          </a:p>
        </p:txBody>
      </p:sp>
    </p:spTree>
    <p:extLst>
      <p:ext uri="{BB962C8B-B14F-4D97-AF65-F5344CB8AC3E}">
        <p14:creationId xmlns:p14="http://schemas.microsoft.com/office/powerpoint/2010/main" val="185665394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6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Espace réservé du pied de page 5"/>
          <p:cNvSpPr>
            <a:spLocks noGrp="1"/>
          </p:cNvSpPr>
          <p:nvPr>
            <p:ph type="ftr" sz="quarter" idx="3"/>
          </p:nvPr>
        </p:nvSpPr>
        <p:spPr>
          <a:xfrm>
            <a:off x="1271239" y="6545704"/>
            <a:ext cx="6556917" cy="137805"/>
          </a:xfrm>
          <a:prstGeom prst="rect">
            <a:avLst/>
          </a:prstGeom>
        </p:spPr>
        <p:txBody>
          <a:bodyPr vert="horz" lIns="91440" tIns="45720" rIns="91440" bIns="45720" rtlCol="0" anchor="ctr"/>
          <a:lstStyle>
            <a:lvl1pPr algn="ctr">
              <a:defRPr sz="1050">
                <a:solidFill>
                  <a:srgbClr val="6CB643"/>
                </a:solidFill>
              </a:defRPr>
            </a:lvl1pPr>
          </a:lstStyle>
          <a:p>
            <a:r>
              <a:rPr lang="fr-FR" smtClean="0"/>
              <a:t>CNSA | Présentation du dispositif de mesure de la satisfaction des usagers</a:t>
            </a:r>
            <a:endParaRPr lang="fr-FR" dirty="0"/>
          </a:p>
        </p:txBody>
      </p:sp>
    </p:spTree>
    <p:extLst>
      <p:ext uri="{BB962C8B-B14F-4D97-AF65-F5344CB8AC3E}">
        <p14:creationId xmlns:p14="http://schemas.microsoft.com/office/powerpoint/2010/main" val="254023764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0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Espace réservé du pied de page 5"/>
          <p:cNvSpPr>
            <a:spLocks noGrp="1"/>
          </p:cNvSpPr>
          <p:nvPr>
            <p:ph type="ftr" sz="quarter" idx="3"/>
          </p:nvPr>
        </p:nvSpPr>
        <p:spPr>
          <a:xfrm>
            <a:off x="1271239" y="6545704"/>
            <a:ext cx="6556917" cy="137805"/>
          </a:xfrm>
          <a:prstGeom prst="rect">
            <a:avLst/>
          </a:prstGeom>
        </p:spPr>
        <p:txBody>
          <a:bodyPr vert="horz" lIns="91440" tIns="45720" rIns="91440" bIns="45720" rtlCol="0" anchor="ctr"/>
          <a:lstStyle>
            <a:lvl1pPr algn="ctr">
              <a:defRPr sz="1050">
                <a:solidFill>
                  <a:srgbClr val="6CB643"/>
                </a:solidFill>
              </a:defRPr>
            </a:lvl1pPr>
          </a:lstStyle>
          <a:p>
            <a:r>
              <a:rPr lang="fr-FR" smtClean="0"/>
              <a:t>CNSA | Présentation du dispositif de mesure de la satisfaction des usagers</a:t>
            </a:r>
            <a:endParaRPr lang="fr-FR" dirty="0"/>
          </a:p>
        </p:txBody>
      </p:sp>
    </p:spTree>
    <p:extLst>
      <p:ext uri="{BB962C8B-B14F-4D97-AF65-F5344CB8AC3E}">
        <p14:creationId xmlns:p14="http://schemas.microsoft.com/office/powerpoint/2010/main" val="162566709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2_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8250896"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
        <p:nvSpPr>
          <p:cNvPr id="8" name="Espace réservé du texte 5"/>
          <p:cNvSpPr>
            <a:spLocks noGrp="1"/>
          </p:cNvSpPr>
          <p:nvPr>
            <p:ph type="body" sz="quarter" idx="13"/>
          </p:nvPr>
        </p:nvSpPr>
        <p:spPr>
          <a:xfrm>
            <a:off x="642938" y="982812"/>
            <a:ext cx="8250896" cy="481012"/>
          </a:xfrm>
          <a:prstGeom prst="rect">
            <a:avLst/>
          </a:prstGeom>
        </p:spPr>
        <p:txBody>
          <a:bodyPr/>
          <a:lstStyle>
            <a:lvl1pPr marL="0" indent="0">
              <a:buNone/>
              <a:defRPr sz="1400" b="1" i="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Tree>
    <p:extLst>
      <p:ext uri="{BB962C8B-B14F-4D97-AF65-F5344CB8AC3E}">
        <p14:creationId xmlns:p14="http://schemas.microsoft.com/office/powerpoint/2010/main" val="209875762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3_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Tree>
    <p:extLst>
      <p:ext uri="{BB962C8B-B14F-4D97-AF65-F5344CB8AC3E}">
        <p14:creationId xmlns:p14="http://schemas.microsoft.com/office/powerpoint/2010/main" val="484512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4_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Tree>
    <p:extLst>
      <p:ext uri="{BB962C8B-B14F-4D97-AF65-F5344CB8AC3E}">
        <p14:creationId xmlns:p14="http://schemas.microsoft.com/office/powerpoint/2010/main" val="35358264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5_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Tree>
    <p:extLst>
      <p:ext uri="{BB962C8B-B14F-4D97-AF65-F5344CB8AC3E}">
        <p14:creationId xmlns:p14="http://schemas.microsoft.com/office/powerpoint/2010/main" val="24485547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6_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Tree>
    <p:extLst>
      <p:ext uri="{BB962C8B-B14F-4D97-AF65-F5344CB8AC3E}">
        <p14:creationId xmlns:p14="http://schemas.microsoft.com/office/powerpoint/2010/main" val="3453174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7_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Tree>
    <p:extLst>
      <p:ext uri="{BB962C8B-B14F-4D97-AF65-F5344CB8AC3E}">
        <p14:creationId xmlns:p14="http://schemas.microsoft.com/office/powerpoint/2010/main" val="64683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Tree>
    <p:extLst>
      <p:ext uri="{BB962C8B-B14F-4D97-AF65-F5344CB8AC3E}">
        <p14:creationId xmlns:p14="http://schemas.microsoft.com/office/powerpoint/2010/main" val="9629499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8_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Tree>
    <p:extLst>
      <p:ext uri="{BB962C8B-B14F-4D97-AF65-F5344CB8AC3E}">
        <p14:creationId xmlns:p14="http://schemas.microsoft.com/office/powerpoint/2010/main" val="2547940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9_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Tree>
    <p:extLst>
      <p:ext uri="{BB962C8B-B14F-4D97-AF65-F5344CB8AC3E}">
        <p14:creationId xmlns:p14="http://schemas.microsoft.com/office/powerpoint/2010/main" val="37113523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0_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Tree>
    <p:extLst>
      <p:ext uri="{BB962C8B-B14F-4D97-AF65-F5344CB8AC3E}">
        <p14:creationId xmlns:p14="http://schemas.microsoft.com/office/powerpoint/2010/main" val="25197870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uverture">
    <p:spTree>
      <p:nvGrpSpPr>
        <p:cNvPr id="1" name=""/>
        <p:cNvGrpSpPr/>
        <p:nvPr/>
      </p:nvGrpSpPr>
      <p:grpSpPr>
        <a:xfrm>
          <a:off x="0" y="0"/>
          <a:ext cx="0" cy="0"/>
          <a:chOff x="0" y="0"/>
          <a:chExt cx="0" cy="0"/>
        </a:xfrm>
      </p:grpSpPr>
      <p:pic>
        <p:nvPicPr>
          <p:cNvPr id="8" name="Image 7"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4973" y="5809390"/>
            <a:ext cx="1144525" cy="747996"/>
          </a:xfrm>
          <a:prstGeom prst="rect">
            <a:avLst/>
          </a:prstGeom>
        </p:spPr>
      </p:pic>
      <p:sp>
        <p:nvSpPr>
          <p:cNvPr id="3" name="Espace réservé du texte 2"/>
          <p:cNvSpPr>
            <a:spLocks noGrp="1"/>
          </p:cNvSpPr>
          <p:nvPr>
            <p:ph type="body" sz="quarter" idx="10"/>
          </p:nvPr>
        </p:nvSpPr>
        <p:spPr>
          <a:xfrm>
            <a:off x="2535221" y="2771775"/>
            <a:ext cx="5307879" cy="163988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vl2pPr>
              <a:defRPr sz="36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600" b="1">
                <a:latin typeface="Arial" panose="020B0604020202020204" pitchFamily="34" charset="0"/>
                <a:cs typeface="Arial" panose="020B0604020202020204" pitchFamily="34" charset="0"/>
              </a:defRPr>
            </a:lvl4pPr>
            <a:lvl5pPr>
              <a:defRPr sz="3600" b="1">
                <a:latin typeface="Arial" panose="020B0604020202020204" pitchFamily="34" charset="0"/>
                <a:cs typeface="Arial" panose="020B0604020202020204" pitchFamily="34" charset="0"/>
              </a:defRPr>
            </a:lvl5pPr>
          </a:lstStyle>
          <a:p>
            <a:pPr lvl="0"/>
            <a:r>
              <a:rPr lang="fr-FR" dirty="0"/>
              <a:t>Modifier les styles du texte du masque</a:t>
            </a:r>
          </a:p>
        </p:txBody>
      </p:sp>
      <p:cxnSp>
        <p:nvCxnSpPr>
          <p:cNvPr id="10" name="Connecteur droit 9"/>
          <p:cNvCxnSpPr/>
          <p:nvPr userDrawn="1"/>
        </p:nvCxnSpPr>
        <p:spPr>
          <a:xfrm>
            <a:off x="2790625" y="4243688"/>
            <a:ext cx="642784" cy="0"/>
          </a:xfrm>
          <a:prstGeom prst="line">
            <a:avLst/>
          </a:prstGeom>
          <a:ln w="7620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11" name="Espace réservé du texte 10"/>
          <p:cNvSpPr>
            <a:spLocks noGrp="1"/>
          </p:cNvSpPr>
          <p:nvPr>
            <p:ph type="body" sz="quarter" idx="11" hasCustomPrompt="1"/>
          </p:nvPr>
        </p:nvSpPr>
        <p:spPr>
          <a:xfrm>
            <a:off x="2535238" y="4751388"/>
            <a:ext cx="2649504" cy="80168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dirty="0"/>
              <a:t>Sous-titre / date</a:t>
            </a:r>
          </a:p>
        </p:txBody>
      </p:sp>
    </p:spTree>
    <p:extLst>
      <p:ext uri="{BB962C8B-B14F-4D97-AF65-F5344CB8AC3E}">
        <p14:creationId xmlns:p14="http://schemas.microsoft.com/office/powerpoint/2010/main" val="16102860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1_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Tree>
    <p:extLst>
      <p:ext uri="{BB962C8B-B14F-4D97-AF65-F5344CB8AC3E}">
        <p14:creationId xmlns:p14="http://schemas.microsoft.com/office/powerpoint/2010/main" val="15908661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2_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Tree>
    <p:extLst>
      <p:ext uri="{BB962C8B-B14F-4D97-AF65-F5344CB8AC3E}">
        <p14:creationId xmlns:p14="http://schemas.microsoft.com/office/powerpoint/2010/main" val="12703986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3_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Tree>
    <p:extLst>
      <p:ext uri="{BB962C8B-B14F-4D97-AF65-F5344CB8AC3E}">
        <p14:creationId xmlns:p14="http://schemas.microsoft.com/office/powerpoint/2010/main" val="30726201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4_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Tree>
    <p:extLst>
      <p:ext uri="{BB962C8B-B14F-4D97-AF65-F5344CB8AC3E}">
        <p14:creationId xmlns:p14="http://schemas.microsoft.com/office/powerpoint/2010/main" val="21767710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5_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Tree>
    <p:extLst>
      <p:ext uri="{BB962C8B-B14F-4D97-AF65-F5344CB8AC3E}">
        <p14:creationId xmlns:p14="http://schemas.microsoft.com/office/powerpoint/2010/main" val="37958120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6_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Tree>
    <p:extLst>
      <p:ext uri="{BB962C8B-B14F-4D97-AF65-F5344CB8AC3E}">
        <p14:creationId xmlns:p14="http://schemas.microsoft.com/office/powerpoint/2010/main" val="93464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3" name="Espace réservé du texte 2"/>
          <p:cNvSpPr>
            <a:spLocks noGrp="1"/>
          </p:cNvSpPr>
          <p:nvPr>
            <p:ph type="body" sz="quarter" idx="11" hasCustomPrompt="1"/>
          </p:nvPr>
        </p:nvSpPr>
        <p:spPr>
          <a:xfrm>
            <a:off x="642938" y="1592263"/>
            <a:ext cx="2001939" cy="364356"/>
          </a:xfrm>
          <a:prstGeom prst="rect">
            <a:avLst/>
          </a:prstGeom>
        </p:spPr>
        <p:txBody>
          <a:bodyPr/>
          <a:lstStyle>
            <a:lvl1pPr marL="0" indent="0">
              <a:buNone/>
              <a:defRPr sz="1600" b="1">
                <a:latin typeface="Arial" panose="020B0604020202020204" pitchFamily="34" charset="0"/>
                <a:cs typeface="Arial" panose="020B0604020202020204" pitchFamily="34" charset="0"/>
              </a:defRPr>
            </a:lvl1pPr>
          </a:lstStyle>
          <a:p>
            <a:pPr lvl="0"/>
            <a:r>
              <a:rPr lang="fr-FR" dirty="0"/>
              <a:t>Tableau type</a:t>
            </a:r>
          </a:p>
        </p:txBody>
      </p:sp>
      <p:sp>
        <p:nvSpPr>
          <p:cNvPr id="12" name="Espace réservé du tableau 11" title="Texte"/>
          <p:cNvSpPr>
            <a:spLocks noGrp="1"/>
          </p:cNvSpPr>
          <p:nvPr>
            <p:ph type="tbl" sz="quarter" idx="12"/>
          </p:nvPr>
        </p:nvSpPr>
        <p:spPr>
          <a:xfrm>
            <a:off x="642782" y="2051328"/>
            <a:ext cx="7342978" cy="2000250"/>
          </a:xfrm>
          <a:prstGeom prst="rect">
            <a:avLst/>
          </a:prstGeom>
          <a:solidFill>
            <a:srgbClr val="E0E6E7"/>
          </a:solidFill>
          <a:ln>
            <a:solidFill>
              <a:schemeClr val="bg1"/>
            </a:solidFill>
          </a:ln>
        </p:spPr>
        <p:txBody>
          <a:bodyPr numCol="1"/>
          <a:lstStyle>
            <a:lvl1pPr marL="0" indent="0">
              <a:buNone/>
              <a:defRPr sz="1600">
                <a:latin typeface="Arial" panose="020B0604020202020204" pitchFamily="34" charset="0"/>
                <a:cs typeface="Arial" panose="020B0604020202020204" pitchFamily="34" charset="0"/>
              </a:defRPr>
            </a:lvl1pPr>
          </a:lstStyle>
          <a:p>
            <a:endParaRPr lang="fr-FR" dirty="0"/>
          </a:p>
        </p:txBody>
      </p:sp>
    </p:spTree>
    <p:extLst>
      <p:ext uri="{BB962C8B-B14F-4D97-AF65-F5344CB8AC3E}">
        <p14:creationId xmlns:p14="http://schemas.microsoft.com/office/powerpoint/2010/main" val="31701110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7_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Tree>
    <p:extLst>
      <p:ext uri="{BB962C8B-B14F-4D97-AF65-F5344CB8AC3E}">
        <p14:creationId xmlns:p14="http://schemas.microsoft.com/office/powerpoint/2010/main" val="5351941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8_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Tree>
    <p:extLst>
      <p:ext uri="{BB962C8B-B14F-4D97-AF65-F5344CB8AC3E}">
        <p14:creationId xmlns:p14="http://schemas.microsoft.com/office/powerpoint/2010/main" val="4230434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exte 1 colonne">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261610"/>
          </a:xfrm>
          <a:prstGeom prst="rect">
            <a:avLst/>
          </a:prstGeom>
        </p:spPr>
        <p:txBody>
          <a:bodyPr/>
          <a:lstStyle>
            <a:lvl1pPr>
              <a:defRPr sz="2000">
                <a:solidFill>
                  <a:schemeClr val="tx1"/>
                </a:solidFill>
              </a:defRPr>
            </a:lvl1pPr>
          </a:lstStyle>
          <a:p>
            <a:r>
              <a:rPr lang="fr-FR" dirty="0"/>
              <a:t>Modifiez le style du titre</a:t>
            </a:r>
          </a:p>
        </p:txBody>
      </p:sp>
      <p:sp>
        <p:nvSpPr>
          <p:cNvPr id="14" name="Espace réservé du texte 13">
            <a:extLst>
              <a:ext uri="{FF2B5EF4-FFF2-40B4-BE49-F238E27FC236}">
                <a16:creationId xmlns="" xmlns:a16="http://schemas.microsoft.com/office/drawing/2014/main" id="{0B9DAF2C-71B6-4682-87A7-8595CAAEC7FB}"/>
              </a:ext>
            </a:extLst>
          </p:cNvPr>
          <p:cNvSpPr>
            <a:spLocks noGrp="1"/>
          </p:cNvSpPr>
          <p:nvPr>
            <p:ph type="body" sz="quarter" idx="13"/>
          </p:nvPr>
        </p:nvSpPr>
        <p:spPr>
          <a:xfrm>
            <a:off x="431800" y="1511300"/>
            <a:ext cx="8280400" cy="4536000"/>
          </a:xfrm>
          <a:prstGeom prst="rect">
            <a:avLst/>
          </a:prstGeom>
        </p:spPr>
        <p:txBody>
          <a:bodyPr/>
          <a:lstStyle>
            <a:lvl4pPr>
              <a:buSzPct val="65000"/>
              <a:defRPr/>
            </a:lvl4pPr>
            <a:lvl5pPr marL="539388">
              <a:buSzPct val="6500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Forme libre 8"/>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1" name="Espace réservé du numéro de diapositive 5">
            <a:extLst>
              <a:ext uri="{FF2B5EF4-FFF2-40B4-BE49-F238E27FC236}">
                <a16:creationId xmlns="" xmlns:a16="http://schemas.microsoft.com/office/drawing/2014/main" id="{AA916D4F-7887-43E2-A7D0-0C4272556D9F}"/>
              </a:ext>
            </a:extLst>
          </p:cNvPr>
          <p:cNvSpPr txBox="1">
            <a:spLocks/>
          </p:cNvSpPr>
          <p:nvPr userDrawn="1"/>
        </p:nvSpPr>
        <p:spPr>
          <a:xfrm>
            <a:off x="8627611" y="6466604"/>
            <a:ext cx="455434" cy="247703"/>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D73983-00EA-F641-A79F-2F2A435C19E5}" type="slidenum">
              <a:rPr lang="fr-FR" sz="800" smtClean="0">
                <a:solidFill>
                  <a:srgbClr val="6CB643"/>
                </a:solidFill>
                <a:latin typeface="Arial" charset="0"/>
                <a:ea typeface="Arial" charset="0"/>
                <a:cs typeface="Arial" charset="0"/>
              </a:rPr>
              <a:pPr algn="r"/>
              <a:t>‹N°›</a:t>
            </a:fld>
            <a:endParaRPr lang="fr-FR" sz="800" dirty="0">
              <a:solidFill>
                <a:srgbClr val="6CB643"/>
              </a:solidFill>
              <a:latin typeface="Arial" charset="0"/>
              <a:ea typeface="Arial" charset="0"/>
              <a:cs typeface="Arial" charset="0"/>
            </a:endParaRPr>
          </a:p>
        </p:txBody>
      </p:sp>
    </p:spTree>
    <p:extLst>
      <p:ext uri="{BB962C8B-B14F-4D97-AF65-F5344CB8AC3E}">
        <p14:creationId xmlns:p14="http://schemas.microsoft.com/office/powerpoint/2010/main" val="329117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3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Tree>
    <p:extLst>
      <p:ext uri="{BB962C8B-B14F-4D97-AF65-F5344CB8AC3E}">
        <p14:creationId xmlns:p14="http://schemas.microsoft.com/office/powerpoint/2010/main" val="111456422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64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Tree>
    <p:extLst>
      <p:ext uri="{BB962C8B-B14F-4D97-AF65-F5344CB8AC3E}">
        <p14:creationId xmlns:p14="http://schemas.microsoft.com/office/powerpoint/2010/main" val="233578510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65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Tree>
    <p:extLst>
      <p:ext uri="{BB962C8B-B14F-4D97-AF65-F5344CB8AC3E}">
        <p14:creationId xmlns:p14="http://schemas.microsoft.com/office/powerpoint/2010/main" val="220800814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66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Tree>
    <p:extLst>
      <p:ext uri="{BB962C8B-B14F-4D97-AF65-F5344CB8AC3E}">
        <p14:creationId xmlns:p14="http://schemas.microsoft.com/office/powerpoint/2010/main" val="190558160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7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Tree>
    <p:extLst>
      <p:ext uri="{BB962C8B-B14F-4D97-AF65-F5344CB8AC3E}">
        <p14:creationId xmlns:p14="http://schemas.microsoft.com/office/powerpoint/2010/main" val="169879515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8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Tree>
    <p:extLst>
      <p:ext uri="{BB962C8B-B14F-4D97-AF65-F5344CB8AC3E}">
        <p14:creationId xmlns:p14="http://schemas.microsoft.com/office/powerpoint/2010/main" val="321464250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9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Tree>
    <p:extLst>
      <p:ext uri="{BB962C8B-B14F-4D97-AF65-F5344CB8AC3E}">
        <p14:creationId xmlns:p14="http://schemas.microsoft.com/office/powerpoint/2010/main" val="378115391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stretch>
            <a:fillRect/>
          </a:stretch>
        </p:blipFill>
        <p:spPr>
          <a:xfrm>
            <a:off x="0" y="0"/>
            <a:ext cx="9144000" cy="6858000"/>
          </a:xfrm>
          <a:prstGeom prst="rect">
            <a:avLst/>
          </a:prstGeom>
        </p:spPr>
      </p:pic>
      <p:sp>
        <p:nvSpPr>
          <p:cNvPr id="4" name="Titre 3"/>
          <p:cNvSpPr>
            <a:spLocks noGrp="1"/>
          </p:cNvSpPr>
          <p:nvPr>
            <p:ph type="title"/>
          </p:nvPr>
        </p:nvSpPr>
        <p:spPr>
          <a:xfrm>
            <a:off x="1719871" y="3501837"/>
            <a:ext cx="6735871" cy="578550"/>
          </a:xfrm>
        </p:spPr>
        <p:txBody>
          <a:bodyPr anchor="t"/>
          <a:lstStyle>
            <a:lvl1pPr algn="l">
              <a:lnSpc>
                <a:spcPct val="85000"/>
              </a:lnSpc>
              <a:defRPr sz="3200" b="0">
                <a:solidFill>
                  <a:schemeClr val="accent1"/>
                </a:solidFill>
              </a:defRPr>
            </a:lvl1pPr>
          </a:lstStyle>
          <a:p>
            <a:endParaRPr lang="fr-FR" noProof="0" dirty="0"/>
          </a:p>
        </p:txBody>
      </p:sp>
      <p:sp>
        <p:nvSpPr>
          <p:cNvPr id="6" name="Espace réservé du texte 5"/>
          <p:cNvSpPr>
            <a:spLocks noGrp="1"/>
          </p:cNvSpPr>
          <p:nvPr>
            <p:ph type="body" sz="quarter" idx="10"/>
          </p:nvPr>
        </p:nvSpPr>
        <p:spPr>
          <a:xfrm>
            <a:off x="1719871" y="4458343"/>
            <a:ext cx="6883355" cy="384383"/>
          </a:xfrm>
        </p:spPr>
        <p:txBody>
          <a:bodyPr wrap="square">
            <a:noAutofit/>
          </a:bodyPr>
          <a:lstStyle>
            <a:lvl1pPr algn="l">
              <a:lnSpc>
                <a:spcPct val="85000"/>
              </a:lnSpc>
              <a:defRPr sz="2000" cap="none" baseline="0"/>
            </a:lvl1pPr>
          </a:lstStyle>
          <a:p>
            <a:pPr lvl="0"/>
            <a:r>
              <a:rPr lang="fr-FR" noProof="0" dirty="0"/>
              <a:t>Modifiez les styles du texte du masque</a:t>
            </a:r>
          </a:p>
        </p:txBody>
      </p:sp>
    </p:spTree>
    <p:extLst>
      <p:ext uri="{BB962C8B-B14F-4D97-AF65-F5344CB8AC3E}">
        <p14:creationId xmlns:p14="http://schemas.microsoft.com/office/powerpoint/2010/main" val="3989614273"/>
      </p:ext>
    </p:extLst>
  </p:cSld>
  <p:clrMapOvr>
    <a:masterClrMapping/>
  </p:clrMapOvr>
  <p:extLst mod="1">
    <p:ext uri="{DCECCB84-F9BA-43D5-87BE-67443E8EF086}">
      <p15:sldGuideLst xmlns="" xmlns:p15="http://schemas.microsoft.com/office/powerpoint/2012/main">
        <p15:guide id="2" pos="339"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70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Tree>
    <p:extLst>
      <p:ext uri="{BB962C8B-B14F-4D97-AF65-F5344CB8AC3E}">
        <p14:creationId xmlns:p14="http://schemas.microsoft.com/office/powerpoint/2010/main" val="339924747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1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Tree>
    <p:extLst>
      <p:ext uri="{BB962C8B-B14F-4D97-AF65-F5344CB8AC3E}">
        <p14:creationId xmlns:p14="http://schemas.microsoft.com/office/powerpoint/2010/main" val="183719936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pic>
        <p:nvPicPr>
          <p:cNvPr id="6" name="Image 8"/>
          <p:cNvPicPr>
            <a:picLocks noChangeAspect="1"/>
          </p:cNvPicPr>
          <p:nvPr userDrawn="1"/>
        </p:nvPicPr>
        <p:blipFill>
          <a:blip r:embed="rId2" cstate="print"/>
          <a:srcRect/>
          <a:stretch>
            <a:fillRect/>
          </a:stretch>
        </p:blipFill>
        <p:spPr bwMode="auto">
          <a:xfrm>
            <a:off x="1588" y="0"/>
            <a:ext cx="9142412" cy="1193800"/>
          </a:xfrm>
          <a:prstGeom prst="rect">
            <a:avLst/>
          </a:prstGeom>
          <a:noFill/>
          <a:ln w="9525">
            <a:noFill/>
            <a:miter lim="800000"/>
            <a:headEnd/>
            <a:tailEnd/>
          </a:ln>
        </p:spPr>
      </p:pic>
      <p:sp>
        <p:nvSpPr>
          <p:cNvPr id="3" name="Espace réservé du contenu 2"/>
          <p:cNvSpPr txBox="1">
            <a:spLocks noGrp="1"/>
          </p:cNvSpPr>
          <p:nvPr>
            <p:ph idx="1"/>
          </p:nvPr>
        </p:nvSpPr>
        <p:spPr>
          <a:xfrm>
            <a:off x="456483" y="1604331"/>
            <a:ext cx="4044963" cy="4526397"/>
          </a:xfrm>
          <a:prstGeom prst="rect">
            <a:avLst/>
          </a:prstGeom>
        </p:spPr>
        <p:txBody>
          <a:bodyPr/>
          <a:lstStyle>
            <a:lvl1pPr>
              <a:defRPr sz="2500"/>
            </a:lvl1pPr>
            <a:lvl2pPr>
              <a:defRPr lang="fr-FR" sz="2000" b="0" i="0" u="none" strike="noStrike" kern="1200" cap="none" spc="0" baseline="0" dirty="0" smtClean="0">
                <a:solidFill>
                  <a:schemeClr val="tx1">
                    <a:lumMod val="65000"/>
                    <a:lumOff val="35000"/>
                  </a:schemeClr>
                </a:solidFill>
                <a:uFillTx/>
                <a:latin typeface="Calibri" pitchFamily="34" charset="0"/>
                <a:ea typeface="+mn-ea"/>
                <a:cs typeface="+mn-cs"/>
              </a:defRPr>
            </a:lvl2pPr>
            <a:lvl3pPr>
              <a:defRPr lang="fr-FR" sz="1800" b="0" i="0" u="none" strike="noStrike" kern="1200" cap="none" spc="0" baseline="0" dirty="0" smtClean="0">
                <a:solidFill>
                  <a:schemeClr val="tx1">
                    <a:lumMod val="65000"/>
                    <a:lumOff val="35000"/>
                  </a:schemeClr>
                </a:solidFill>
                <a:uFillTx/>
                <a:latin typeface="+mn-lt"/>
                <a:ea typeface="Arial Unicode MS" pitchFamily="2"/>
                <a:cs typeface="Arial Unicode MS" pitchFamily="2"/>
              </a:defRPr>
            </a:lvl3pPr>
            <a:lvl4pPr>
              <a:defRPr sz="1600"/>
            </a:lvl4pPr>
            <a:lvl5pPr>
              <a:defRPr sz="16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txBox="1">
            <a:spLocks noGrp="1"/>
          </p:cNvSpPr>
          <p:nvPr>
            <p:ph idx="2"/>
          </p:nvPr>
        </p:nvSpPr>
        <p:spPr>
          <a:xfrm>
            <a:off x="4639680" y="1604331"/>
            <a:ext cx="4046397" cy="4526397"/>
          </a:xfrm>
          <a:prstGeom prst="rect">
            <a:avLst/>
          </a:prstGeom>
        </p:spPr>
        <p:txBody>
          <a:bodyPr/>
          <a:lstStyle>
            <a:lvl1pPr>
              <a:defRPr sz="2500"/>
            </a:lvl1pPr>
            <a:lvl2pPr>
              <a:defRPr lang="fr-FR" sz="2000" b="0" i="0" u="none" strike="noStrike" kern="1200" cap="none" spc="0" baseline="0" dirty="0" smtClean="0">
                <a:solidFill>
                  <a:schemeClr val="tx1">
                    <a:lumMod val="65000"/>
                    <a:lumOff val="35000"/>
                  </a:schemeClr>
                </a:solidFill>
                <a:uFillTx/>
                <a:latin typeface="Calibri" pitchFamily="34" charset="0"/>
                <a:ea typeface="+mn-ea"/>
                <a:cs typeface="+mn-cs"/>
              </a:defRPr>
            </a:lvl2pPr>
            <a:lvl3pPr>
              <a:defRPr lang="fr-FR" sz="1800" b="0" i="0" u="none" strike="noStrike" kern="1200" cap="none" spc="0" baseline="0" dirty="0" smtClean="0">
                <a:solidFill>
                  <a:schemeClr val="tx1">
                    <a:lumMod val="65000"/>
                    <a:lumOff val="35000"/>
                  </a:schemeClr>
                </a:solidFill>
                <a:uFillTx/>
                <a:latin typeface="+mn-lt"/>
                <a:ea typeface="Arial Unicode MS" pitchFamily="2"/>
                <a:cs typeface="Arial Unicode MS" pitchFamily="2"/>
              </a:defRPr>
            </a:lvl3pPr>
            <a:lvl4pPr>
              <a:defRPr sz="1600"/>
            </a:lvl4pPr>
            <a:lvl5pPr>
              <a:defRPr sz="16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Titre 1"/>
          <p:cNvSpPr txBox="1">
            <a:spLocks noGrp="1"/>
          </p:cNvSpPr>
          <p:nvPr>
            <p:ph type="title"/>
          </p:nvPr>
        </p:nvSpPr>
        <p:spPr>
          <a:xfrm>
            <a:off x="2195736" y="273354"/>
            <a:ext cx="6552728" cy="738645"/>
          </a:xfrm>
          <a:prstGeom prst="rect">
            <a:avLst/>
          </a:prstGeom>
        </p:spPr>
        <p:txBody>
          <a:bodyPr/>
          <a:lstStyle>
            <a:lvl1pPr>
              <a:buNone/>
              <a:defRPr sz="3200"/>
            </a:lvl1pPr>
          </a:lstStyle>
          <a:p>
            <a:pPr lvl="0"/>
            <a:r>
              <a:rPr lang="fr-FR" dirty="0" smtClean="0"/>
              <a:t>Cliquez pour modifier le style du titre</a:t>
            </a:r>
            <a:endParaRPr lang="fr-FR" dirty="0"/>
          </a:p>
        </p:txBody>
      </p:sp>
      <p:sp>
        <p:nvSpPr>
          <p:cNvPr id="11" name="Espace réservé du texte 10"/>
          <p:cNvSpPr>
            <a:spLocks noGrp="1"/>
          </p:cNvSpPr>
          <p:nvPr>
            <p:ph type="body" sz="quarter" idx="10"/>
          </p:nvPr>
        </p:nvSpPr>
        <p:spPr>
          <a:xfrm>
            <a:off x="468313" y="333375"/>
            <a:ext cx="1511300" cy="574675"/>
          </a:xfrm>
          <a:prstGeom prst="rect">
            <a:avLst/>
          </a:prstGeom>
        </p:spPr>
        <p:txBody>
          <a:bodyPr/>
          <a:lstStyle>
            <a:lvl1pPr>
              <a:buFont typeface="Arial" pitchFamily="34" charset="0"/>
              <a:buNone/>
              <a:defRPr lang="fr-FR" sz="2400" b="1" i="0" u="none" strike="noStrike" kern="1200" cap="none" spc="0" baseline="0" dirty="0" smtClean="0">
                <a:solidFill>
                  <a:schemeClr val="bg1">
                    <a:lumMod val="60000"/>
                    <a:lumOff val="40000"/>
                  </a:schemeClr>
                </a:solidFill>
                <a:uFillTx/>
                <a:latin typeface="Calibri" pitchFamily="34" charset="0"/>
                <a:ea typeface="+mn-ea"/>
                <a:cs typeface="Arial Unicode MS" pitchFamily="2"/>
              </a:defRPr>
            </a:lvl1pPr>
          </a:lstStyle>
          <a:p>
            <a:pPr lvl="0"/>
            <a:r>
              <a:rPr lang="fr-FR" dirty="0" smtClean="0"/>
              <a:t>Cliquez pour modifier</a:t>
            </a:r>
          </a:p>
        </p:txBody>
      </p:sp>
      <p:sp>
        <p:nvSpPr>
          <p:cNvPr id="7" name="Espace réservé de la date 4"/>
          <p:cNvSpPr txBox="1">
            <a:spLocks noGrp="1"/>
          </p:cNvSpPr>
          <p:nvPr>
            <p:ph type="dt" sz="half" idx="11"/>
          </p:nvPr>
        </p:nvSpPr>
        <p:spPr>
          <a:xfrm>
            <a:off x="457200" y="6248400"/>
            <a:ext cx="2130425" cy="473075"/>
          </a:xfrm>
          <a:prstGeom prst="rect">
            <a:avLst/>
          </a:prstGeom>
        </p:spPr>
        <p:txBody>
          <a:bodyPr/>
          <a:lstStyle>
            <a:lvl1pPr>
              <a:defRPr/>
            </a:lvl1pPr>
          </a:lstStyle>
          <a:p>
            <a:fld id="{D022DE4D-8024-47CD-B8D5-D35AFC6218AA}" type="datetime1">
              <a:rPr lang="fr-FR">
                <a:solidFill>
                  <a:prstClr val="black"/>
                </a:solidFill>
              </a:rPr>
              <a:pPr/>
              <a:t>19/11/2018</a:t>
            </a:fld>
            <a:endParaRPr lang="fr-FR">
              <a:solidFill>
                <a:prstClr val="black"/>
              </a:solidFill>
            </a:endParaRPr>
          </a:p>
        </p:txBody>
      </p:sp>
      <p:sp>
        <p:nvSpPr>
          <p:cNvPr id="8" name="Espace réservé du pied de page 5"/>
          <p:cNvSpPr txBox="1">
            <a:spLocks noGrp="1"/>
          </p:cNvSpPr>
          <p:nvPr>
            <p:ph type="ftr" sz="quarter" idx="12"/>
          </p:nvPr>
        </p:nvSpPr>
        <p:spPr>
          <a:xfrm>
            <a:off x="3127375" y="6248400"/>
            <a:ext cx="2897188" cy="473075"/>
          </a:xfrm>
          <a:prstGeom prst="rect">
            <a:avLst/>
          </a:prstGeom>
        </p:spPr>
        <p:txBody>
          <a:bodyPr/>
          <a:lstStyle>
            <a:lvl1pPr>
              <a:defRPr/>
            </a:lvl1pPr>
          </a:lstStyle>
          <a:p>
            <a:endParaRPr lang="fr-FR">
              <a:solidFill>
                <a:prstClr val="black"/>
              </a:solidFill>
            </a:endParaRPr>
          </a:p>
        </p:txBody>
      </p:sp>
      <p:sp>
        <p:nvSpPr>
          <p:cNvPr id="9" name="Espace réservé du numéro de diapositive 6"/>
          <p:cNvSpPr txBox="1">
            <a:spLocks noGrp="1"/>
          </p:cNvSpPr>
          <p:nvPr>
            <p:ph type="sldNum" sz="quarter" idx="13"/>
          </p:nvPr>
        </p:nvSpPr>
        <p:spPr>
          <a:xfrm>
            <a:off x="6556375" y="6411913"/>
            <a:ext cx="2128838" cy="473075"/>
          </a:xfrm>
          <a:prstGeom prst="rect">
            <a:avLst/>
          </a:prstGeom>
        </p:spPr>
        <p:txBody>
          <a:bodyPr/>
          <a:lstStyle>
            <a:lvl1pPr>
              <a:defRPr/>
            </a:lvl1pPr>
          </a:lstStyle>
          <a:p>
            <a:fld id="{6BF3BBDB-F38A-4D85-B723-D20643E28CBD}" type="slidenum">
              <a:rPr lang="fr-FR">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81123142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72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Tree>
    <p:extLst>
      <p:ext uri="{BB962C8B-B14F-4D97-AF65-F5344CB8AC3E}">
        <p14:creationId xmlns:p14="http://schemas.microsoft.com/office/powerpoint/2010/main" val="218888262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73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Tree>
    <p:extLst>
      <p:ext uri="{BB962C8B-B14F-4D97-AF65-F5344CB8AC3E}">
        <p14:creationId xmlns:p14="http://schemas.microsoft.com/office/powerpoint/2010/main" val="291739603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15458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pic>
        <p:nvPicPr>
          <p:cNvPr id="5" name="Image 8"/>
          <p:cNvPicPr>
            <a:picLocks noChangeAspect="1"/>
          </p:cNvPicPr>
          <p:nvPr/>
        </p:nvPicPr>
        <p:blipFill>
          <a:blip r:embed="rId2" cstate="print"/>
          <a:srcRect/>
          <a:stretch>
            <a:fillRect/>
          </a:stretch>
        </p:blipFill>
        <p:spPr bwMode="auto">
          <a:xfrm>
            <a:off x="1588" y="0"/>
            <a:ext cx="9142412" cy="1193800"/>
          </a:xfrm>
          <a:prstGeom prst="rect">
            <a:avLst/>
          </a:prstGeom>
          <a:noFill/>
          <a:ln w="9525">
            <a:noFill/>
            <a:miter lim="800000"/>
            <a:headEnd/>
            <a:tailEnd/>
          </a:ln>
        </p:spPr>
      </p:pic>
      <p:sp>
        <p:nvSpPr>
          <p:cNvPr id="2" name="Titre 1"/>
          <p:cNvSpPr txBox="1">
            <a:spLocks noGrp="1"/>
          </p:cNvSpPr>
          <p:nvPr>
            <p:ph type="title"/>
          </p:nvPr>
        </p:nvSpPr>
        <p:spPr>
          <a:xfrm>
            <a:off x="1979712" y="273354"/>
            <a:ext cx="7056784" cy="738645"/>
          </a:xfrm>
          <a:prstGeom prst="rect">
            <a:avLst/>
          </a:prstGeom>
        </p:spPr>
        <p:txBody>
          <a:bodyPr/>
          <a:lstStyle>
            <a:lvl1pPr>
              <a:buNone/>
              <a:defRPr sz="2800"/>
            </a:lvl1pPr>
          </a:lstStyle>
          <a:p>
            <a:pPr lvl="0"/>
            <a:r>
              <a:rPr lang="fr-FR" smtClean="0"/>
              <a:t>Modifiez le style du titre</a:t>
            </a:r>
            <a:endParaRPr lang="fr-FR" dirty="0"/>
          </a:p>
        </p:txBody>
      </p:sp>
      <p:sp>
        <p:nvSpPr>
          <p:cNvPr id="3" name="Espace réservé du contenu 2"/>
          <p:cNvSpPr txBox="1">
            <a:spLocks noGrp="1"/>
          </p:cNvSpPr>
          <p:nvPr>
            <p:ph idx="1"/>
          </p:nvPr>
        </p:nvSpPr>
        <p:spPr>
          <a:xfrm>
            <a:off x="457200" y="1604963"/>
            <a:ext cx="8228013" cy="4525962"/>
          </a:xfrm>
          <a:prstGeom prst="rect">
            <a:avLst/>
          </a:prstGeom>
        </p:spPr>
        <p:txBody>
          <a:bodyPr/>
          <a:lstStyle>
            <a:lvl1pPr>
              <a:defRPr/>
            </a:lvl1pPr>
            <a:lvl2pPr marR="0" defTabSz="829452" rtl="0" eaLnBrk="1" fontAlgn="auto" hangingPunct="1">
              <a:lnSpc>
                <a:spcPct val="100000"/>
              </a:lnSpc>
              <a:buFont typeface="Wingdings" pitchFamily="2" charset="2"/>
              <a:buChar char="q"/>
              <a:tabLst/>
              <a:defRPr lang="fr-FR" sz="2000" b="0" i="0" u="none" strike="noStrike" kern="1200" cap="none" spc="0" baseline="0" dirty="0" smtClean="0">
                <a:solidFill>
                  <a:schemeClr val="tx1">
                    <a:lumMod val="65000"/>
                    <a:lumOff val="35000"/>
                  </a:schemeClr>
                </a:solidFill>
                <a:uFillTx/>
                <a:latin typeface="Calibri" pitchFamily="34" charset="0"/>
                <a:ea typeface="+mn-ea"/>
                <a:cs typeface="+mn-cs"/>
              </a:defRPr>
            </a:lvl2pPr>
            <a:lvl3pPr>
              <a:defRPr/>
            </a:lvl3pPr>
            <a:lvl4pPr>
              <a:defRPr/>
            </a:lvl4pPr>
            <a:lvl5pPr>
              <a:defRPr/>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0"/>
          <p:cNvSpPr>
            <a:spLocks noGrp="1"/>
          </p:cNvSpPr>
          <p:nvPr>
            <p:ph type="body" sz="quarter" idx="10"/>
          </p:nvPr>
        </p:nvSpPr>
        <p:spPr>
          <a:xfrm>
            <a:off x="468313" y="260648"/>
            <a:ext cx="1511300" cy="720080"/>
          </a:xfrm>
          <a:prstGeom prst="rect">
            <a:avLst/>
          </a:prstGeom>
        </p:spPr>
        <p:txBody>
          <a:bodyPr anchor="ctr"/>
          <a:lstStyle>
            <a:lvl1pPr>
              <a:buFont typeface="Arial" pitchFamily="34" charset="0"/>
              <a:buNone/>
              <a:defRPr lang="fr-FR" sz="2000" b="1" i="0" u="none" strike="noStrike" kern="1200" cap="none" spc="0" baseline="0" dirty="0" smtClean="0">
                <a:solidFill>
                  <a:schemeClr val="bg1">
                    <a:lumMod val="60000"/>
                    <a:lumOff val="40000"/>
                  </a:schemeClr>
                </a:solidFill>
                <a:uFillTx/>
                <a:latin typeface="Calibri" pitchFamily="34" charset="0"/>
                <a:ea typeface="+mn-ea"/>
                <a:cs typeface="Arial Unicode MS" pitchFamily="2"/>
              </a:defRPr>
            </a:lvl1pPr>
          </a:lstStyle>
          <a:p>
            <a:pPr lvl="0"/>
            <a:r>
              <a:rPr lang="fr-FR" smtClean="0"/>
              <a:t>Modifiez les styles du texte du masque</a:t>
            </a:r>
          </a:p>
        </p:txBody>
      </p:sp>
      <p:sp>
        <p:nvSpPr>
          <p:cNvPr id="6" name="Espace réservé de la date 3"/>
          <p:cNvSpPr txBox="1">
            <a:spLocks noGrp="1"/>
          </p:cNvSpPr>
          <p:nvPr>
            <p:ph type="dt" sz="half" idx="11"/>
          </p:nvPr>
        </p:nvSpPr>
        <p:spPr>
          <a:xfrm>
            <a:off x="457200" y="6248400"/>
            <a:ext cx="2130425" cy="473075"/>
          </a:xfrm>
          <a:prstGeom prst="rect">
            <a:avLst/>
          </a:prstGeom>
        </p:spPr>
        <p:txBody>
          <a:bodyPr/>
          <a:lstStyle>
            <a:lvl1pPr>
              <a:defRPr smtClean="0"/>
            </a:lvl1pPr>
          </a:lstStyle>
          <a:p>
            <a:pPr>
              <a:defRPr/>
            </a:pPr>
            <a:fld id="{CD32CF2D-BC2E-41D5-9DFA-4F2850FA9539}" type="datetime1">
              <a:rPr lang="fr-FR">
                <a:solidFill>
                  <a:prstClr val="black"/>
                </a:solidFill>
              </a:rPr>
              <a:pPr>
                <a:defRPr/>
              </a:pPr>
              <a:t>19/11/2018</a:t>
            </a:fld>
            <a:endParaRPr lang="fr-FR">
              <a:solidFill>
                <a:prstClr val="black"/>
              </a:solidFill>
            </a:endParaRPr>
          </a:p>
        </p:txBody>
      </p:sp>
      <p:sp>
        <p:nvSpPr>
          <p:cNvPr id="7" name="Espace réservé du pied de page 4"/>
          <p:cNvSpPr txBox="1">
            <a:spLocks noGrp="1"/>
          </p:cNvSpPr>
          <p:nvPr>
            <p:ph type="ftr" sz="quarter" idx="12"/>
          </p:nvPr>
        </p:nvSpPr>
        <p:spPr>
          <a:xfrm>
            <a:off x="3127375" y="6248400"/>
            <a:ext cx="2897188" cy="473075"/>
          </a:xfrm>
          <a:prstGeom prst="rect">
            <a:avLst/>
          </a:prstGeom>
        </p:spPr>
        <p:txBody>
          <a:bodyPr/>
          <a:lstStyle>
            <a:lvl1pPr>
              <a:defRPr smtClean="0"/>
            </a:lvl1pPr>
          </a:lstStyle>
          <a:p>
            <a:pPr>
              <a:defRPr/>
            </a:pPr>
            <a:endParaRPr lang="fr-FR">
              <a:solidFill>
                <a:prstClr val="black"/>
              </a:solidFill>
            </a:endParaRPr>
          </a:p>
        </p:txBody>
      </p:sp>
      <p:sp>
        <p:nvSpPr>
          <p:cNvPr id="8" name="Espace réservé du numéro de diapositive 5"/>
          <p:cNvSpPr txBox="1">
            <a:spLocks noGrp="1"/>
          </p:cNvSpPr>
          <p:nvPr>
            <p:ph type="sldNum" sz="quarter" idx="13"/>
          </p:nvPr>
        </p:nvSpPr>
        <p:spPr>
          <a:xfrm>
            <a:off x="6556375" y="6411913"/>
            <a:ext cx="2128838" cy="473075"/>
          </a:xfrm>
          <a:prstGeom prst="rect">
            <a:avLst/>
          </a:prstGeom>
        </p:spPr>
        <p:txBody>
          <a:bodyPr/>
          <a:lstStyle>
            <a:lvl1pPr>
              <a:defRPr smtClean="0"/>
            </a:lvl1pPr>
          </a:lstStyle>
          <a:p>
            <a:pPr>
              <a:defRPr/>
            </a:pPr>
            <a:fld id="{19047FD6-C998-4CE0-82E8-7EC766A3623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76253568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9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Espace réservé du pied de page 5"/>
          <p:cNvSpPr>
            <a:spLocks noGrp="1"/>
          </p:cNvSpPr>
          <p:nvPr>
            <p:ph type="ftr" sz="quarter" idx="3"/>
          </p:nvPr>
        </p:nvSpPr>
        <p:spPr>
          <a:xfrm>
            <a:off x="1271239" y="6545704"/>
            <a:ext cx="6556917" cy="137805"/>
          </a:xfrm>
          <a:prstGeom prst="rect">
            <a:avLst/>
          </a:prstGeom>
        </p:spPr>
        <p:txBody>
          <a:bodyPr vert="horz" lIns="91440" tIns="45720" rIns="91440" bIns="45720" rtlCol="0" anchor="ctr"/>
          <a:lstStyle>
            <a:lvl1pPr algn="ctr">
              <a:defRPr sz="1050">
                <a:solidFill>
                  <a:srgbClr val="6CB643"/>
                </a:solidFill>
              </a:defRPr>
            </a:lvl1pPr>
          </a:lstStyle>
          <a:p>
            <a:r>
              <a:rPr lang="fr-FR" smtClean="0"/>
              <a:t>CNSA | Présentation du dispositif de mesure de la satisfaction des usagers</a:t>
            </a:r>
            <a:endParaRPr lang="fr-FR" dirty="0"/>
          </a:p>
        </p:txBody>
      </p:sp>
    </p:spTree>
    <p:extLst>
      <p:ext uri="{BB962C8B-B14F-4D97-AF65-F5344CB8AC3E}">
        <p14:creationId xmlns:p14="http://schemas.microsoft.com/office/powerpoint/2010/main" val="248391496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5375"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0E83236-2783-0243-B6E8-E8DFE04EEBFC}"/>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38AB9C68-6F1D-6B4A-9259-47E081D40148}"/>
              </a:ext>
            </a:extLst>
          </p:cNvPr>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xmlns="" id="{098F36B5-4116-B84B-8FFD-E5C9B045D3A9}"/>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xmlns="" id="{F4B8EBE1-6D5B-9047-B99C-E19CDD43D9BD}"/>
              </a:ext>
            </a:extLst>
          </p:cNvPr>
          <p:cNvSpPr>
            <a:spLocks noGrp="1"/>
          </p:cNvSpPr>
          <p:nvPr>
            <p:ph type="dt" sz="half" idx="10"/>
          </p:nvPr>
        </p:nvSpPr>
        <p:spPr>
          <a:xfrm>
            <a:off x="628650" y="6356351"/>
            <a:ext cx="2057400" cy="365125"/>
          </a:xfrm>
          <a:prstGeom prst="rect">
            <a:avLst/>
          </a:prstGeom>
        </p:spPr>
        <p:txBody>
          <a:bodyPr/>
          <a:lstStyle/>
          <a:p>
            <a:fld id="{97296F7B-B708-414D-9BF1-1DFEE85D5007}" type="datetimeFigureOut">
              <a:rPr lang="fr-FR" smtClean="0">
                <a:solidFill>
                  <a:prstClr val="black"/>
                </a:solidFill>
              </a:rPr>
              <a:pPr/>
              <a:t>19/11/2018</a:t>
            </a:fld>
            <a:endParaRPr lang="fr-FR" dirty="0">
              <a:solidFill>
                <a:prstClr val="black"/>
              </a:solidFill>
            </a:endParaRPr>
          </a:p>
        </p:txBody>
      </p:sp>
      <p:sp>
        <p:nvSpPr>
          <p:cNvPr id="6" name="Espace réservé du pied de page 5">
            <a:extLst>
              <a:ext uri="{FF2B5EF4-FFF2-40B4-BE49-F238E27FC236}">
                <a16:creationId xmlns:a16="http://schemas.microsoft.com/office/drawing/2014/main" xmlns="" id="{666A3D22-67A0-6B44-9705-4CC1707D8232}"/>
              </a:ext>
            </a:extLst>
          </p:cNvPr>
          <p:cNvSpPr>
            <a:spLocks noGrp="1"/>
          </p:cNvSpPr>
          <p:nvPr>
            <p:ph type="ftr" sz="quarter" idx="11"/>
          </p:nvPr>
        </p:nvSpPr>
        <p:spPr>
          <a:xfrm>
            <a:off x="3028950" y="6356351"/>
            <a:ext cx="3086100" cy="365125"/>
          </a:xfrm>
          <a:prstGeom prst="rect">
            <a:avLst/>
          </a:prstGeom>
        </p:spPr>
        <p:txBody>
          <a:bodyPr/>
          <a:lstStyle/>
          <a:p>
            <a:endParaRPr lang="fr-FR" dirty="0">
              <a:solidFill>
                <a:prstClr val="black"/>
              </a:solidFill>
            </a:endParaRPr>
          </a:p>
        </p:txBody>
      </p:sp>
      <p:sp>
        <p:nvSpPr>
          <p:cNvPr id="7" name="Espace réservé du numéro de diapositive 6">
            <a:extLst>
              <a:ext uri="{FF2B5EF4-FFF2-40B4-BE49-F238E27FC236}">
                <a16:creationId xmlns:a16="http://schemas.microsoft.com/office/drawing/2014/main" xmlns="" id="{ED734386-A8BE-E44B-BE00-EE4CBC64B689}"/>
              </a:ext>
            </a:extLst>
          </p:cNvPr>
          <p:cNvSpPr>
            <a:spLocks noGrp="1"/>
          </p:cNvSpPr>
          <p:nvPr>
            <p:ph type="sldNum" sz="quarter" idx="12"/>
          </p:nvPr>
        </p:nvSpPr>
        <p:spPr>
          <a:xfrm>
            <a:off x="6457950" y="6356351"/>
            <a:ext cx="2057400" cy="365125"/>
          </a:xfrm>
          <a:prstGeom prst="rect">
            <a:avLst/>
          </a:prstGeom>
        </p:spPr>
        <p:txBody>
          <a:bodyPr/>
          <a:lstStyle/>
          <a:p>
            <a:fld id="{833F23FA-2DE5-4446-90AB-1C0491637476}" type="slidenum">
              <a:rPr lang="fr-FR" smtClean="0">
                <a:solidFill>
                  <a:prstClr val="black"/>
                </a:solidFill>
              </a:rPr>
              <a:pPr/>
              <a:t>‹N°›</a:t>
            </a:fld>
            <a:endParaRPr lang="fr-FR" dirty="0">
              <a:solidFill>
                <a:prstClr val="black"/>
              </a:solidFill>
            </a:endParaRPr>
          </a:p>
        </p:txBody>
      </p:sp>
    </p:spTree>
    <p:extLst>
      <p:ext uri="{BB962C8B-B14F-4D97-AF65-F5344CB8AC3E}">
        <p14:creationId xmlns:p14="http://schemas.microsoft.com/office/powerpoint/2010/main" val="16115341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561C64E-079D-7540-8588-7FB6A1A33C01}"/>
              </a:ext>
            </a:extLst>
          </p:cNvPr>
          <p:cNvSpPr>
            <a:spLocks noGrp="1"/>
          </p:cNvSpPr>
          <p:nvPr>
            <p:ph type="title"/>
          </p:nvPr>
        </p:nvSpPr>
        <p:spPr>
          <a:xfrm>
            <a:off x="629841" y="365126"/>
            <a:ext cx="78867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A204B5DD-6ADC-F040-833B-2C927AE21A25}"/>
              </a:ext>
            </a:extLst>
          </p:cNvPr>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xmlns="" id="{59E04548-DF9D-4C43-A915-0AAEC9BE178A}"/>
              </a:ext>
            </a:extLst>
          </p:cNvPr>
          <p:cNvSpPr>
            <a:spLocks noGrp="1"/>
          </p:cNvSpPr>
          <p:nvPr>
            <p:ph sz="half" idx="2"/>
          </p:nvPr>
        </p:nvSpPr>
        <p:spPr>
          <a:xfrm>
            <a:off x="629842" y="2505075"/>
            <a:ext cx="3868340" cy="3684588"/>
          </a:xfrm>
          <a:prstGeom prst="rect">
            <a:avLst/>
          </a:prstGeo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xmlns="" id="{711BF922-2664-5648-9FAE-00DF2FEA34CC}"/>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xmlns="" id="{F239D375-2E4B-A444-936B-174627621E27}"/>
              </a:ext>
            </a:extLst>
          </p:cNvPr>
          <p:cNvSpPr>
            <a:spLocks noGrp="1"/>
          </p:cNvSpPr>
          <p:nvPr>
            <p:ph sz="quarter" idx="4"/>
          </p:nvPr>
        </p:nvSpPr>
        <p:spPr>
          <a:xfrm>
            <a:off x="4629150" y="2505075"/>
            <a:ext cx="3887391" cy="3684588"/>
          </a:xfrm>
          <a:prstGeom prst="rect">
            <a:avLst/>
          </a:prstGeo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xmlns="" id="{519DF6C4-7EA7-0341-8B16-724B7B8C096A}"/>
              </a:ext>
            </a:extLst>
          </p:cNvPr>
          <p:cNvSpPr>
            <a:spLocks noGrp="1"/>
          </p:cNvSpPr>
          <p:nvPr>
            <p:ph type="dt" sz="half" idx="10"/>
          </p:nvPr>
        </p:nvSpPr>
        <p:spPr>
          <a:xfrm>
            <a:off x="628650" y="6356351"/>
            <a:ext cx="2057400" cy="365125"/>
          </a:xfrm>
          <a:prstGeom prst="rect">
            <a:avLst/>
          </a:prstGeom>
        </p:spPr>
        <p:txBody>
          <a:bodyPr/>
          <a:lstStyle/>
          <a:p>
            <a:fld id="{97296F7B-B708-414D-9BF1-1DFEE85D5007}" type="datetimeFigureOut">
              <a:rPr lang="fr-FR" smtClean="0">
                <a:solidFill>
                  <a:prstClr val="black"/>
                </a:solidFill>
              </a:rPr>
              <a:pPr/>
              <a:t>19/11/2018</a:t>
            </a:fld>
            <a:endParaRPr lang="fr-FR" dirty="0">
              <a:solidFill>
                <a:prstClr val="black"/>
              </a:solidFill>
            </a:endParaRPr>
          </a:p>
        </p:txBody>
      </p:sp>
      <p:sp>
        <p:nvSpPr>
          <p:cNvPr id="8" name="Espace réservé du pied de page 7">
            <a:extLst>
              <a:ext uri="{FF2B5EF4-FFF2-40B4-BE49-F238E27FC236}">
                <a16:creationId xmlns:a16="http://schemas.microsoft.com/office/drawing/2014/main" xmlns="" id="{05D609F8-9D87-EB40-BD57-495198FA33D5}"/>
              </a:ext>
            </a:extLst>
          </p:cNvPr>
          <p:cNvSpPr>
            <a:spLocks noGrp="1"/>
          </p:cNvSpPr>
          <p:nvPr>
            <p:ph type="ftr" sz="quarter" idx="11"/>
          </p:nvPr>
        </p:nvSpPr>
        <p:spPr>
          <a:xfrm>
            <a:off x="3028950" y="6356351"/>
            <a:ext cx="3086100" cy="365125"/>
          </a:xfrm>
          <a:prstGeom prst="rect">
            <a:avLst/>
          </a:prstGeom>
        </p:spPr>
        <p:txBody>
          <a:bodyPr/>
          <a:lstStyle/>
          <a:p>
            <a:endParaRPr lang="fr-FR" dirty="0">
              <a:solidFill>
                <a:prstClr val="black"/>
              </a:solidFill>
            </a:endParaRPr>
          </a:p>
        </p:txBody>
      </p:sp>
      <p:sp>
        <p:nvSpPr>
          <p:cNvPr id="9" name="Espace réservé du numéro de diapositive 8">
            <a:extLst>
              <a:ext uri="{FF2B5EF4-FFF2-40B4-BE49-F238E27FC236}">
                <a16:creationId xmlns:a16="http://schemas.microsoft.com/office/drawing/2014/main" xmlns="" id="{FF2925F2-2337-EF4A-8CC0-2F752D7C77C4}"/>
              </a:ext>
            </a:extLst>
          </p:cNvPr>
          <p:cNvSpPr>
            <a:spLocks noGrp="1"/>
          </p:cNvSpPr>
          <p:nvPr>
            <p:ph type="sldNum" sz="quarter" idx="12"/>
          </p:nvPr>
        </p:nvSpPr>
        <p:spPr>
          <a:xfrm>
            <a:off x="6457950" y="6356351"/>
            <a:ext cx="2057400" cy="365125"/>
          </a:xfrm>
          <a:prstGeom prst="rect">
            <a:avLst/>
          </a:prstGeom>
        </p:spPr>
        <p:txBody>
          <a:bodyPr/>
          <a:lstStyle/>
          <a:p>
            <a:fld id="{833F23FA-2DE5-4446-90AB-1C0491637476}" type="slidenum">
              <a:rPr lang="fr-FR" smtClean="0">
                <a:solidFill>
                  <a:prstClr val="black"/>
                </a:solidFill>
              </a:rPr>
              <a:pPr/>
              <a:t>‹N°›</a:t>
            </a:fld>
            <a:endParaRPr lang="fr-FR" dirty="0">
              <a:solidFill>
                <a:prstClr val="black"/>
              </a:solidFill>
            </a:endParaRPr>
          </a:p>
        </p:txBody>
      </p:sp>
    </p:spTree>
    <p:extLst>
      <p:ext uri="{BB962C8B-B14F-4D97-AF65-F5344CB8AC3E}">
        <p14:creationId xmlns:p14="http://schemas.microsoft.com/office/powerpoint/2010/main" val="80144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stretch>
            <a:fillRect/>
          </a:stretch>
        </p:blipFill>
        <p:spPr>
          <a:xfrm>
            <a:off x="0" y="0"/>
            <a:ext cx="9144000" cy="6858000"/>
          </a:xfrm>
          <a:prstGeom prst="rect">
            <a:avLst/>
          </a:prstGeom>
        </p:spPr>
      </p:pic>
      <p:sp>
        <p:nvSpPr>
          <p:cNvPr id="2" name="Titre 1"/>
          <p:cNvSpPr>
            <a:spLocks noGrp="1"/>
          </p:cNvSpPr>
          <p:nvPr>
            <p:ph type="title"/>
          </p:nvPr>
        </p:nvSpPr>
        <p:spPr>
          <a:xfrm>
            <a:off x="540000" y="533336"/>
            <a:ext cx="8064000" cy="313932"/>
          </a:xfrm>
        </p:spPr>
        <p:txBody>
          <a:bodyPr anchor="ctr"/>
          <a:lstStyle>
            <a:lvl1pPr algn="r">
              <a:lnSpc>
                <a:spcPct val="85000"/>
              </a:lnSpc>
              <a:defRPr sz="2400" b="1">
                <a:solidFill>
                  <a:schemeClr val="accent1"/>
                </a:solidFill>
              </a:defRPr>
            </a:lvl1pPr>
          </a:lstStyle>
          <a:p>
            <a:r>
              <a:rPr lang="fr-FR" noProof="0" dirty="0"/>
              <a:t>Modifiez le style du titre</a:t>
            </a:r>
          </a:p>
        </p:txBody>
      </p:sp>
      <p:sp>
        <p:nvSpPr>
          <p:cNvPr id="5" name="Espace réservé du texte 4"/>
          <p:cNvSpPr>
            <a:spLocks noGrp="1"/>
          </p:cNvSpPr>
          <p:nvPr>
            <p:ph type="body" sz="quarter" idx="10"/>
          </p:nvPr>
        </p:nvSpPr>
        <p:spPr>
          <a:xfrm>
            <a:off x="2594942" y="1890792"/>
            <a:ext cx="6203777" cy="3733260"/>
          </a:xfrm>
        </p:spPr>
        <p:txBody>
          <a:bodyPr>
            <a:normAutofit/>
          </a:bodyPr>
          <a:lstStyle>
            <a:lvl1pPr marL="396000" indent="-396000">
              <a:spcBef>
                <a:spcPts val="2000"/>
              </a:spcBef>
              <a:spcAft>
                <a:spcPts val="0"/>
              </a:spcAft>
              <a:buClr>
                <a:schemeClr val="accent2"/>
              </a:buClr>
              <a:buFont typeface="Arial" panose="020B0604020202020204" pitchFamily="34" charset="0"/>
              <a:buChar char="►"/>
              <a:defRPr sz="1800">
                <a:solidFill>
                  <a:schemeClr val="accent2"/>
                </a:solidFill>
              </a:defRPr>
            </a:lvl1pPr>
            <a:lvl2pPr marL="0" indent="0">
              <a:spcBef>
                <a:spcPts val="400"/>
              </a:spcBef>
              <a:buFont typeface="Arial" panose="020B0604020202020204" pitchFamily="34" charset="0"/>
              <a:buNone/>
              <a:defRPr sz="1800" b="0" i="0" cap="none" baseline="0">
                <a:solidFill>
                  <a:schemeClr val="accent4"/>
                </a:solidFill>
              </a:defRPr>
            </a:lvl2pPr>
          </a:lstStyle>
          <a:p>
            <a:pPr lvl="0"/>
            <a:r>
              <a:rPr lang="fr-FR" dirty="0"/>
              <a:t>Modifiez les styles du texte du masque</a:t>
            </a:r>
          </a:p>
          <a:p>
            <a:pPr lvl="1"/>
            <a:r>
              <a:rPr lang="fr-FR" dirty="0"/>
              <a:t>Deuxième niveau</a:t>
            </a:r>
          </a:p>
        </p:txBody>
      </p:sp>
    </p:spTree>
    <p:extLst>
      <p:ext uri="{BB962C8B-B14F-4D97-AF65-F5344CB8AC3E}">
        <p14:creationId xmlns:p14="http://schemas.microsoft.com/office/powerpoint/2010/main" val="2902255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D84B426C-2D7D-7140-83B9-0EA87B2791B2}"/>
              </a:ext>
            </a:extLst>
          </p:cNvPr>
          <p:cNvSpPr>
            <a:spLocks noGrp="1"/>
          </p:cNvSpPr>
          <p:nvPr>
            <p:ph type="dt" sz="half" idx="10"/>
          </p:nvPr>
        </p:nvSpPr>
        <p:spPr>
          <a:xfrm>
            <a:off x="628650" y="6356351"/>
            <a:ext cx="2057400" cy="365125"/>
          </a:xfrm>
          <a:prstGeom prst="rect">
            <a:avLst/>
          </a:prstGeom>
        </p:spPr>
        <p:txBody>
          <a:bodyPr/>
          <a:lstStyle/>
          <a:p>
            <a:fld id="{97296F7B-B708-414D-9BF1-1DFEE85D5007}" type="datetimeFigureOut">
              <a:rPr lang="fr-FR" smtClean="0">
                <a:solidFill>
                  <a:prstClr val="black"/>
                </a:solidFill>
              </a:rPr>
              <a:pPr/>
              <a:t>19/11/2018</a:t>
            </a:fld>
            <a:endParaRPr lang="fr-FR" dirty="0">
              <a:solidFill>
                <a:prstClr val="black"/>
              </a:solidFill>
            </a:endParaRPr>
          </a:p>
        </p:txBody>
      </p:sp>
      <p:sp>
        <p:nvSpPr>
          <p:cNvPr id="3" name="Espace réservé du pied de page 2">
            <a:extLst>
              <a:ext uri="{FF2B5EF4-FFF2-40B4-BE49-F238E27FC236}">
                <a16:creationId xmlns:a16="http://schemas.microsoft.com/office/drawing/2014/main" xmlns="" id="{765082AD-6AC8-E84A-B7A3-2CB9448CDA32}"/>
              </a:ext>
            </a:extLst>
          </p:cNvPr>
          <p:cNvSpPr>
            <a:spLocks noGrp="1"/>
          </p:cNvSpPr>
          <p:nvPr>
            <p:ph type="ftr" sz="quarter" idx="11"/>
          </p:nvPr>
        </p:nvSpPr>
        <p:spPr>
          <a:xfrm>
            <a:off x="3028950" y="6356351"/>
            <a:ext cx="3086100" cy="365125"/>
          </a:xfrm>
          <a:prstGeom prst="rect">
            <a:avLst/>
          </a:prstGeom>
        </p:spPr>
        <p:txBody>
          <a:bodyPr/>
          <a:lstStyle/>
          <a:p>
            <a:endParaRPr lang="fr-FR" dirty="0">
              <a:solidFill>
                <a:prstClr val="black"/>
              </a:solidFill>
            </a:endParaRPr>
          </a:p>
        </p:txBody>
      </p:sp>
      <p:sp>
        <p:nvSpPr>
          <p:cNvPr id="4" name="Espace réservé du numéro de diapositive 3">
            <a:extLst>
              <a:ext uri="{FF2B5EF4-FFF2-40B4-BE49-F238E27FC236}">
                <a16:creationId xmlns:a16="http://schemas.microsoft.com/office/drawing/2014/main" xmlns="" id="{5AEFFBCD-029E-1045-8C50-4F3C63FF9373}"/>
              </a:ext>
            </a:extLst>
          </p:cNvPr>
          <p:cNvSpPr>
            <a:spLocks noGrp="1"/>
          </p:cNvSpPr>
          <p:nvPr>
            <p:ph type="sldNum" sz="quarter" idx="12"/>
          </p:nvPr>
        </p:nvSpPr>
        <p:spPr>
          <a:xfrm>
            <a:off x="6457950" y="6356351"/>
            <a:ext cx="2057400" cy="365125"/>
          </a:xfrm>
          <a:prstGeom prst="rect">
            <a:avLst/>
          </a:prstGeom>
        </p:spPr>
        <p:txBody>
          <a:bodyPr/>
          <a:lstStyle/>
          <a:p>
            <a:fld id="{833F23FA-2DE5-4446-90AB-1C0491637476}" type="slidenum">
              <a:rPr lang="fr-FR" smtClean="0">
                <a:solidFill>
                  <a:prstClr val="black"/>
                </a:solidFill>
              </a:rPr>
              <a:pPr/>
              <a:t>‹N°›</a:t>
            </a:fld>
            <a:endParaRPr lang="fr-FR" dirty="0">
              <a:solidFill>
                <a:prstClr val="black"/>
              </a:solidFill>
            </a:endParaRPr>
          </a:p>
        </p:txBody>
      </p:sp>
    </p:spTree>
    <p:extLst>
      <p:ext uri="{BB962C8B-B14F-4D97-AF65-F5344CB8AC3E}">
        <p14:creationId xmlns:p14="http://schemas.microsoft.com/office/powerpoint/2010/main" val="16061156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9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Rectangle 7"/>
          <p:cNvSpPr/>
          <p:nvPr userDrawn="1"/>
        </p:nvSpPr>
        <p:spPr>
          <a:xfrm>
            <a:off x="7797800" y="6434667"/>
            <a:ext cx="889000" cy="270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Tree>
    <p:extLst>
      <p:ext uri="{BB962C8B-B14F-4D97-AF65-F5344CB8AC3E}">
        <p14:creationId xmlns:p14="http://schemas.microsoft.com/office/powerpoint/2010/main" val="117725088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5375"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0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Rectangle 7"/>
          <p:cNvSpPr/>
          <p:nvPr userDrawn="1"/>
        </p:nvSpPr>
        <p:spPr>
          <a:xfrm>
            <a:off x="7797800" y="6434667"/>
            <a:ext cx="889000" cy="270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Tree>
    <p:extLst>
      <p:ext uri="{BB962C8B-B14F-4D97-AF65-F5344CB8AC3E}">
        <p14:creationId xmlns:p14="http://schemas.microsoft.com/office/powerpoint/2010/main" val="224173673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5375"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1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Rectangle 7"/>
          <p:cNvSpPr/>
          <p:nvPr userDrawn="1"/>
        </p:nvSpPr>
        <p:spPr>
          <a:xfrm>
            <a:off x="7797800" y="6434667"/>
            <a:ext cx="889000" cy="270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Tree>
    <p:extLst>
      <p:ext uri="{BB962C8B-B14F-4D97-AF65-F5344CB8AC3E}">
        <p14:creationId xmlns:p14="http://schemas.microsoft.com/office/powerpoint/2010/main" val="235395171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5375"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2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Rectangle 7"/>
          <p:cNvSpPr/>
          <p:nvPr userDrawn="1"/>
        </p:nvSpPr>
        <p:spPr>
          <a:xfrm>
            <a:off x="7797800" y="6434667"/>
            <a:ext cx="889000" cy="270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Tree>
    <p:extLst>
      <p:ext uri="{BB962C8B-B14F-4D97-AF65-F5344CB8AC3E}">
        <p14:creationId xmlns:p14="http://schemas.microsoft.com/office/powerpoint/2010/main" val="102327045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5375"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53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Rectangle 7"/>
          <p:cNvSpPr/>
          <p:nvPr userDrawn="1"/>
        </p:nvSpPr>
        <p:spPr>
          <a:xfrm>
            <a:off x="7797800" y="6434667"/>
            <a:ext cx="889000" cy="270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Tree>
    <p:extLst>
      <p:ext uri="{BB962C8B-B14F-4D97-AF65-F5344CB8AC3E}">
        <p14:creationId xmlns:p14="http://schemas.microsoft.com/office/powerpoint/2010/main" val="352440138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5375"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4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Rectangle 7"/>
          <p:cNvSpPr/>
          <p:nvPr userDrawn="1"/>
        </p:nvSpPr>
        <p:spPr>
          <a:xfrm>
            <a:off x="7797800" y="6434667"/>
            <a:ext cx="889000" cy="270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Tree>
    <p:extLst>
      <p:ext uri="{BB962C8B-B14F-4D97-AF65-F5344CB8AC3E}">
        <p14:creationId xmlns:p14="http://schemas.microsoft.com/office/powerpoint/2010/main" val="425639876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5375"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5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Rectangle 7"/>
          <p:cNvSpPr/>
          <p:nvPr userDrawn="1"/>
        </p:nvSpPr>
        <p:spPr>
          <a:xfrm>
            <a:off x="7797800" y="6434667"/>
            <a:ext cx="889000" cy="270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Tree>
    <p:extLst>
      <p:ext uri="{BB962C8B-B14F-4D97-AF65-F5344CB8AC3E}">
        <p14:creationId xmlns:p14="http://schemas.microsoft.com/office/powerpoint/2010/main" val="8535067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5375"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56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Rectangle 7"/>
          <p:cNvSpPr/>
          <p:nvPr userDrawn="1"/>
        </p:nvSpPr>
        <p:spPr>
          <a:xfrm>
            <a:off x="7797800" y="6434667"/>
            <a:ext cx="889000" cy="270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Tree>
    <p:extLst>
      <p:ext uri="{BB962C8B-B14F-4D97-AF65-F5344CB8AC3E}">
        <p14:creationId xmlns:p14="http://schemas.microsoft.com/office/powerpoint/2010/main" val="369066955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5375"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57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Rectangle 7"/>
          <p:cNvSpPr/>
          <p:nvPr userDrawn="1"/>
        </p:nvSpPr>
        <p:spPr>
          <a:xfrm>
            <a:off x="7797800" y="6434667"/>
            <a:ext cx="889000" cy="270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Tree>
    <p:extLst>
      <p:ext uri="{BB962C8B-B14F-4D97-AF65-F5344CB8AC3E}">
        <p14:creationId xmlns:p14="http://schemas.microsoft.com/office/powerpoint/2010/main" val="176766515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537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a:t>Modifiez le style du titre</a:t>
            </a:r>
            <a:endParaRPr lang="fr-FR" noProof="0" dirty="0"/>
          </a:p>
        </p:txBody>
      </p:sp>
      <p:sp>
        <p:nvSpPr>
          <p:cNvPr id="5" name="Espace réservé du texte 4"/>
          <p:cNvSpPr>
            <a:spLocks noGrp="1"/>
          </p:cNvSpPr>
          <p:nvPr>
            <p:ph type="body" sz="quarter" idx="10"/>
          </p:nvPr>
        </p:nvSpPr>
        <p:spPr>
          <a:xfrm>
            <a:off x="540000" y="1517333"/>
            <a:ext cx="8064000" cy="4243705"/>
          </a:xfrm>
        </p:spPr>
        <p:txBody>
          <a:bodyPr>
            <a:normAutofit/>
          </a:bodyPr>
          <a:lstStyle>
            <a:lvl2pPr>
              <a:spcBef>
                <a:spcPts val="1000"/>
              </a:spcBef>
              <a:defRPr/>
            </a:lvl2pPr>
            <a:lvl5pPr>
              <a:defRPr>
                <a:solidFill>
                  <a:schemeClr val="accent5">
                    <a:lumMod val="75000"/>
                  </a:schemeClr>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9852543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58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Rectangle 7"/>
          <p:cNvSpPr/>
          <p:nvPr userDrawn="1"/>
        </p:nvSpPr>
        <p:spPr>
          <a:xfrm>
            <a:off x="7797800" y="6434667"/>
            <a:ext cx="889000" cy="270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Tree>
    <p:extLst>
      <p:ext uri="{BB962C8B-B14F-4D97-AF65-F5344CB8AC3E}">
        <p14:creationId xmlns:p14="http://schemas.microsoft.com/office/powerpoint/2010/main" val="276537430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5375"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0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Rectangle 7"/>
          <p:cNvSpPr/>
          <p:nvPr userDrawn="1"/>
        </p:nvSpPr>
        <p:spPr>
          <a:xfrm>
            <a:off x="7797800" y="6434667"/>
            <a:ext cx="889000" cy="270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Tree>
    <p:extLst>
      <p:ext uri="{BB962C8B-B14F-4D97-AF65-F5344CB8AC3E}">
        <p14:creationId xmlns:p14="http://schemas.microsoft.com/office/powerpoint/2010/main" val="390178267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5375"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1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Rectangle 7"/>
          <p:cNvSpPr/>
          <p:nvPr userDrawn="1"/>
        </p:nvSpPr>
        <p:spPr>
          <a:xfrm>
            <a:off x="7797800" y="6434667"/>
            <a:ext cx="889000" cy="270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Tree>
    <p:extLst>
      <p:ext uri="{BB962C8B-B14F-4D97-AF65-F5344CB8AC3E}">
        <p14:creationId xmlns:p14="http://schemas.microsoft.com/office/powerpoint/2010/main" val="93955243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5375"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pic>
        <p:nvPicPr>
          <p:cNvPr id="4" name="Image 8"/>
          <p:cNvPicPr>
            <a:picLocks noChangeAspect="1"/>
          </p:cNvPicPr>
          <p:nvPr/>
        </p:nvPicPr>
        <p:blipFill>
          <a:blip r:embed="rId2">
            <a:extLst>
              <a:ext uri="{28A0092B-C50C-407E-A947-70E740481C1C}">
                <a14:useLocalDpi xmlns:a14="http://schemas.microsoft.com/office/drawing/2010/main" val="0"/>
              </a:ext>
            </a:extLst>
          </a:blip>
          <a:srcRect l="3601" r="11601"/>
          <a:stretch>
            <a:fillRect/>
          </a:stretch>
        </p:blipFill>
        <p:spPr bwMode="auto">
          <a:xfrm>
            <a:off x="452438" y="1700213"/>
            <a:ext cx="8151812"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9" descr="DGCS2014PetiteTail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252095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5"/>
          <p:cNvSpPr txBox="1">
            <a:spLocks/>
          </p:cNvSpPr>
          <p:nvPr/>
        </p:nvSpPr>
        <p:spPr bwMode="auto">
          <a:xfrm>
            <a:off x="2916238" y="404813"/>
            <a:ext cx="3743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a:buSzPct val="45000"/>
              <a:buFont typeface="StarSymbol"/>
              <a:buNone/>
              <a:defRPr/>
            </a:pPr>
            <a:r>
              <a:rPr lang="fr-FR" altLang="fr-FR" sz="1400" b="1" smtClean="0">
                <a:solidFill>
                  <a:srgbClr val="999999"/>
                </a:solidFill>
                <a:latin typeface="Calibri" pitchFamily="34" charset="0"/>
                <a:ea typeface="Arial Unicode MS" pitchFamily="34" charset="-128"/>
                <a:cs typeface="Arial Unicode MS" pitchFamily="34" charset="-128"/>
              </a:rPr>
              <a:t>DIRECTION GENERALE DE LA COHESION SOCIALE</a:t>
            </a:r>
          </a:p>
        </p:txBody>
      </p:sp>
      <p:pic>
        <p:nvPicPr>
          <p:cNvPr id="7" name="Image 10" descr="affaires_sociales_Sante_72dpi.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51725" y="188913"/>
            <a:ext cx="1081088"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us-titre 2"/>
          <p:cNvSpPr txBox="1">
            <a:spLocks noGrp="1"/>
          </p:cNvSpPr>
          <p:nvPr>
            <p:ph type="subTitle" idx="1"/>
          </p:nvPr>
        </p:nvSpPr>
        <p:spPr>
          <a:xfrm>
            <a:off x="1372316" y="3885530"/>
            <a:ext cx="6400796" cy="1631702"/>
          </a:xfrm>
          <a:prstGeom prst="rect">
            <a:avLst/>
          </a:prstGeom>
        </p:spPr>
        <p:txBody>
          <a:bodyPr anchorCtr="1"/>
          <a:lstStyle>
            <a:lvl1pPr marL="0" indent="0" algn="ctr">
              <a:buNone/>
              <a:defRPr lang="fr-FR" sz="2400" b="0" i="0" u="none" strike="noStrike" kern="1200" cap="none" spc="0" baseline="0" dirty="0">
                <a:solidFill>
                  <a:srgbClr val="DC2300"/>
                </a:solidFill>
                <a:uFillTx/>
                <a:latin typeface="Calibri" pitchFamily="34"/>
                <a:ea typeface="Arial Unicode MS" pitchFamily="2"/>
                <a:cs typeface="Arial Unicode MS" pitchFamily="2"/>
              </a:defRPr>
            </a:lvl1pPr>
          </a:lstStyle>
          <a:p>
            <a:pPr lvl="0"/>
            <a:r>
              <a:rPr lang="fr-FR" smtClean="0"/>
              <a:t>Modifiez le style des sous-titres du masque</a:t>
            </a:r>
            <a:endParaRPr lang="fr-FR" dirty="0"/>
          </a:p>
        </p:txBody>
      </p:sp>
      <p:sp>
        <p:nvSpPr>
          <p:cNvPr id="2" name="Titre 1"/>
          <p:cNvSpPr txBox="1">
            <a:spLocks noGrp="1"/>
          </p:cNvSpPr>
          <p:nvPr>
            <p:ph type="ctrTitle"/>
          </p:nvPr>
        </p:nvSpPr>
        <p:spPr>
          <a:xfrm>
            <a:off x="1475656" y="1916832"/>
            <a:ext cx="6768752" cy="1656184"/>
          </a:xfrm>
          <a:prstGeom prst="rect">
            <a:avLst/>
          </a:prstGeom>
        </p:spPr>
        <p:txBody>
          <a:bodyPr/>
          <a:lstStyle>
            <a:lvl1pPr>
              <a:buNone/>
              <a:defRPr lang="fr-FR" sz="3600" b="1" i="0" u="none" strike="noStrike" kern="1200" cap="none" spc="0" baseline="0" dirty="0">
                <a:solidFill>
                  <a:srgbClr val="D4202D"/>
                </a:solidFill>
                <a:uFillTx/>
                <a:latin typeface="+mn-lt"/>
                <a:ea typeface="Arial Unicode MS" pitchFamily="2"/>
                <a:cs typeface="Arial Unicode MS" pitchFamily="2"/>
              </a:defRPr>
            </a:lvl1pPr>
          </a:lstStyle>
          <a:p>
            <a:pPr lvl="0"/>
            <a:r>
              <a:rPr lang="fr-FR" smtClean="0"/>
              <a:t>Modifiez le style du titre</a:t>
            </a:r>
            <a:endParaRPr lang="fr-FR" dirty="0"/>
          </a:p>
        </p:txBody>
      </p:sp>
      <p:sp>
        <p:nvSpPr>
          <p:cNvPr id="8" name="Espace réservé de la date 3"/>
          <p:cNvSpPr txBox="1">
            <a:spLocks noGrp="1"/>
          </p:cNvSpPr>
          <p:nvPr>
            <p:ph type="dt" sz="half" idx="10"/>
          </p:nvPr>
        </p:nvSpPr>
        <p:spPr>
          <a:xfrm>
            <a:off x="457200" y="6248400"/>
            <a:ext cx="2130425" cy="473075"/>
          </a:xfrm>
          <a:prstGeom prst="rect">
            <a:avLst/>
          </a:prstGeom>
        </p:spPr>
        <p:txBody>
          <a:bodyPr/>
          <a:lstStyle>
            <a:lvl1pPr>
              <a:defRPr/>
            </a:lvl1pPr>
          </a:lstStyle>
          <a:p>
            <a:pPr>
              <a:defRPr/>
            </a:pPr>
            <a:fld id="{540977D4-70D7-4BE8-92A5-B45E27F042C1}" type="datetime1">
              <a:rPr lang="fr-FR">
                <a:solidFill>
                  <a:prstClr val="black"/>
                </a:solidFill>
              </a:rPr>
              <a:pPr>
                <a:defRPr/>
              </a:pPr>
              <a:t>19/11/2018</a:t>
            </a:fld>
            <a:endParaRPr lang="fr-FR">
              <a:solidFill>
                <a:prstClr val="black"/>
              </a:solidFill>
            </a:endParaRPr>
          </a:p>
        </p:txBody>
      </p:sp>
      <p:sp>
        <p:nvSpPr>
          <p:cNvPr id="9" name="Espace réservé du pied de page 4"/>
          <p:cNvSpPr txBox="1">
            <a:spLocks noGrp="1"/>
          </p:cNvSpPr>
          <p:nvPr>
            <p:ph type="ftr" sz="quarter" idx="11"/>
          </p:nvPr>
        </p:nvSpPr>
        <p:spPr>
          <a:xfrm>
            <a:off x="3127375" y="6248400"/>
            <a:ext cx="2897188" cy="473075"/>
          </a:xfrm>
          <a:prstGeom prst="rect">
            <a:avLst/>
          </a:prstGeom>
        </p:spPr>
        <p:txBody>
          <a:bodyPr/>
          <a:lstStyle>
            <a:lvl1pPr>
              <a:defRPr/>
            </a:lvl1pPr>
          </a:lstStyle>
          <a:p>
            <a:pPr>
              <a:defRPr/>
            </a:pPr>
            <a:endParaRPr lang="fr-FR">
              <a:solidFill>
                <a:prstClr val="black"/>
              </a:solidFill>
            </a:endParaRPr>
          </a:p>
        </p:txBody>
      </p:sp>
      <p:sp>
        <p:nvSpPr>
          <p:cNvPr id="10" name="Espace réservé du numéro de diapositive 5"/>
          <p:cNvSpPr txBox="1">
            <a:spLocks noGrp="1"/>
          </p:cNvSpPr>
          <p:nvPr>
            <p:ph type="sldNum" sz="quarter" idx="12"/>
          </p:nvPr>
        </p:nvSpPr>
        <p:spPr>
          <a:xfrm>
            <a:off x="6556375" y="6411913"/>
            <a:ext cx="2128838" cy="473075"/>
          </a:xfrm>
          <a:prstGeom prst="rect">
            <a:avLst/>
          </a:prstGeom>
        </p:spPr>
        <p:txBody>
          <a:bodyPr/>
          <a:lstStyle>
            <a:lvl1pPr>
              <a:defRPr/>
            </a:lvl1pPr>
          </a:lstStyle>
          <a:p>
            <a:pPr>
              <a:defRPr/>
            </a:pPr>
            <a:fld id="{9145ABEE-6ED5-4779-9599-428B55066C66}"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19148474"/>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5"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2412"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txBox="1">
            <a:spLocks noGrp="1"/>
          </p:cNvSpPr>
          <p:nvPr>
            <p:ph type="title"/>
          </p:nvPr>
        </p:nvSpPr>
        <p:spPr>
          <a:xfrm>
            <a:off x="1979712" y="273354"/>
            <a:ext cx="7056784" cy="738645"/>
          </a:xfrm>
          <a:prstGeom prst="rect">
            <a:avLst/>
          </a:prstGeom>
        </p:spPr>
        <p:txBody>
          <a:bodyPr/>
          <a:lstStyle>
            <a:lvl1pPr>
              <a:buNone/>
              <a:defRPr sz="2800"/>
            </a:lvl1pPr>
          </a:lstStyle>
          <a:p>
            <a:pPr lvl="0"/>
            <a:r>
              <a:rPr lang="fr-FR" smtClean="0"/>
              <a:t>Modifiez le style du titre</a:t>
            </a:r>
            <a:endParaRPr lang="fr-FR" dirty="0"/>
          </a:p>
        </p:txBody>
      </p:sp>
      <p:sp>
        <p:nvSpPr>
          <p:cNvPr id="3" name="Espace réservé du contenu 2"/>
          <p:cNvSpPr txBox="1">
            <a:spLocks noGrp="1"/>
          </p:cNvSpPr>
          <p:nvPr>
            <p:ph idx="1"/>
          </p:nvPr>
        </p:nvSpPr>
        <p:spPr>
          <a:xfrm>
            <a:off x="457200" y="1604963"/>
            <a:ext cx="8228013" cy="4525962"/>
          </a:xfrm>
          <a:prstGeom prst="rect">
            <a:avLst/>
          </a:prstGeom>
        </p:spPr>
        <p:txBody>
          <a:bodyPr/>
          <a:lstStyle>
            <a:lvl1pPr>
              <a:defRPr/>
            </a:lvl1pPr>
            <a:lvl2pPr marR="0" defTabSz="829452" rtl="0" eaLnBrk="1" fontAlgn="auto" hangingPunct="1">
              <a:lnSpc>
                <a:spcPct val="100000"/>
              </a:lnSpc>
              <a:buFont typeface="Wingdings" pitchFamily="2" charset="2"/>
              <a:buChar char="q"/>
              <a:tabLst/>
              <a:defRPr lang="fr-FR" sz="2000" b="0" i="0" u="none" strike="noStrike" kern="1200" cap="none" spc="0" baseline="0" dirty="0" smtClean="0">
                <a:solidFill>
                  <a:schemeClr val="tx1">
                    <a:lumMod val="65000"/>
                    <a:lumOff val="35000"/>
                  </a:schemeClr>
                </a:solidFill>
                <a:uFillTx/>
                <a:latin typeface="Calibri" pitchFamily="34" charset="0"/>
                <a:ea typeface="+mn-ea"/>
                <a:cs typeface="+mn-cs"/>
              </a:defRPr>
            </a:lvl2pPr>
            <a:lvl3pPr>
              <a:defRPr/>
            </a:lvl3pPr>
            <a:lvl4pPr>
              <a:defRPr/>
            </a:lvl4pPr>
            <a:lvl5pPr>
              <a:defRPr/>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0"/>
          <p:cNvSpPr>
            <a:spLocks noGrp="1"/>
          </p:cNvSpPr>
          <p:nvPr>
            <p:ph type="body" sz="quarter" idx="10"/>
          </p:nvPr>
        </p:nvSpPr>
        <p:spPr>
          <a:xfrm>
            <a:off x="468313" y="260648"/>
            <a:ext cx="1511300" cy="720080"/>
          </a:xfrm>
          <a:prstGeom prst="rect">
            <a:avLst/>
          </a:prstGeom>
        </p:spPr>
        <p:txBody>
          <a:bodyPr anchor="ctr"/>
          <a:lstStyle>
            <a:lvl1pPr>
              <a:buFont typeface="Arial" pitchFamily="34" charset="0"/>
              <a:buNone/>
              <a:defRPr lang="fr-FR" sz="2000" b="1" i="0" u="none" strike="noStrike" kern="1200" cap="none" spc="0" baseline="0" dirty="0" smtClean="0">
                <a:solidFill>
                  <a:schemeClr val="bg1">
                    <a:lumMod val="60000"/>
                    <a:lumOff val="40000"/>
                  </a:schemeClr>
                </a:solidFill>
                <a:uFillTx/>
                <a:latin typeface="Calibri" pitchFamily="34" charset="0"/>
                <a:ea typeface="+mn-ea"/>
                <a:cs typeface="Arial Unicode MS" pitchFamily="2"/>
              </a:defRPr>
            </a:lvl1pPr>
          </a:lstStyle>
          <a:p>
            <a:pPr lvl="0"/>
            <a:r>
              <a:rPr lang="fr-FR" smtClean="0"/>
              <a:t>Modifiez les styles du texte du masque</a:t>
            </a:r>
          </a:p>
        </p:txBody>
      </p:sp>
      <p:sp>
        <p:nvSpPr>
          <p:cNvPr id="6" name="Espace réservé de la date 3"/>
          <p:cNvSpPr txBox="1">
            <a:spLocks noGrp="1"/>
          </p:cNvSpPr>
          <p:nvPr>
            <p:ph type="dt" sz="half" idx="11"/>
          </p:nvPr>
        </p:nvSpPr>
        <p:spPr>
          <a:xfrm>
            <a:off x="457200" y="6248400"/>
            <a:ext cx="2130425" cy="473075"/>
          </a:xfrm>
          <a:prstGeom prst="rect">
            <a:avLst/>
          </a:prstGeom>
        </p:spPr>
        <p:txBody>
          <a:bodyPr/>
          <a:lstStyle>
            <a:lvl1pPr>
              <a:defRPr/>
            </a:lvl1pPr>
          </a:lstStyle>
          <a:p>
            <a:pPr>
              <a:defRPr/>
            </a:pPr>
            <a:fld id="{5B8A0B81-DB5C-423C-A8A6-8EEC628B7FE6}" type="datetime1">
              <a:rPr lang="fr-FR">
                <a:solidFill>
                  <a:prstClr val="black"/>
                </a:solidFill>
              </a:rPr>
              <a:pPr>
                <a:defRPr/>
              </a:pPr>
              <a:t>19/11/2018</a:t>
            </a:fld>
            <a:endParaRPr lang="fr-FR">
              <a:solidFill>
                <a:prstClr val="black"/>
              </a:solidFill>
            </a:endParaRPr>
          </a:p>
        </p:txBody>
      </p:sp>
      <p:sp>
        <p:nvSpPr>
          <p:cNvPr id="7" name="Espace réservé du pied de page 4"/>
          <p:cNvSpPr txBox="1">
            <a:spLocks noGrp="1"/>
          </p:cNvSpPr>
          <p:nvPr>
            <p:ph type="ftr" sz="quarter" idx="12"/>
          </p:nvPr>
        </p:nvSpPr>
        <p:spPr>
          <a:xfrm>
            <a:off x="3127375" y="6248400"/>
            <a:ext cx="2897188" cy="473075"/>
          </a:xfrm>
          <a:prstGeom prst="rect">
            <a:avLst/>
          </a:prstGeom>
        </p:spPr>
        <p:txBody>
          <a:bodyPr/>
          <a:lstStyle>
            <a:lvl1pPr>
              <a:defRPr/>
            </a:lvl1pPr>
          </a:lstStyle>
          <a:p>
            <a:pPr>
              <a:defRPr/>
            </a:pPr>
            <a:endParaRPr lang="fr-FR">
              <a:solidFill>
                <a:prstClr val="black"/>
              </a:solidFill>
            </a:endParaRPr>
          </a:p>
        </p:txBody>
      </p:sp>
      <p:sp>
        <p:nvSpPr>
          <p:cNvPr id="8" name="Espace réservé du numéro de diapositive 5"/>
          <p:cNvSpPr txBox="1">
            <a:spLocks noGrp="1"/>
          </p:cNvSpPr>
          <p:nvPr>
            <p:ph type="sldNum" sz="quarter" idx="13"/>
          </p:nvPr>
        </p:nvSpPr>
        <p:spPr>
          <a:xfrm>
            <a:off x="6556375" y="6411913"/>
            <a:ext cx="2128838" cy="473075"/>
          </a:xfrm>
          <a:prstGeom prst="rect">
            <a:avLst/>
          </a:prstGeom>
        </p:spPr>
        <p:txBody>
          <a:bodyPr/>
          <a:lstStyle>
            <a:lvl1pPr>
              <a:defRPr/>
            </a:lvl1pPr>
          </a:lstStyle>
          <a:p>
            <a:pPr>
              <a:defRPr/>
            </a:pPr>
            <a:fld id="{5E37A5B8-CB7B-4E5F-B528-2E81449C00C6}"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87728992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pic>
        <p:nvPicPr>
          <p:cNvPr id="5"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2412"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txBox="1">
            <a:spLocks noGrp="1"/>
          </p:cNvSpPr>
          <p:nvPr>
            <p:ph type="title"/>
          </p:nvPr>
        </p:nvSpPr>
        <p:spPr>
          <a:xfrm>
            <a:off x="1979712" y="273354"/>
            <a:ext cx="7056784" cy="738645"/>
          </a:xfrm>
          <a:prstGeom prst="rect">
            <a:avLst/>
          </a:prstGeom>
        </p:spPr>
        <p:txBody>
          <a:bodyPr/>
          <a:lstStyle>
            <a:lvl1pPr>
              <a:buNone/>
              <a:defRPr sz="2800"/>
            </a:lvl1pPr>
          </a:lstStyle>
          <a:p>
            <a:pPr lvl="0"/>
            <a:r>
              <a:rPr lang="fr-FR" smtClean="0"/>
              <a:t>Modifiez le style du titre</a:t>
            </a:r>
            <a:endParaRPr lang="fr-FR" dirty="0"/>
          </a:p>
        </p:txBody>
      </p:sp>
      <p:sp>
        <p:nvSpPr>
          <p:cNvPr id="3" name="Espace réservé du contenu 2"/>
          <p:cNvSpPr txBox="1">
            <a:spLocks noGrp="1"/>
          </p:cNvSpPr>
          <p:nvPr>
            <p:ph idx="1"/>
          </p:nvPr>
        </p:nvSpPr>
        <p:spPr>
          <a:xfrm>
            <a:off x="457200" y="1604963"/>
            <a:ext cx="8228013" cy="4525962"/>
          </a:xfrm>
          <a:prstGeom prst="rect">
            <a:avLst/>
          </a:prstGeom>
        </p:spPr>
        <p:txBody>
          <a:bodyPr/>
          <a:lstStyle>
            <a:lvl1pPr>
              <a:defRPr/>
            </a:lvl1pPr>
            <a:lvl2pPr marR="0" defTabSz="829452" rtl="0" eaLnBrk="1" fontAlgn="auto" hangingPunct="1">
              <a:lnSpc>
                <a:spcPct val="100000"/>
              </a:lnSpc>
              <a:buFont typeface="Wingdings" pitchFamily="2" charset="2"/>
              <a:buChar char="q"/>
              <a:tabLst/>
              <a:defRPr lang="fr-FR" sz="2000" b="0" i="0" u="none" strike="noStrike" kern="1200" cap="none" spc="0" baseline="0" dirty="0" smtClean="0">
                <a:solidFill>
                  <a:schemeClr val="tx1">
                    <a:lumMod val="65000"/>
                    <a:lumOff val="35000"/>
                  </a:schemeClr>
                </a:solidFill>
                <a:uFillTx/>
                <a:latin typeface="Calibri" pitchFamily="34" charset="0"/>
                <a:ea typeface="+mn-ea"/>
                <a:cs typeface="+mn-cs"/>
              </a:defRPr>
            </a:lvl2pPr>
            <a:lvl3pPr>
              <a:defRPr/>
            </a:lvl3pPr>
            <a:lvl4pPr>
              <a:defRPr/>
            </a:lvl4pPr>
            <a:lvl5pPr>
              <a:defRPr/>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0"/>
          <p:cNvSpPr>
            <a:spLocks noGrp="1"/>
          </p:cNvSpPr>
          <p:nvPr>
            <p:ph type="body" sz="quarter" idx="10"/>
          </p:nvPr>
        </p:nvSpPr>
        <p:spPr>
          <a:xfrm>
            <a:off x="468313" y="260648"/>
            <a:ext cx="1511300" cy="720080"/>
          </a:xfrm>
          <a:prstGeom prst="rect">
            <a:avLst/>
          </a:prstGeom>
        </p:spPr>
        <p:txBody>
          <a:bodyPr anchor="ctr"/>
          <a:lstStyle>
            <a:lvl1pPr>
              <a:buFont typeface="Arial" pitchFamily="34" charset="0"/>
              <a:buNone/>
              <a:defRPr lang="fr-FR" sz="2000" b="1" i="0" u="none" strike="noStrike" kern="1200" cap="none" spc="0" baseline="0" dirty="0" smtClean="0">
                <a:solidFill>
                  <a:schemeClr val="bg1">
                    <a:lumMod val="60000"/>
                    <a:lumOff val="40000"/>
                  </a:schemeClr>
                </a:solidFill>
                <a:uFillTx/>
                <a:latin typeface="Calibri" pitchFamily="34" charset="0"/>
                <a:ea typeface="+mn-ea"/>
                <a:cs typeface="Arial Unicode MS" pitchFamily="2"/>
              </a:defRPr>
            </a:lvl1pPr>
          </a:lstStyle>
          <a:p>
            <a:pPr lvl="0"/>
            <a:r>
              <a:rPr lang="fr-FR" smtClean="0"/>
              <a:t>Modifiez les styles du texte du masque</a:t>
            </a:r>
          </a:p>
        </p:txBody>
      </p:sp>
      <p:sp>
        <p:nvSpPr>
          <p:cNvPr id="6" name="Espace réservé de la date 3"/>
          <p:cNvSpPr txBox="1">
            <a:spLocks noGrp="1"/>
          </p:cNvSpPr>
          <p:nvPr>
            <p:ph type="dt" sz="half" idx="11"/>
          </p:nvPr>
        </p:nvSpPr>
        <p:spPr>
          <a:xfrm>
            <a:off x="457200" y="6248400"/>
            <a:ext cx="2130425" cy="473075"/>
          </a:xfrm>
          <a:prstGeom prst="rect">
            <a:avLst/>
          </a:prstGeom>
        </p:spPr>
        <p:txBody>
          <a:bodyPr/>
          <a:lstStyle>
            <a:lvl1pPr>
              <a:defRPr/>
            </a:lvl1pPr>
          </a:lstStyle>
          <a:p>
            <a:pPr>
              <a:defRPr/>
            </a:pPr>
            <a:fld id="{DA7FF200-86E0-4241-8672-5CC84D3CBE93}" type="datetime1">
              <a:rPr lang="fr-FR">
                <a:solidFill>
                  <a:prstClr val="black"/>
                </a:solidFill>
              </a:rPr>
              <a:pPr>
                <a:defRPr/>
              </a:pPr>
              <a:t>19/11/2018</a:t>
            </a:fld>
            <a:endParaRPr lang="fr-FR">
              <a:solidFill>
                <a:prstClr val="black"/>
              </a:solidFill>
            </a:endParaRPr>
          </a:p>
        </p:txBody>
      </p:sp>
      <p:sp>
        <p:nvSpPr>
          <p:cNvPr id="7" name="Espace réservé du pied de page 4"/>
          <p:cNvSpPr txBox="1">
            <a:spLocks noGrp="1"/>
          </p:cNvSpPr>
          <p:nvPr>
            <p:ph type="ftr" sz="quarter" idx="12"/>
          </p:nvPr>
        </p:nvSpPr>
        <p:spPr>
          <a:xfrm>
            <a:off x="3127375" y="6248400"/>
            <a:ext cx="2897188" cy="473075"/>
          </a:xfrm>
          <a:prstGeom prst="rect">
            <a:avLst/>
          </a:prstGeom>
        </p:spPr>
        <p:txBody>
          <a:bodyPr/>
          <a:lstStyle>
            <a:lvl1pPr>
              <a:defRPr/>
            </a:lvl1pPr>
          </a:lstStyle>
          <a:p>
            <a:pPr>
              <a:defRPr/>
            </a:pPr>
            <a:endParaRPr lang="fr-FR">
              <a:solidFill>
                <a:prstClr val="black"/>
              </a:solidFill>
            </a:endParaRPr>
          </a:p>
        </p:txBody>
      </p:sp>
      <p:sp>
        <p:nvSpPr>
          <p:cNvPr id="8" name="Espace réservé du numéro de diapositive 5"/>
          <p:cNvSpPr txBox="1">
            <a:spLocks noGrp="1"/>
          </p:cNvSpPr>
          <p:nvPr>
            <p:ph type="sldNum" sz="quarter" idx="13"/>
          </p:nvPr>
        </p:nvSpPr>
        <p:spPr>
          <a:xfrm>
            <a:off x="6556375" y="6411913"/>
            <a:ext cx="2128838" cy="473075"/>
          </a:xfrm>
          <a:prstGeom prst="rect">
            <a:avLst/>
          </a:prstGeom>
        </p:spPr>
        <p:txBody>
          <a:bodyPr/>
          <a:lstStyle>
            <a:lvl1pPr>
              <a:defRPr/>
            </a:lvl1pPr>
          </a:lstStyle>
          <a:p>
            <a:pPr>
              <a:defRPr/>
            </a:pPr>
            <a:fld id="{2AA12D47-597D-44F3-93EF-CACEA4B08CF4}"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89635710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pic>
        <p:nvPicPr>
          <p:cNvPr id="5"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2412"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txBox="1">
            <a:spLocks noGrp="1"/>
          </p:cNvSpPr>
          <p:nvPr>
            <p:ph type="title"/>
          </p:nvPr>
        </p:nvSpPr>
        <p:spPr>
          <a:xfrm>
            <a:off x="1979712" y="273354"/>
            <a:ext cx="7056784" cy="738645"/>
          </a:xfrm>
          <a:prstGeom prst="rect">
            <a:avLst/>
          </a:prstGeom>
        </p:spPr>
        <p:txBody>
          <a:bodyPr/>
          <a:lstStyle>
            <a:lvl1pPr>
              <a:buNone/>
              <a:defRPr sz="2800"/>
            </a:lvl1pPr>
          </a:lstStyle>
          <a:p>
            <a:pPr lvl="0"/>
            <a:r>
              <a:rPr lang="fr-FR" smtClean="0"/>
              <a:t>Modifiez le style du titre</a:t>
            </a:r>
            <a:endParaRPr lang="fr-FR" dirty="0"/>
          </a:p>
        </p:txBody>
      </p:sp>
      <p:sp>
        <p:nvSpPr>
          <p:cNvPr id="3" name="Espace réservé du contenu 2"/>
          <p:cNvSpPr txBox="1">
            <a:spLocks noGrp="1"/>
          </p:cNvSpPr>
          <p:nvPr>
            <p:ph idx="1"/>
          </p:nvPr>
        </p:nvSpPr>
        <p:spPr>
          <a:xfrm>
            <a:off x="457200" y="1604963"/>
            <a:ext cx="8228013" cy="4525962"/>
          </a:xfrm>
          <a:prstGeom prst="rect">
            <a:avLst/>
          </a:prstGeom>
        </p:spPr>
        <p:txBody>
          <a:bodyPr/>
          <a:lstStyle>
            <a:lvl1pPr>
              <a:defRPr/>
            </a:lvl1pPr>
            <a:lvl2pPr marR="0" defTabSz="829452" rtl="0" eaLnBrk="1" fontAlgn="auto" hangingPunct="1">
              <a:lnSpc>
                <a:spcPct val="100000"/>
              </a:lnSpc>
              <a:buFont typeface="Wingdings" pitchFamily="2" charset="2"/>
              <a:buChar char="q"/>
              <a:tabLst/>
              <a:defRPr lang="fr-FR" sz="2000" b="0" i="0" u="none" strike="noStrike" kern="1200" cap="none" spc="0" baseline="0" dirty="0" smtClean="0">
                <a:solidFill>
                  <a:schemeClr val="tx1">
                    <a:lumMod val="65000"/>
                    <a:lumOff val="35000"/>
                  </a:schemeClr>
                </a:solidFill>
                <a:uFillTx/>
                <a:latin typeface="Calibri" pitchFamily="34" charset="0"/>
                <a:ea typeface="+mn-ea"/>
                <a:cs typeface="+mn-cs"/>
              </a:defRPr>
            </a:lvl2pPr>
            <a:lvl3pPr>
              <a:defRPr/>
            </a:lvl3pPr>
            <a:lvl4pPr>
              <a:defRPr/>
            </a:lvl4pPr>
            <a:lvl5pPr>
              <a:defRPr/>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0"/>
          <p:cNvSpPr>
            <a:spLocks noGrp="1"/>
          </p:cNvSpPr>
          <p:nvPr>
            <p:ph type="body" sz="quarter" idx="10"/>
          </p:nvPr>
        </p:nvSpPr>
        <p:spPr>
          <a:xfrm>
            <a:off x="468313" y="260648"/>
            <a:ext cx="1511300" cy="720080"/>
          </a:xfrm>
          <a:prstGeom prst="rect">
            <a:avLst/>
          </a:prstGeom>
        </p:spPr>
        <p:txBody>
          <a:bodyPr anchor="ctr"/>
          <a:lstStyle>
            <a:lvl1pPr>
              <a:buFont typeface="Arial" pitchFamily="34" charset="0"/>
              <a:buNone/>
              <a:defRPr lang="fr-FR" sz="2000" b="1" i="0" u="none" strike="noStrike" kern="1200" cap="none" spc="0" baseline="0" dirty="0" smtClean="0">
                <a:solidFill>
                  <a:schemeClr val="bg1">
                    <a:lumMod val="60000"/>
                    <a:lumOff val="40000"/>
                  </a:schemeClr>
                </a:solidFill>
                <a:uFillTx/>
                <a:latin typeface="Calibri" pitchFamily="34" charset="0"/>
                <a:ea typeface="+mn-ea"/>
                <a:cs typeface="Arial Unicode MS" pitchFamily="2"/>
              </a:defRPr>
            </a:lvl1pPr>
          </a:lstStyle>
          <a:p>
            <a:pPr lvl="0"/>
            <a:r>
              <a:rPr lang="fr-FR" smtClean="0"/>
              <a:t>Modifiez les styles du texte du masque</a:t>
            </a:r>
          </a:p>
        </p:txBody>
      </p:sp>
      <p:sp>
        <p:nvSpPr>
          <p:cNvPr id="6" name="Espace réservé de la date 3"/>
          <p:cNvSpPr txBox="1">
            <a:spLocks noGrp="1"/>
          </p:cNvSpPr>
          <p:nvPr>
            <p:ph type="dt" sz="half" idx="11"/>
          </p:nvPr>
        </p:nvSpPr>
        <p:spPr>
          <a:xfrm>
            <a:off x="457200" y="6248400"/>
            <a:ext cx="2130425" cy="473075"/>
          </a:xfrm>
          <a:prstGeom prst="rect">
            <a:avLst/>
          </a:prstGeom>
        </p:spPr>
        <p:txBody>
          <a:bodyPr/>
          <a:lstStyle>
            <a:lvl1pPr>
              <a:defRPr/>
            </a:lvl1pPr>
          </a:lstStyle>
          <a:p>
            <a:pPr>
              <a:defRPr/>
            </a:pPr>
            <a:fld id="{A640A330-99B0-4CA4-864A-9CE5E44001B3}" type="datetime1">
              <a:rPr lang="fr-FR">
                <a:solidFill>
                  <a:prstClr val="black"/>
                </a:solidFill>
              </a:rPr>
              <a:pPr>
                <a:defRPr/>
              </a:pPr>
              <a:t>19/11/2018</a:t>
            </a:fld>
            <a:endParaRPr lang="fr-FR">
              <a:solidFill>
                <a:prstClr val="black"/>
              </a:solidFill>
            </a:endParaRPr>
          </a:p>
        </p:txBody>
      </p:sp>
      <p:sp>
        <p:nvSpPr>
          <p:cNvPr id="7" name="Espace réservé du pied de page 4"/>
          <p:cNvSpPr txBox="1">
            <a:spLocks noGrp="1"/>
          </p:cNvSpPr>
          <p:nvPr>
            <p:ph type="ftr" sz="quarter" idx="12"/>
          </p:nvPr>
        </p:nvSpPr>
        <p:spPr>
          <a:xfrm>
            <a:off x="3127375" y="6248400"/>
            <a:ext cx="2897188" cy="473075"/>
          </a:xfrm>
          <a:prstGeom prst="rect">
            <a:avLst/>
          </a:prstGeom>
        </p:spPr>
        <p:txBody>
          <a:bodyPr/>
          <a:lstStyle>
            <a:lvl1pPr>
              <a:defRPr/>
            </a:lvl1pPr>
          </a:lstStyle>
          <a:p>
            <a:pPr>
              <a:defRPr/>
            </a:pPr>
            <a:endParaRPr lang="fr-FR">
              <a:solidFill>
                <a:prstClr val="black"/>
              </a:solidFill>
            </a:endParaRPr>
          </a:p>
        </p:txBody>
      </p:sp>
      <p:sp>
        <p:nvSpPr>
          <p:cNvPr id="8" name="Espace réservé du numéro de diapositive 5"/>
          <p:cNvSpPr txBox="1">
            <a:spLocks noGrp="1"/>
          </p:cNvSpPr>
          <p:nvPr>
            <p:ph type="sldNum" sz="quarter" idx="13"/>
          </p:nvPr>
        </p:nvSpPr>
        <p:spPr>
          <a:xfrm>
            <a:off x="6556375" y="6411913"/>
            <a:ext cx="2128838" cy="473075"/>
          </a:xfrm>
          <a:prstGeom prst="rect">
            <a:avLst/>
          </a:prstGeom>
        </p:spPr>
        <p:txBody>
          <a:bodyPr/>
          <a:lstStyle>
            <a:lvl1pPr>
              <a:defRPr/>
            </a:lvl1pPr>
          </a:lstStyle>
          <a:p>
            <a:pPr>
              <a:defRPr/>
            </a:pPr>
            <a:fld id="{913EDDB5-75D9-4367-9191-6E819B877023}"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230971919"/>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7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Espace réservé du pied de page 5"/>
          <p:cNvSpPr>
            <a:spLocks noGrp="1"/>
          </p:cNvSpPr>
          <p:nvPr>
            <p:ph type="ftr" sz="quarter" idx="3"/>
          </p:nvPr>
        </p:nvSpPr>
        <p:spPr>
          <a:xfrm>
            <a:off x="1271239" y="6545704"/>
            <a:ext cx="6556917" cy="137805"/>
          </a:xfrm>
          <a:prstGeom prst="rect">
            <a:avLst/>
          </a:prstGeom>
        </p:spPr>
        <p:txBody>
          <a:bodyPr vert="horz" lIns="91440" tIns="45720" rIns="91440" bIns="45720" rtlCol="0" anchor="ctr"/>
          <a:lstStyle>
            <a:lvl1pPr algn="ctr">
              <a:defRPr sz="1050">
                <a:solidFill>
                  <a:srgbClr val="6CB643"/>
                </a:solidFill>
              </a:defRPr>
            </a:lvl1pPr>
          </a:lstStyle>
          <a:p>
            <a:r>
              <a:rPr lang="fr-FR" smtClean="0"/>
              <a:t>CNSA | Présentation du dispositif de mesure de la satisfaction des usagers</a:t>
            </a:r>
            <a:endParaRPr lang="fr-FR" dirty="0"/>
          </a:p>
        </p:txBody>
      </p:sp>
    </p:spTree>
    <p:extLst>
      <p:ext uri="{BB962C8B-B14F-4D97-AF65-F5344CB8AC3E}">
        <p14:creationId xmlns:p14="http://schemas.microsoft.com/office/powerpoint/2010/main" val="391894526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8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Espace réservé du pied de page 5"/>
          <p:cNvSpPr>
            <a:spLocks noGrp="1"/>
          </p:cNvSpPr>
          <p:nvPr>
            <p:ph type="ftr" sz="quarter" idx="3"/>
          </p:nvPr>
        </p:nvSpPr>
        <p:spPr>
          <a:xfrm>
            <a:off x="1271239" y="6545704"/>
            <a:ext cx="6556917" cy="137805"/>
          </a:xfrm>
          <a:prstGeom prst="rect">
            <a:avLst/>
          </a:prstGeom>
        </p:spPr>
        <p:txBody>
          <a:bodyPr vert="horz" lIns="91440" tIns="45720" rIns="91440" bIns="45720" rtlCol="0" anchor="ctr"/>
          <a:lstStyle>
            <a:lvl1pPr algn="ctr">
              <a:defRPr sz="1050">
                <a:solidFill>
                  <a:srgbClr val="6CB643"/>
                </a:solidFill>
              </a:defRPr>
            </a:lvl1pPr>
          </a:lstStyle>
          <a:p>
            <a:r>
              <a:rPr lang="fr-FR" smtClean="0"/>
              <a:t>CNSA | Présentation du dispositif de mesure de la satisfaction des usagers</a:t>
            </a:r>
            <a:endParaRPr lang="fr-FR" dirty="0"/>
          </a:p>
        </p:txBody>
      </p:sp>
    </p:spTree>
    <p:extLst>
      <p:ext uri="{BB962C8B-B14F-4D97-AF65-F5344CB8AC3E}">
        <p14:creationId xmlns:p14="http://schemas.microsoft.com/office/powerpoint/2010/main" val="64517685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0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Espace réservé du pied de page 5"/>
          <p:cNvSpPr>
            <a:spLocks noGrp="1"/>
          </p:cNvSpPr>
          <p:nvPr>
            <p:ph type="ftr" sz="quarter" idx="3"/>
          </p:nvPr>
        </p:nvSpPr>
        <p:spPr>
          <a:xfrm>
            <a:off x="1271239" y="6545704"/>
            <a:ext cx="6556917" cy="137805"/>
          </a:xfrm>
          <a:prstGeom prst="rect">
            <a:avLst/>
          </a:prstGeom>
        </p:spPr>
        <p:txBody>
          <a:bodyPr vert="horz" lIns="91440" tIns="45720" rIns="91440" bIns="45720" rtlCol="0" anchor="ctr"/>
          <a:lstStyle>
            <a:lvl1pPr algn="ctr">
              <a:defRPr sz="1050">
                <a:solidFill>
                  <a:srgbClr val="6CB643"/>
                </a:solidFill>
              </a:defRPr>
            </a:lvl1pPr>
          </a:lstStyle>
          <a:p>
            <a:r>
              <a:rPr lang="fr-FR" smtClean="0"/>
              <a:t>CNSA | Présentation du dispositif de mesure de la satisfaction des usagers</a:t>
            </a:r>
            <a:endParaRPr lang="fr-FR" dirty="0"/>
          </a:p>
        </p:txBody>
      </p:sp>
    </p:spTree>
    <p:extLst>
      <p:ext uri="{BB962C8B-B14F-4D97-AF65-F5344CB8AC3E}">
        <p14:creationId xmlns:p14="http://schemas.microsoft.com/office/powerpoint/2010/main" val="96371186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re et contenu – 2 col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a:t>Modifiez le style du titre</a:t>
            </a:r>
            <a:endParaRPr lang="fr-FR" noProof="0" dirty="0"/>
          </a:p>
        </p:txBody>
      </p:sp>
      <p:sp>
        <p:nvSpPr>
          <p:cNvPr id="5" name="Espace réservé du texte 4"/>
          <p:cNvSpPr>
            <a:spLocks noGrp="1"/>
          </p:cNvSpPr>
          <p:nvPr>
            <p:ph type="body" sz="quarter" idx="10"/>
          </p:nvPr>
        </p:nvSpPr>
        <p:spPr>
          <a:xfrm>
            <a:off x="540000" y="1517332"/>
            <a:ext cx="8064000" cy="4243387"/>
          </a:xfrm>
        </p:spPr>
        <p:txBody>
          <a:bodyPr numCol="2" spcCol="72000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8203126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3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Espace réservé du pied de page 5"/>
          <p:cNvSpPr>
            <a:spLocks noGrp="1"/>
          </p:cNvSpPr>
          <p:nvPr>
            <p:ph type="ftr" sz="quarter" idx="3"/>
          </p:nvPr>
        </p:nvSpPr>
        <p:spPr>
          <a:xfrm>
            <a:off x="1271239" y="6545704"/>
            <a:ext cx="6556917" cy="137805"/>
          </a:xfrm>
          <a:prstGeom prst="rect">
            <a:avLst/>
          </a:prstGeom>
        </p:spPr>
        <p:txBody>
          <a:bodyPr vert="horz" lIns="91440" tIns="45720" rIns="91440" bIns="45720" rtlCol="0" anchor="ctr"/>
          <a:lstStyle>
            <a:lvl1pPr algn="ctr">
              <a:defRPr sz="1050">
                <a:solidFill>
                  <a:srgbClr val="6CB643"/>
                </a:solidFill>
              </a:defRPr>
            </a:lvl1pPr>
          </a:lstStyle>
          <a:p>
            <a:r>
              <a:rPr lang="fr-FR" smtClean="0"/>
              <a:t>CNSA | Présentation du dispositif de mesure de la satisfaction des usagers</a:t>
            </a:r>
            <a:endParaRPr lang="fr-FR" dirty="0"/>
          </a:p>
        </p:txBody>
      </p:sp>
    </p:spTree>
    <p:extLst>
      <p:ext uri="{BB962C8B-B14F-4D97-AF65-F5344CB8AC3E}">
        <p14:creationId xmlns:p14="http://schemas.microsoft.com/office/powerpoint/2010/main" val="108042400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5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8" name="Espace réservé du pied de page 5"/>
          <p:cNvSpPr>
            <a:spLocks noGrp="1"/>
          </p:cNvSpPr>
          <p:nvPr>
            <p:ph type="ftr" sz="quarter" idx="3"/>
          </p:nvPr>
        </p:nvSpPr>
        <p:spPr>
          <a:xfrm>
            <a:off x="1271239" y="6545704"/>
            <a:ext cx="6556917" cy="137805"/>
          </a:xfrm>
          <a:prstGeom prst="rect">
            <a:avLst/>
          </a:prstGeom>
        </p:spPr>
        <p:txBody>
          <a:bodyPr vert="horz" lIns="91440" tIns="45720" rIns="91440" bIns="45720" rtlCol="0" anchor="ctr"/>
          <a:lstStyle>
            <a:lvl1pPr algn="ctr">
              <a:defRPr sz="1050">
                <a:solidFill>
                  <a:srgbClr val="6CB643"/>
                </a:solidFill>
              </a:defRPr>
            </a:lvl1pPr>
          </a:lstStyle>
          <a:p>
            <a:r>
              <a:rPr lang="fr-FR" smtClean="0"/>
              <a:t>CNSA | Présentation du dispositif de mesure de la satisfaction des usagers</a:t>
            </a:r>
            <a:endParaRPr lang="fr-FR" dirty="0"/>
          </a:p>
        </p:txBody>
      </p:sp>
    </p:spTree>
    <p:extLst>
      <p:ext uri="{BB962C8B-B14F-4D97-AF65-F5344CB8AC3E}">
        <p14:creationId xmlns:p14="http://schemas.microsoft.com/office/powerpoint/2010/main" val="272243379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9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10" name="Espace réservé du pied de page 5"/>
          <p:cNvSpPr>
            <a:spLocks noGrp="1"/>
          </p:cNvSpPr>
          <p:nvPr>
            <p:ph type="ftr" sz="quarter" idx="3"/>
          </p:nvPr>
        </p:nvSpPr>
        <p:spPr>
          <a:xfrm>
            <a:off x="1271239" y="6545704"/>
            <a:ext cx="6556917" cy="137805"/>
          </a:xfrm>
          <a:prstGeom prst="rect">
            <a:avLst/>
          </a:prstGeom>
        </p:spPr>
        <p:txBody>
          <a:bodyPr vert="horz" lIns="91440" tIns="45720" rIns="91440" bIns="45720" rtlCol="0" anchor="ctr"/>
          <a:lstStyle>
            <a:lvl1pPr algn="ctr">
              <a:defRPr sz="1050">
                <a:solidFill>
                  <a:srgbClr val="6CB643"/>
                </a:solidFill>
              </a:defRPr>
            </a:lvl1pPr>
          </a:lstStyle>
          <a:p>
            <a:r>
              <a:rPr lang="fr-FR" dirty="0" smtClean="0"/>
              <a:t>CNSA | Séminaire des directeurs de MDPH et de MDA | Juin 2018</a:t>
            </a:r>
            <a:endParaRPr lang="fr-FR" dirty="0"/>
          </a:p>
        </p:txBody>
      </p:sp>
    </p:spTree>
    <p:extLst>
      <p:ext uri="{BB962C8B-B14F-4D97-AF65-F5344CB8AC3E}">
        <p14:creationId xmlns:p14="http://schemas.microsoft.com/office/powerpoint/2010/main" val="146290648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 Couverture">
    <p:spTree>
      <p:nvGrpSpPr>
        <p:cNvPr id="1" name=""/>
        <p:cNvGrpSpPr/>
        <p:nvPr/>
      </p:nvGrpSpPr>
      <p:grpSpPr>
        <a:xfrm>
          <a:off x="0" y="0"/>
          <a:ext cx="0" cy="0"/>
          <a:chOff x="0" y="0"/>
          <a:chExt cx="0" cy="0"/>
        </a:xfrm>
      </p:grpSpPr>
      <p:sp>
        <p:nvSpPr>
          <p:cNvPr id="8" name="Forme libre 7"/>
          <p:cNvSpPr/>
          <p:nvPr userDrawn="1"/>
        </p:nvSpPr>
        <p:spPr>
          <a:xfrm>
            <a:off x="-64655" y="-4802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9" name="Forme libre 8"/>
          <p:cNvSpPr/>
          <p:nvPr userDrawn="1"/>
        </p:nvSpPr>
        <p:spPr>
          <a:xfrm>
            <a:off x="7952509" y="-3879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pic>
        <p:nvPicPr>
          <p:cNvPr id="4" name="Image 3"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517" y="5558450"/>
            <a:ext cx="1221413" cy="798246"/>
          </a:xfrm>
          <a:prstGeom prst="rect">
            <a:avLst/>
          </a:prstGeom>
        </p:spPr>
      </p:pic>
      <p:sp>
        <p:nvSpPr>
          <p:cNvPr id="5" name="Espace réservé du texte 2"/>
          <p:cNvSpPr>
            <a:spLocks noGrp="1"/>
          </p:cNvSpPr>
          <p:nvPr>
            <p:ph type="body" sz="quarter" idx="10"/>
          </p:nvPr>
        </p:nvSpPr>
        <p:spPr>
          <a:xfrm>
            <a:off x="2535221" y="2507615"/>
            <a:ext cx="5997592" cy="1639888"/>
          </a:xfrm>
          <a:prstGeom prst="rect">
            <a:avLst/>
          </a:prstGeom>
        </p:spPr>
        <p:txBody>
          <a:bodyPr lIns="0"/>
          <a:lstStyle>
            <a:lvl1pPr marL="0" indent="0">
              <a:buNone/>
              <a:defRPr sz="3600" b="1">
                <a:latin typeface="Arial" panose="020B0604020202020204" pitchFamily="34" charset="0"/>
                <a:cs typeface="Arial" panose="020B0604020202020204" pitchFamily="34" charset="0"/>
              </a:defRPr>
            </a:lvl1pPr>
            <a:lvl2pPr>
              <a:defRPr sz="36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600" b="1">
                <a:latin typeface="Arial" panose="020B0604020202020204" pitchFamily="34" charset="0"/>
                <a:cs typeface="Arial" panose="020B0604020202020204" pitchFamily="34" charset="0"/>
              </a:defRPr>
            </a:lvl4pPr>
            <a:lvl5pPr>
              <a:defRPr sz="3600" b="1">
                <a:latin typeface="Arial" panose="020B0604020202020204" pitchFamily="34" charset="0"/>
                <a:cs typeface="Arial" panose="020B0604020202020204" pitchFamily="34" charset="0"/>
              </a:defRPr>
            </a:lvl5pPr>
          </a:lstStyle>
          <a:p>
            <a:pPr lvl="0"/>
            <a:r>
              <a:rPr lang="fr-FR" dirty="0"/>
              <a:t>Modifier les styles du texte du masque</a:t>
            </a:r>
          </a:p>
        </p:txBody>
      </p:sp>
      <p:cxnSp>
        <p:nvCxnSpPr>
          <p:cNvPr id="6" name="Connecteur droit 5"/>
          <p:cNvCxnSpPr/>
          <p:nvPr userDrawn="1"/>
        </p:nvCxnSpPr>
        <p:spPr>
          <a:xfrm>
            <a:off x="2540974" y="385760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7" name="Espace réservé du texte 10"/>
          <p:cNvSpPr>
            <a:spLocks noGrp="1"/>
          </p:cNvSpPr>
          <p:nvPr>
            <p:ph type="body" sz="quarter" idx="11" hasCustomPrompt="1"/>
          </p:nvPr>
        </p:nvSpPr>
        <p:spPr>
          <a:xfrm>
            <a:off x="2535237" y="4156790"/>
            <a:ext cx="5997576" cy="801687"/>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dirty="0"/>
              <a:t>Sous-titre / date</a:t>
            </a:r>
          </a:p>
        </p:txBody>
      </p:sp>
    </p:spTree>
    <p:extLst>
      <p:ext uri="{BB962C8B-B14F-4D97-AF65-F5344CB8AC3E}">
        <p14:creationId xmlns:p14="http://schemas.microsoft.com/office/powerpoint/2010/main" val="9788486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sp>
        <p:nvSpPr>
          <p:cNvPr id="9" name="Forme libre 8"/>
          <p:cNvSpPr/>
          <p:nvPr userDrawn="1"/>
        </p:nvSpPr>
        <p:spPr>
          <a:xfrm rot="5400000" flipV="1">
            <a:off x="2092036" y="3482109"/>
            <a:ext cx="2078181" cy="4710547"/>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Lst>
            <a:ahLst/>
            <a:cxnLst>
              <a:cxn ang="0">
                <a:pos x="connsiteX0" y="connsiteY0"/>
              </a:cxn>
              <a:cxn ang="0">
                <a:pos x="connsiteX1" y="connsiteY1"/>
              </a:cxn>
              <a:cxn ang="0">
                <a:pos x="connsiteX2" y="connsiteY2"/>
              </a:cxn>
              <a:cxn ang="0">
                <a:pos x="connsiteX3" y="connsiteY3"/>
              </a:cxn>
            </a:cxnLst>
            <a:rect l="l" t="t" r="r" b="b"/>
            <a:pathLst>
              <a:path w="2078181" h="4978400">
                <a:moveTo>
                  <a:pt x="0" y="449031"/>
                </a:moveTo>
                <a:cubicBezTo>
                  <a:pt x="837430" y="94362"/>
                  <a:pt x="1416243" y="32538"/>
                  <a:pt x="2068945" y="0"/>
                </a:cubicBezTo>
                <a:cubicBezTo>
                  <a:pt x="2068945" y="0"/>
                  <a:pt x="2075102" y="3318933"/>
                  <a:pt x="2078181" y="4978400"/>
                </a:cubicBezTo>
                <a:cubicBezTo>
                  <a:pt x="1677939" y="3299410"/>
                  <a:pt x="1046787" y="1794860"/>
                  <a:pt x="0" y="449031"/>
                </a:cubicBez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0" name="Forme libre 9"/>
          <p:cNvSpPr/>
          <p:nvPr userDrawn="1"/>
        </p:nvSpPr>
        <p:spPr>
          <a:xfrm>
            <a:off x="1" y="-2990"/>
            <a:ext cx="2857479" cy="6860990"/>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312746 w 7701965"/>
              <a:gd name="connsiteY0" fmla="*/ 0 h 4443665"/>
              <a:gd name="connsiteX1" fmla="*/ 321981 w 7701965"/>
              <a:gd name="connsiteY1" fmla="*/ 4091709 h 4443665"/>
              <a:gd name="connsiteX2" fmla="*/ 622617 w 7701965"/>
              <a:gd name="connsiteY2" fmla="*/ 3851993 h 4443665"/>
              <a:gd name="connsiteX3" fmla="*/ 7701837 w 7701965"/>
              <a:gd name="connsiteY3" fmla="*/ 785091 h 4443665"/>
              <a:gd name="connsiteX4" fmla="*/ 7267727 w 7701965"/>
              <a:gd name="connsiteY4" fmla="*/ 9237 h 4443665"/>
              <a:gd name="connsiteX5" fmla="*/ 312746 w 7701965"/>
              <a:gd name="connsiteY5" fmla="*/ 0 h 4443665"/>
              <a:gd name="connsiteX0" fmla="*/ 266268 w 7655487"/>
              <a:gd name="connsiteY0" fmla="*/ 0 h 4538472"/>
              <a:gd name="connsiteX1" fmla="*/ 275503 w 7655487"/>
              <a:gd name="connsiteY1" fmla="*/ 4091709 h 4538472"/>
              <a:gd name="connsiteX2" fmla="*/ 647648 w 7655487"/>
              <a:gd name="connsiteY2" fmla="*/ 4088954 h 4538472"/>
              <a:gd name="connsiteX3" fmla="*/ 7655359 w 7655487"/>
              <a:gd name="connsiteY3" fmla="*/ 785091 h 4538472"/>
              <a:gd name="connsiteX4" fmla="*/ 7221249 w 7655487"/>
              <a:gd name="connsiteY4" fmla="*/ 9237 h 4538472"/>
              <a:gd name="connsiteX5" fmla="*/ 266268 w 7655487"/>
              <a:gd name="connsiteY5" fmla="*/ 0 h 4538472"/>
              <a:gd name="connsiteX0" fmla="*/ 0 w 7389219"/>
              <a:gd name="connsiteY0" fmla="*/ 0 h 4377559"/>
              <a:gd name="connsiteX1" fmla="*/ 9235 w 7389219"/>
              <a:gd name="connsiteY1" fmla="*/ 4091709 h 4377559"/>
              <a:gd name="connsiteX2" fmla="*/ 381380 w 7389219"/>
              <a:gd name="connsiteY2" fmla="*/ 4088954 h 4377559"/>
              <a:gd name="connsiteX3" fmla="*/ 7389091 w 7389219"/>
              <a:gd name="connsiteY3" fmla="*/ 785091 h 4377559"/>
              <a:gd name="connsiteX4" fmla="*/ 6954981 w 7389219"/>
              <a:gd name="connsiteY4" fmla="*/ 9237 h 4377559"/>
              <a:gd name="connsiteX5" fmla="*/ 0 w 7389219"/>
              <a:gd name="connsiteY5" fmla="*/ 0 h 437755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154412"/>
              <a:gd name="connsiteY0" fmla="*/ 0 h 4091709"/>
              <a:gd name="connsiteX1" fmla="*/ 9235 w 7154412"/>
              <a:gd name="connsiteY1" fmla="*/ 4091709 h 4091709"/>
              <a:gd name="connsiteX2" fmla="*/ 381380 w 7154412"/>
              <a:gd name="connsiteY2" fmla="*/ 4088954 h 4091709"/>
              <a:gd name="connsiteX3" fmla="*/ 7150732 w 7154412"/>
              <a:gd name="connsiteY3" fmla="*/ 840198 h 4091709"/>
              <a:gd name="connsiteX4" fmla="*/ 6954981 w 7154412"/>
              <a:gd name="connsiteY4" fmla="*/ 9237 h 4091709"/>
              <a:gd name="connsiteX5" fmla="*/ 0 w 7154412"/>
              <a:gd name="connsiteY5" fmla="*/ 0 h 4091709"/>
              <a:gd name="connsiteX0" fmla="*/ 0 w 7176139"/>
              <a:gd name="connsiteY0" fmla="*/ 0 h 4091709"/>
              <a:gd name="connsiteX1" fmla="*/ 9235 w 7176139"/>
              <a:gd name="connsiteY1" fmla="*/ 4091709 h 4091709"/>
              <a:gd name="connsiteX2" fmla="*/ 381380 w 7176139"/>
              <a:gd name="connsiteY2" fmla="*/ 4088954 h 4091709"/>
              <a:gd name="connsiteX3" fmla="*/ 7174567 w 7176139"/>
              <a:gd name="connsiteY3" fmla="*/ 867752 h 4091709"/>
              <a:gd name="connsiteX4" fmla="*/ 6954981 w 7176139"/>
              <a:gd name="connsiteY4" fmla="*/ 9237 h 4091709"/>
              <a:gd name="connsiteX5" fmla="*/ 0 w 7176139"/>
              <a:gd name="connsiteY5" fmla="*/ 0 h 4091709"/>
              <a:gd name="connsiteX0" fmla="*/ 0 w 6994397"/>
              <a:gd name="connsiteY0" fmla="*/ 0 h 4091709"/>
              <a:gd name="connsiteX1" fmla="*/ 9235 w 6994397"/>
              <a:gd name="connsiteY1" fmla="*/ 4091709 h 4091709"/>
              <a:gd name="connsiteX2" fmla="*/ 381380 w 6994397"/>
              <a:gd name="connsiteY2" fmla="*/ 4088954 h 4091709"/>
              <a:gd name="connsiteX3" fmla="*/ 6364138 w 6994397"/>
              <a:gd name="connsiteY3" fmla="*/ 845709 h 4091709"/>
              <a:gd name="connsiteX4" fmla="*/ 6954981 w 6994397"/>
              <a:gd name="connsiteY4" fmla="*/ 9237 h 4091709"/>
              <a:gd name="connsiteX5" fmla="*/ 0 w 6994397"/>
              <a:gd name="connsiteY5" fmla="*/ 0 h 4091709"/>
              <a:gd name="connsiteX0" fmla="*/ 0 w 6955529"/>
              <a:gd name="connsiteY0" fmla="*/ 0 h 4091709"/>
              <a:gd name="connsiteX1" fmla="*/ 9235 w 6955529"/>
              <a:gd name="connsiteY1" fmla="*/ 4091709 h 4091709"/>
              <a:gd name="connsiteX2" fmla="*/ 381380 w 6955529"/>
              <a:gd name="connsiteY2" fmla="*/ 4088954 h 4091709"/>
              <a:gd name="connsiteX3" fmla="*/ 6954981 w 6955529"/>
              <a:gd name="connsiteY3" fmla="*/ 9237 h 4091709"/>
              <a:gd name="connsiteX4" fmla="*/ 0 w 6955529"/>
              <a:gd name="connsiteY4" fmla="*/ 0 h 4091709"/>
              <a:gd name="connsiteX0" fmla="*/ 0 w 7154183"/>
              <a:gd name="connsiteY0" fmla="*/ 0 h 4091709"/>
              <a:gd name="connsiteX1" fmla="*/ 9235 w 7154183"/>
              <a:gd name="connsiteY1" fmla="*/ 4091709 h 4091709"/>
              <a:gd name="connsiteX2" fmla="*/ 381380 w 7154183"/>
              <a:gd name="connsiteY2" fmla="*/ 4088954 h 4091709"/>
              <a:gd name="connsiteX3" fmla="*/ 6954981 w 7154183"/>
              <a:gd name="connsiteY3" fmla="*/ 9237 h 4091709"/>
              <a:gd name="connsiteX4" fmla="*/ 0 w 7154183"/>
              <a:gd name="connsiteY4" fmla="*/ 0 h 4091709"/>
              <a:gd name="connsiteX0" fmla="*/ 0 w 7386726"/>
              <a:gd name="connsiteY0" fmla="*/ 1784 h 4093493"/>
              <a:gd name="connsiteX1" fmla="*/ 9235 w 7386726"/>
              <a:gd name="connsiteY1" fmla="*/ 4093493 h 4093493"/>
              <a:gd name="connsiteX2" fmla="*/ 381380 w 7386726"/>
              <a:gd name="connsiteY2" fmla="*/ 4090738 h 4093493"/>
              <a:gd name="connsiteX3" fmla="*/ 7193342 w 7386726"/>
              <a:gd name="connsiteY3" fmla="*/ 0 h 4093493"/>
              <a:gd name="connsiteX4" fmla="*/ 0 w 7386726"/>
              <a:gd name="connsiteY4" fmla="*/ 1784 h 4093493"/>
              <a:gd name="connsiteX0" fmla="*/ 0 w 7373454"/>
              <a:gd name="connsiteY0" fmla="*/ 1784 h 4093493"/>
              <a:gd name="connsiteX1" fmla="*/ 9235 w 7373454"/>
              <a:gd name="connsiteY1" fmla="*/ 4093493 h 4093493"/>
              <a:gd name="connsiteX2" fmla="*/ 381380 w 7373454"/>
              <a:gd name="connsiteY2" fmla="*/ 4090738 h 4093493"/>
              <a:gd name="connsiteX3" fmla="*/ 7193342 w 7373454"/>
              <a:gd name="connsiteY3" fmla="*/ 0 h 4093493"/>
              <a:gd name="connsiteX4" fmla="*/ 0 w 7373454"/>
              <a:gd name="connsiteY4" fmla="*/ 1784 h 4093493"/>
              <a:gd name="connsiteX0" fmla="*/ 0 w 7364814"/>
              <a:gd name="connsiteY0" fmla="*/ 1784 h 4093493"/>
              <a:gd name="connsiteX1" fmla="*/ 9235 w 7364814"/>
              <a:gd name="connsiteY1" fmla="*/ 4093493 h 4093493"/>
              <a:gd name="connsiteX2" fmla="*/ 381380 w 7364814"/>
              <a:gd name="connsiteY2" fmla="*/ 4090738 h 4093493"/>
              <a:gd name="connsiteX3" fmla="*/ 7193342 w 7364814"/>
              <a:gd name="connsiteY3" fmla="*/ 0 h 4093493"/>
              <a:gd name="connsiteX4" fmla="*/ 0 w 7364814"/>
              <a:gd name="connsiteY4" fmla="*/ 1784 h 4093493"/>
              <a:gd name="connsiteX0" fmla="*/ 0 w 7374721"/>
              <a:gd name="connsiteY0" fmla="*/ 1784 h 4093493"/>
              <a:gd name="connsiteX1" fmla="*/ 9235 w 7374721"/>
              <a:gd name="connsiteY1" fmla="*/ 4093493 h 4093493"/>
              <a:gd name="connsiteX2" fmla="*/ 381380 w 7374721"/>
              <a:gd name="connsiteY2" fmla="*/ 4090738 h 4093493"/>
              <a:gd name="connsiteX3" fmla="*/ 7193342 w 7374721"/>
              <a:gd name="connsiteY3" fmla="*/ 0 h 4093493"/>
              <a:gd name="connsiteX4" fmla="*/ 0 w 7374721"/>
              <a:gd name="connsiteY4" fmla="*/ 1784 h 4093493"/>
              <a:gd name="connsiteX0" fmla="*/ 0 w 7374267"/>
              <a:gd name="connsiteY0" fmla="*/ 1784 h 4093493"/>
              <a:gd name="connsiteX1" fmla="*/ 9235 w 7374267"/>
              <a:gd name="connsiteY1" fmla="*/ 4093493 h 4093493"/>
              <a:gd name="connsiteX2" fmla="*/ 381380 w 7374267"/>
              <a:gd name="connsiteY2" fmla="*/ 4090738 h 4093493"/>
              <a:gd name="connsiteX3" fmla="*/ 7193342 w 7374267"/>
              <a:gd name="connsiteY3" fmla="*/ 0 h 4093493"/>
              <a:gd name="connsiteX4" fmla="*/ 0 w 7374267"/>
              <a:gd name="connsiteY4" fmla="*/ 1784 h 409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67" h="4093493">
                <a:moveTo>
                  <a:pt x="0" y="1784"/>
                </a:moveTo>
                <a:cubicBezTo>
                  <a:pt x="4618" y="632935"/>
                  <a:pt x="-1" y="3015917"/>
                  <a:pt x="9235" y="4093493"/>
                </a:cubicBezTo>
                <a:cubicBezTo>
                  <a:pt x="-10627" y="4090738"/>
                  <a:pt x="343213" y="4096280"/>
                  <a:pt x="381380" y="4090738"/>
                </a:cubicBezTo>
                <a:cubicBezTo>
                  <a:pt x="442542" y="1696493"/>
                  <a:pt x="8687077" y="1359311"/>
                  <a:pt x="7193342" y="0"/>
                </a:cubicBezTo>
                <a:lnTo>
                  <a:pt x="0" y="1784"/>
                </a:ln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 name="Espace réservé du texte 2"/>
          <p:cNvSpPr>
            <a:spLocks noGrp="1"/>
          </p:cNvSpPr>
          <p:nvPr>
            <p:ph type="body" sz="quarter" idx="10" hasCustomPrompt="1"/>
          </p:nvPr>
        </p:nvSpPr>
        <p:spPr>
          <a:xfrm>
            <a:off x="3220883" y="2696066"/>
            <a:ext cx="5311930" cy="1424650"/>
          </a:xfrm>
          <a:prstGeom prst="rect">
            <a:avLst/>
          </a:prstGeom>
        </p:spPr>
        <p:txBody>
          <a:bodyPr lIns="0"/>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cxnSp>
        <p:nvCxnSpPr>
          <p:cNvPr id="5" name="Connecteur droit 4"/>
          <p:cNvCxnSpPr/>
          <p:nvPr userDrawn="1"/>
        </p:nvCxnSpPr>
        <p:spPr>
          <a:xfrm>
            <a:off x="3231869" y="370046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220883" y="4120716"/>
            <a:ext cx="5311930" cy="1196975"/>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
        <p:nvSpPr>
          <p:cNvPr id="4" name="Espace réservé de la date 3"/>
          <p:cNvSpPr>
            <a:spLocks noGrp="1"/>
          </p:cNvSpPr>
          <p:nvPr>
            <p:ph type="dt" sz="half" idx="12"/>
          </p:nvPr>
        </p:nvSpPr>
        <p:spPr/>
        <p:txBody>
          <a:bodyPr/>
          <a:lstStyle/>
          <a:p>
            <a:r>
              <a:t>30/10/2018</a:t>
            </a:r>
            <a:endParaRPr dirty="0"/>
          </a:p>
        </p:txBody>
      </p:sp>
      <p:sp>
        <p:nvSpPr>
          <p:cNvPr id="7" name="Espace réservé du pied de page 6"/>
          <p:cNvSpPr>
            <a:spLocks noGrp="1"/>
          </p:cNvSpPr>
          <p:nvPr>
            <p:ph type="ftr" sz="quarter" idx="13"/>
          </p:nvPr>
        </p:nvSpPr>
        <p:spPr/>
        <p:txBody>
          <a:bodyPr/>
          <a:lstStyle/>
          <a:p>
            <a:r>
              <a:rPr smtClean="0"/>
              <a:t>Refonte du portail PA | Réunion de lancement</a:t>
            </a:r>
            <a:endParaRPr dirty="0"/>
          </a:p>
        </p:txBody>
      </p:sp>
      <p:sp>
        <p:nvSpPr>
          <p:cNvPr id="8" name="Espace réservé du numéro de diapositive 7"/>
          <p:cNvSpPr>
            <a:spLocks noGrp="1"/>
          </p:cNvSpPr>
          <p:nvPr>
            <p:ph type="sldNum" sz="quarter" idx="14"/>
          </p:nvPr>
        </p:nvSpPr>
        <p:spPr/>
        <p:txBody>
          <a:bodyPr/>
          <a:lstStyle/>
          <a:p>
            <a:fld id="{9412911F-A9BD-4C81-9580-3255D67EF0AC}" type="slidenum">
              <a:rPr/>
              <a:pPr/>
              <a:t>‹N°›</a:t>
            </a:fld>
            <a:endParaRPr dirty="0"/>
          </a:p>
        </p:txBody>
      </p:sp>
    </p:spTree>
    <p:extLst>
      <p:ext uri="{BB962C8B-B14F-4D97-AF65-F5344CB8AC3E}">
        <p14:creationId xmlns:p14="http://schemas.microsoft.com/office/powerpoint/2010/main" val="239834228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5375"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endParaRPr lang="fr-FR" dirty="0"/>
          </a:p>
        </p:txBody>
      </p:sp>
      <p:sp>
        <p:nvSpPr>
          <p:cNvPr id="2" name="Espace réservé de la date 1"/>
          <p:cNvSpPr>
            <a:spLocks noGrp="1"/>
          </p:cNvSpPr>
          <p:nvPr>
            <p:ph type="dt" sz="half" idx="12"/>
          </p:nvPr>
        </p:nvSpPr>
        <p:spPr/>
        <p:txBody>
          <a:bodyPr/>
          <a:lstStyle/>
          <a:p>
            <a:r>
              <a:t>30/10/2018</a:t>
            </a:r>
            <a:endParaRPr dirty="0"/>
          </a:p>
        </p:txBody>
      </p:sp>
      <p:sp>
        <p:nvSpPr>
          <p:cNvPr id="3" name="Espace réservé du pied de page 2"/>
          <p:cNvSpPr>
            <a:spLocks noGrp="1"/>
          </p:cNvSpPr>
          <p:nvPr>
            <p:ph type="ftr" sz="quarter" idx="13"/>
          </p:nvPr>
        </p:nvSpPr>
        <p:spPr/>
        <p:txBody>
          <a:bodyPr/>
          <a:lstStyle/>
          <a:p>
            <a:r>
              <a:rPr smtClean="0"/>
              <a:t>Refonte du portail PA | Réunion de lancement</a:t>
            </a:r>
            <a:endParaRPr dirty="0"/>
          </a:p>
        </p:txBody>
      </p:sp>
      <p:sp>
        <p:nvSpPr>
          <p:cNvPr id="5" name="Espace réservé du numéro de diapositive 4"/>
          <p:cNvSpPr>
            <a:spLocks noGrp="1"/>
          </p:cNvSpPr>
          <p:nvPr>
            <p:ph type="sldNum" sz="quarter" idx="14"/>
          </p:nvPr>
        </p:nvSpPr>
        <p:spPr/>
        <p:txBody>
          <a:bodyPr/>
          <a:lstStyle/>
          <a:p>
            <a:fld id="{9412911F-A9BD-4C81-9580-3255D67EF0AC}" type="slidenum">
              <a:rPr/>
              <a:pPr/>
              <a:t>‹N°›</a:t>
            </a:fld>
            <a:endParaRPr dirty="0"/>
          </a:p>
        </p:txBody>
      </p:sp>
    </p:spTree>
    <p:extLst>
      <p:ext uri="{BB962C8B-B14F-4D97-AF65-F5344CB8AC3E}">
        <p14:creationId xmlns:p14="http://schemas.microsoft.com/office/powerpoint/2010/main" val="36427786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5375" userDrawn="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Page texte">
    <p:spTree>
      <p:nvGrpSpPr>
        <p:cNvPr id="1" name=""/>
        <p:cNvGrpSpPr/>
        <p:nvPr/>
      </p:nvGrpSpPr>
      <p:grpSpPr>
        <a:xfrm>
          <a:off x="0" y="0"/>
          <a:ext cx="0" cy="0"/>
          <a:chOff x="0" y="0"/>
          <a:chExt cx="0" cy="0"/>
        </a:xfrm>
      </p:grpSpPr>
      <p:sp>
        <p:nvSpPr>
          <p:cNvPr id="7" name="Forme libre 6"/>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0" name="Forme libre 9"/>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6" name="Espace réservé du texte 5"/>
          <p:cNvSpPr>
            <a:spLocks noGrp="1"/>
          </p:cNvSpPr>
          <p:nvPr>
            <p:ph type="body" sz="quarter" idx="10"/>
          </p:nvPr>
        </p:nvSpPr>
        <p:spPr>
          <a:xfrm>
            <a:off x="642938" y="354013"/>
            <a:ext cx="7909934"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3" name="Espace réservé du texte 2"/>
          <p:cNvSpPr>
            <a:spLocks noGrp="1"/>
          </p:cNvSpPr>
          <p:nvPr>
            <p:ph type="body" sz="quarter" idx="11" hasCustomPrompt="1"/>
          </p:nvPr>
        </p:nvSpPr>
        <p:spPr>
          <a:xfrm>
            <a:off x="642938" y="1592263"/>
            <a:ext cx="2001939" cy="364356"/>
          </a:xfrm>
          <a:prstGeom prst="rect">
            <a:avLst/>
          </a:prstGeom>
        </p:spPr>
        <p:txBody>
          <a:bodyPr lIns="0"/>
          <a:lstStyle>
            <a:lvl1pPr marL="0" indent="0">
              <a:buNone/>
              <a:defRPr sz="1600" b="1">
                <a:latin typeface="Arial" panose="020B0604020202020204" pitchFamily="34" charset="0"/>
                <a:cs typeface="Arial" panose="020B0604020202020204" pitchFamily="34" charset="0"/>
              </a:defRPr>
            </a:lvl1pPr>
          </a:lstStyle>
          <a:p>
            <a:pPr lvl="0"/>
            <a:r>
              <a:rPr lang="fr-FR" dirty="0"/>
              <a:t>Tableau type</a:t>
            </a:r>
          </a:p>
        </p:txBody>
      </p:sp>
      <p:sp>
        <p:nvSpPr>
          <p:cNvPr id="12" name="Espace réservé du tableau 11" title="Texte"/>
          <p:cNvSpPr>
            <a:spLocks noGrp="1"/>
          </p:cNvSpPr>
          <p:nvPr>
            <p:ph type="tbl" sz="quarter" idx="12"/>
          </p:nvPr>
        </p:nvSpPr>
        <p:spPr>
          <a:xfrm>
            <a:off x="642781" y="2051328"/>
            <a:ext cx="7910091" cy="2000250"/>
          </a:xfrm>
          <a:prstGeom prst="rect">
            <a:avLst/>
          </a:prstGeom>
          <a:solidFill>
            <a:srgbClr val="E0E6E7"/>
          </a:solidFill>
          <a:ln>
            <a:solidFill>
              <a:schemeClr val="bg1"/>
            </a:solidFill>
          </a:ln>
        </p:spPr>
        <p:txBody>
          <a:bodyPr numCol="1"/>
          <a:lstStyle>
            <a:lvl1pPr marL="0" indent="0">
              <a:buNone/>
              <a:defRPr sz="1600">
                <a:latin typeface="Arial" panose="020B0604020202020204" pitchFamily="34" charset="0"/>
                <a:cs typeface="Arial" panose="020B0604020202020204" pitchFamily="34" charset="0"/>
              </a:defRPr>
            </a:lvl1pPr>
          </a:lstStyle>
          <a:p>
            <a:endParaRPr lang="fr-FR" dirty="0"/>
          </a:p>
        </p:txBody>
      </p:sp>
      <p:cxnSp>
        <p:nvCxnSpPr>
          <p:cNvPr id="9" name="Connecteur droit 8"/>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2" name="Espace réservé de la date 1"/>
          <p:cNvSpPr>
            <a:spLocks noGrp="1"/>
          </p:cNvSpPr>
          <p:nvPr>
            <p:ph type="dt" sz="half" idx="13"/>
          </p:nvPr>
        </p:nvSpPr>
        <p:spPr/>
        <p:txBody>
          <a:bodyPr/>
          <a:lstStyle/>
          <a:p>
            <a:r>
              <a:t>30/10/2018</a:t>
            </a:r>
            <a:endParaRPr dirty="0"/>
          </a:p>
        </p:txBody>
      </p:sp>
      <p:sp>
        <p:nvSpPr>
          <p:cNvPr id="4" name="Espace réservé du pied de page 3"/>
          <p:cNvSpPr>
            <a:spLocks noGrp="1"/>
          </p:cNvSpPr>
          <p:nvPr>
            <p:ph type="ftr" sz="quarter" idx="14"/>
          </p:nvPr>
        </p:nvSpPr>
        <p:spPr/>
        <p:txBody>
          <a:bodyPr/>
          <a:lstStyle/>
          <a:p>
            <a:r>
              <a:rPr smtClean="0"/>
              <a:t>Refonte du portail PA | Réunion de lancement</a:t>
            </a:r>
            <a:endParaRPr dirty="0"/>
          </a:p>
        </p:txBody>
      </p:sp>
      <p:sp>
        <p:nvSpPr>
          <p:cNvPr id="5" name="Espace réservé du numéro de diapositive 4"/>
          <p:cNvSpPr>
            <a:spLocks noGrp="1"/>
          </p:cNvSpPr>
          <p:nvPr>
            <p:ph type="sldNum" sz="quarter" idx="15"/>
          </p:nvPr>
        </p:nvSpPr>
        <p:spPr/>
        <p:txBody>
          <a:bodyPr/>
          <a:lstStyle/>
          <a:p>
            <a:fld id="{9412911F-A9BD-4C81-9580-3255D67EF0AC}" type="slidenum">
              <a:rPr/>
              <a:pPr/>
              <a:t>‹N°›</a:t>
            </a:fld>
            <a:endParaRPr dirty="0"/>
          </a:p>
        </p:txBody>
      </p:sp>
    </p:spTree>
    <p:extLst>
      <p:ext uri="{BB962C8B-B14F-4D97-AF65-F5344CB8AC3E}">
        <p14:creationId xmlns:p14="http://schemas.microsoft.com/office/powerpoint/2010/main" val="317617916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5375" userDrawn="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age fond blanc">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t>30/10/2018</a:t>
            </a:r>
            <a:endParaRPr dirty="0"/>
          </a:p>
        </p:txBody>
      </p:sp>
      <p:sp>
        <p:nvSpPr>
          <p:cNvPr id="3" name="Espace réservé du pied de page 2"/>
          <p:cNvSpPr>
            <a:spLocks noGrp="1"/>
          </p:cNvSpPr>
          <p:nvPr>
            <p:ph type="ftr" sz="quarter" idx="11"/>
          </p:nvPr>
        </p:nvSpPr>
        <p:spPr/>
        <p:txBody>
          <a:bodyPr/>
          <a:lstStyle/>
          <a:p>
            <a:r>
              <a:rPr smtClean="0"/>
              <a:t>Refonte du portail PA | Réunion de lancement</a:t>
            </a:r>
            <a:endParaRPr dirty="0"/>
          </a:p>
        </p:txBody>
      </p:sp>
      <p:sp>
        <p:nvSpPr>
          <p:cNvPr id="4" name="Espace réservé du numéro de diapositive 3"/>
          <p:cNvSpPr>
            <a:spLocks noGrp="1"/>
          </p:cNvSpPr>
          <p:nvPr>
            <p:ph type="sldNum" sz="quarter" idx="12"/>
          </p:nvPr>
        </p:nvSpPr>
        <p:spPr/>
        <p:txBody>
          <a:bodyPr/>
          <a:lstStyle/>
          <a:p>
            <a:fld id="{9412911F-A9BD-4C81-9580-3255D67EF0AC}" type="slidenum">
              <a:rPr/>
              <a:pPr/>
              <a:t>‹N°›</a:t>
            </a:fld>
            <a:endParaRPr dirty="0"/>
          </a:p>
        </p:txBody>
      </p:sp>
    </p:spTree>
    <p:extLst>
      <p:ext uri="{BB962C8B-B14F-4D97-AF65-F5344CB8AC3E}">
        <p14:creationId xmlns:p14="http://schemas.microsoft.com/office/powerpoint/2010/main" val="281488090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5375"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ernière page">
    <p:spTree>
      <p:nvGrpSpPr>
        <p:cNvPr id="1" name=""/>
        <p:cNvGrpSpPr/>
        <p:nvPr/>
      </p:nvGrpSpPr>
      <p:grpSpPr>
        <a:xfrm>
          <a:off x="0" y="0"/>
          <a:ext cx="0" cy="0"/>
          <a:chOff x="0" y="0"/>
          <a:chExt cx="0" cy="0"/>
        </a:xfrm>
      </p:grpSpPr>
      <p:sp>
        <p:nvSpPr>
          <p:cNvPr id="12" name="Forme libre 11"/>
          <p:cNvSpPr/>
          <p:nvPr userDrawn="1"/>
        </p:nvSpPr>
        <p:spPr>
          <a:xfrm>
            <a:off x="-64655" y="-2770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3" name="Forme libre 12"/>
          <p:cNvSpPr/>
          <p:nvPr userDrawn="1"/>
        </p:nvSpPr>
        <p:spPr>
          <a:xfrm>
            <a:off x="7952509" y="-1847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pic>
        <p:nvPicPr>
          <p:cNvPr id="8" name="Image 7"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5008" y="3973493"/>
            <a:ext cx="1307234" cy="854333"/>
          </a:xfrm>
          <a:prstGeom prst="rect">
            <a:avLst/>
          </a:prstGeom>
        </p:spPr>
      </p:pic>
      <p:grpSp>
        <p:nvGrpSpPr>
          <p:cNvPr id="9" name="Groupe 8"/>
          <p:cNvGrpSpPr/>
          <p:nvPr userDrawn="1"/>
        </p:nvGrpSpPr>
        <p:grpSpPr>
          <a:xfrm>
            <a:off x="2948652" y="5000258"/>
            <a:ext cx="5584161" cy="1385321"/>
            <a:chOff x="2081045" y="5000258"/>
            <a:chExt cx="5584161" cy="1385321"/>
          </a:xfrm>
        </p:grpSpPr>
        <p:pic>
          <p:nvPicPr>
            <p:cNvPr id="10" name="Image 9" descr="TWI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80" y="5790068"/>
              <a:ext cx="255306" cy="214007"/>
            </a:xfrm>
            <a:prstGeom prst="rect">
              <a:avLst/>
            </a:prstGeom>
          </p:spPr>
        </p:pic>
        <p:sp>
          <p:nvSpPr>
            <p:cNvPr id="11" name="Espace réservé du texte 2"/>
            <p:cNvSpPr txBox="1">
              <a:spLocks/>
            </p:cNvSpPr>
            <p:nvPr/>
          </p:nvSpPr>
          <p:spPr>
            <a:xfrm>
              <a:off x="2081045" y="5000258"/>
              <a:ext cx="5584161" cy="1385321"/>
            </a:xfrm>
            <a:prstGeom prst="rect">
              <a:avLst/>
            </a:prstGeom>
          </p:spPr>
          <p:txBody>
            <a:bodyPr vert="horz" lIns="0" tIns="0" rIns="0" bIns="0" rtlCol="0">
              <a:normAutofit/>
            </a:bodyPr>
            <a:lstStyle>
              <a:lvl1pPr marL="0" indent="0" algn="ctr" defTabSz="457200" rtl="0" eaLnBrk="1" latinLnBrk="0" hangingPunct="1">
                <a:lnSpc>
                  <a:spcPct val="80000"/>
                </a:lnSpc>
                <a:spcBef>
                  <a:spcPct val="0"/>
                </a:spcBef>
                <a:buNone/>
                <a:defRPr sz="4400" b="1" kern="1200">
                  <a:solidFill>
                    <a:schemeClr val="tx1"/>
                  </a:solidFill>
                  <a:latin typeface="Arial"/>
                  <a:ea typeface="+mj-ea"/>
                  <a:cs typeface="Arial"/>
                </a:defRPr>
              </a:lvl1pPr>
              <a:lvl2pPr marL="457200" indent="0">
                <a:buNone/>
                <a:defRPr sz="1600" b="0">
                  <a:latin typeface="Arial"/>
                  <a:cs typeface="Arial"/>
                </a:defRPr>
              </a:lvl2pPr>
            </a:lstStyle>
            <a:p>
              <a:pPr algn="r">
                <a:lnSpc>
                  <a:spcPct val="130000"/>
                </a:lnSpc>
              </a:pPr>
              <a:r>
                <a:rPr lang="fr-FR" sz="1300" b="0" dirty="0">
                  <a:solidFill>
                    <a:prstClr val="black"/>
                  </a:solidFill>
                </a:rPr>
                <a:t>66, avenue du Maine     </a:t>
              </a:r>
            </a:p>
            <a:p>
              <a:pPr algn="r">
                <a:lnSpc>
                  <a:spcPct val="130000"/>
                </a:lnSpc>
              </a:pPr>
              <a:r>
                <a:rPr lang="fr-FR" sz="1300" b="0" dirty="0">
                  <a:solidFill>
                    <a:prstClr val="black"/>
                  </a:solidFill>
                </a:rPr>
                <a:t>75682 Paris cedex 14</a:t>
              </a:r>
              <a:endParaRPr lang="fr-FR" sz="1300" b="0" u="sng" dirty="0">
                <a:solidFill>
                  <a:prstClr val="black"/>
                </a:solidFill>
              </a:endParaRPr>
            </a:p>
            <a:p>
              <a:pPr algn="r">
                <a:lnSpc>
                  <a:spcPct val="130000"/>
                </a:lnSpc>
              </a:pPr>
              <a:r>
                <a:rPr lang="fr-FR" sz="1300" b="0" u="sng" dirty="0">
                  <a:solidFill>
                    <a:prstClr val="black"/>
                  </a:solidFill>
                  <a:hlinkClick r:id="rId4"/>
                </a:rPr>
                <a:t>www.cnsa.fr</a:t>
              </a:r>
              <a:endParaRPr lang="fr-FR" sz="1300" b="0" u="sng" dirty="0">
                <a:solidFill>
                  <a:prstClr val="black"/>
                </a:solidFill>
              </a:endParaRPr>
            </a:p>
            <a:p>
              <a:pPr algn="r">
                <a:lnSpc>
                  <a:spcPct val="130000"/>
                </a:lnSpc>
              </a:pPr>
              <a:r>
                <a:rPr lang="fr-FR" sz="1300" b="0" u="sng" dirty="0">
                  <a:solidFill>
                    <a:prstClr val="black"/>
                  </a:solidFill>
                  <a:hlinkClick r:id="rId5"/>
                </a:rPr>
                <a:t>@CNSA_actu</a:t>
              </a:r>
              <a:endParaRPr lang="fr-FR" sz="1300" b="0" dirty="0">
                <a:solidFill>
                  <a:prstClr val="black"/>
                </a:solidFill>
              </a:endParaRPr>
            </a:p>
            <a:p>
              <a:pPr algn="r">
                <a:lnSpc>
                  <a:spcPct val="130000"/>
                </a:lnSpc>
              </a:pPr>
              <a:r>
                <a:rPr lang="fr-FR" sz="1300" b="0" u="sng" dirty="0" smtClean="0">
                  <a:solidFill>
                    <a:prstClr val="black"/>
                  </a:solidFill>
                  <a:hlinkClick r:id="rId6"/>
                </a:rPr>
                <a:t>www.pour-les-personnes-agees.gouv.fr</a:t>
              </a:r>
              <a:endParaRPr lang="fr-FR" sz="1300" b="0" dirty="0">
                <a:solidFill>
                  <a:prstClr val="black"/>
                </a:solidFill>
              </a:endParaRPr>
            </a:p>
          </p:txBody>
        </p:sp>
      </p:grpSp>
    </p:spTree>
    <p:extLst>
      <p:ext uri="{BB962C8B-B14F-4D97-AF65-F5344CB8AC3E}">
        <p14:creationId xmlns:p14="http://schemas.microsoft.com/office/powerpoint/2010/main" val="173576881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5375"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pic>
        <p:nvPicPr>
          <p:cNvPr id="7" name="Image 6" descr="fond ppt2.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05"/>
            <a:ext cx="9144000" cy="6929301"/>
          </a:xfrm>
          <a:prstGeom prst="rect">
            <a:avLst/>
          </a:prstGeom>
        </p:spPr>
      </p:pic>
      <p:sp>
        <p:nvSpPr>
          <p:cNvPr id="3" name="Espace réservé du texte 2"/>
          <p:cNvSpPr>
            <a:spLocks noGrp="1"/>
          </p:cNvSpPr>
          <p:nvPr>
            <p:ph type="body" sz="quarter" idx="10" hasCustomPrompt="1"/>
          </p:nvPr>
        </p:nvSpPr>
        <p:spPr>
          <a:xfrm>
            <a:off x="3583698" y="2696066"/>
            <a:ext cx="4754057" cy="1424650"/>
          </a:xfrm>
          <a:prstGeom prst="rect">
            <a:avLst/>
          </a:prstGeom>
        </p:spPr>
        <p:txBody>
          <a:bodyPr/>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cxnSp>
        <p:nvCxnSpPr>
          <p:cNvPr id="5" name="Connecteur droit 4"/>
          <p:cNvCxnSpPr/>
          <p:nvPr userDrawn="1"/>
        </p:nvCxnSpPr>
        <p:spPr>
          <a:xfrm>
            <a:off x="3668572" y="3700462"/>
            <a:ext cx="642784" cy="0"/>
          </a:xfrm>
          <a:prstGeom prst="line">
            <a:avLst/>
          </a:prstGeom>
          <a:ln w="7620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583698" y="4278812"/>
            <a:ext cx="4754057" cy="1196975"/>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
        <p:nvSpPr>
          <p:cNvPr id="2" name="Espace réservé de la date 1"/>
          <p:cNvSpPr>
            <a:spLocks noGrp="1"/>
          </p:cNvSpPr>
          <p:nvPr>
            <p:ph type="dt" sz="half" idx="12"/>
          </p:nvPr>
        </p:nvSpPr>
        <p:spPr/>
        <p:txBody>
          <a:bodyPr/>
          <a:lstStyle/>
          <a:p>
            <a:r>
              <a:t>30/10/2018</a:t>
            </a:r>
            <a:endParaRPr dirty="0"/>
          </a:p>
        </p:txBody>
      </p:sp>
      <p:sp>
        <p:nvSpPr>
          <p:cNvPr id="4" name="Espace réservé du pied de page 3"/>
          <p:cNvSpPr>
            <a:spLocks noGrp="1"/>
          </p:cNvSpPr>
          <p:nvPr>
            <p:ph type="ftr" sz="quarter" idx="13"/>
          </p:nvPr>
        </p:nvSpPr>
        <p:spPr/>
        <p:txBody>
          <a:bodyPr/>
          <a:lstStyle/>
          <a:p>
            <a:r>
              <a:rPr smtClean="0"/>
              <a:t>Refonte du portail PA | Réunion de lancement</a:t>
            </a:r>
            <a:endParaRPr dirty="0"/>
          </a:p>
        </p:txBody>
      </p:sp>
      <p:sp>
        <p:nvSpPr>
          <p:cNvPr id="8" name="Espace réservé du numéro de diapositive 7"/>
          <p:cNvSpPr>
            <a:spLocks noGrp="1"/>
          </p:cNvSpPr>
          <p:nvPr>
            <p:ph type="sldNum" sz="quarter" idx="14"/>
          </p:nvPr>
        </p:nvSpPr>
        <p:spPr/>
        <p:txBody>
          <a:bodyPr/>
          <a:lstStyle/>
          <a:p>
            <a:fld id="{9412911F-A9BD-4C81-9580-3255D67EF0AC}" type="slidenum">
              <a:rPr/>
              <a:pPr/>
              <a:t>‹N°›</a:t>
            </a:fld>
            <a:endParaRPr dirty="0"/>
          </a:p>
        </p:txBody>
      </p:sp>
    </p:spTree>
    <p:extLst>
      <p:ext uri="{BB962C8B-B14F-4D97-AF65-F5344CB8AC3E}">
        <p14:creationId xmlns:p14="http://schemas.microsoft.com/office/powerpoint/2010/main" val="24160277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16" Type="http://schemas.openxmlformats.org/officeDocument/2006/relationships/slideLayout" Target="../slideLayouts/slideLayout27.xml"/><Relationship Id="rId11" Type="http://schemas.openxmlformats.org/officeDocument/2006/relationships/slideLayout" Target="../slideLayouts/slideLayout22.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82" Type="http://schemas.openxmlformats.org/officeDocument/2006/relationships/theme" Target="../theme/theme4.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77" Type="http://schemas.openxmlformats.org/officeDocument/2006/relationships/slideLayout" Target="../slideLayouts/slideLayout88.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80" Type="http://schemas.openxmlformats.org/officeDocument/2006/relationships/slideLayout" Target="../slideLayouts/slideLayout91.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81" Type="http://schemas.openxmlformats.org/officeDocument/2006/relationships/slideLayout" Target="../slideLayouts/slideLayout9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6" Type="http://schemas.openxmlformats.org/officeDocument/2006/relationships/slideLayout" Target="../slideLayouts/slideLayout87.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29" Type="http://schemas.openxmlformats.org/officeDocument/2006/relationships/slideLayout" Target="../slideLayouts/slideLayout40.xml"/><Relationship Id="rId24" Type="http://schemas.openxmlformats.org/officeDocument/2006/relationships/slideLayout" Target="../slideLayouts/slideLayout35.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66" Type="http://schemas.openxmlformats.org/officeDocument/2006/relationships/slideLayout" Target="../slideLayouts/slideLayout7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5.xml"/><Relationship Id="rId7" Type="http://schemas.openxmlformats.org/officeDocument/2006/relationships/theme" Target="../theme/theme5.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5" Type="http://schemas.openxmlformats.org/officeDocument/2006/relationships/slideLayout" Target="../slideLayouts/slideLayout97.xml"/><Relationship Id="rId4" Type="http://schemas.openxmlformats.org/officeDocument/2006/relationships/slideLayout" Target="../slideLayouts/slideLayout9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04.xml"/><Relationship Id="rId7" Type="http://schemas.openxmlformats.org/officeDocument/2006/relationships/theme" Target="../theme/theme7.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 1" descr="fond ppt1.pd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07" y="-13510"/>
            <a:ext cx="9177535" cy="6858000"/>
          </a:xfrm>
          <a:prstGeom prst="rect">
            <a:avLst/>
          </a:prstGeom>
        </p:spPr>
      </p:pic>
    </p:spTree>
    <p:extLst>
      <p:ext uri="{BB962C8B-B14F-4D97-AF65-F5344CB8AC3E}">
        <p14:creationId xmlns:p14="http://schemas.microsoft.com/office/powerpoint/2010/main" val="3205368099"/>
      </p:ext>
    </p:extLst>
  </p:cSld>
  <p:clrMap bg1="lt1" tx1="dk1" bg2="lt2" tx2="dk2" accent1="accent1" accent2="accent2" accent3="accent3" accent4="accent4" accent5="accent5" accent6="accent6" hlink="hlink" folHlink="folHlink"/>
  <p:sldLayoutIdLst>
    <p:sldLayoutId id="2147483649" r:id="rId1"/>
    <p:sldLayoutId id="2147483663"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Espace réservé du numéro de diapositive 2"/>
          <p:cNvSpPr txBox="1">
            <a:spLocks/>
          </p:cNvSpPr>
          <p:nvPr userDrawn="1"/>
        </p:nvSpPr>
        <p:spPr>
          <a:xfrm>
            <a:off x="8732461" y="6514691"/>
            <a:ext cx="411539" cy="258157"/>
          </a:xfrm>
          <a:prstGeom prst="rect">
            <a:avLst/>
          </a:prstGeom>
        </p:spPr>
        <p:txBody>
          <a:bodyPr/>
          <a:lstStyle>
            <a:defPPr>
              <a:defRPr lang="fr-FR"/>
            </a:defPPr>
            <a:lvl1pPr marL="0" algn="l" defTabSz="457200" rtl="0" eaLnBrk="1" latinLnBrk="0" hangingPunct="1">
              <a:defRPr lang="fr-FR" sz="1800"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136C6D1-1D7D-45E1-A7D6-44C33DC01A23}" type="slidenum">
              <a:rPr lang="fr-FR" sz="900" smtClean="0">
                <a:solidFill>
                  <a:srgbClr val="5AAB45"/>
                </a:solidFill>
                <a:latin typeface="Arial"/>
                <a:cs typeface="Arial"/>
              </a:rPr>
              <a:pPr/>
              <a:t>‹N°›</a:t>
            </a:fld>
            <a:endParaRPr lang="fr-FR" sz="900" dirty="0">
              <a:solidFill>
                <a:srgbClr val="5AAB45"/>
              </a:solidFill>
              <a:latin typeface="Arial"/>
              <a:cs typeface="Arial"/>
            </a:endParaRPr>
          </a:p>
        </p:txBody>
      </p:sp>
    </p:spTree>
    <p:extLst>
      <p:ext uri="{BB962C8B-B14F-4D97-AF65-F5344CB8AC3E}">
        <p14:creationId xmlns:p14="http://schemas.microsoft.com/office/powerpoint/2010/main" val="4243322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p:nvPicPr>
        <p:blipFill>
          <a:blip r:embed="rId8"/>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540000" y="529774"/>
            <a:ext cx="6181247" cy="261610"/>
          </a:xfrm>
          <a:prstGeom prst="rect">
            <a:avLst/>
          </a:prstGeom>
        </p:spPr>
        <p:txBody>
          <a:bodyPr vert="horz" wrap="square" lIns="0" tIns="0" rIns="0" bIns="0" rtlCol="0" anchor="ctr">
            <a:spAutoFit/>
          </a:bodyPr>
          <a:lstStyle/>
          <a:p>
            <a:r>
              <a:rPr lang="fr-FR" noProof="0" dirty="0"/>
              <a:t>Modifiez le style du titre</a:t>
            </a:r>
          </a:p>
        </p:txBody>
      </p:sp>
      <p:sp>
        <p:nvSpPr>
          <p:cNvPr id="3" name="Espace réservé du texte 2"/>
          <p:cNvSpPr>
            <a:spLocks noGrp="1"/>
          </p:cNvSpPr>
          <p:nvPr>
            <p:ph type="body" idx="1"/>
          </p:nvPr>
        </p:nvSpPr>
        <p:spPr>
          <a:xfrm>
            <a:off x="540000" y="1517810"/>
            <a:ext cx="8064000" cy="4243228"/>
          </a:xfrm>
          <a:prstGeom prst="rect">
            <a:avLst/>
          </a:prstGeom>
        </p:spPr>
        <p:txBody>
          <a:bodyPr vert="horz" lIns="0" tIns="0" rIns="0" bIns="0" rtlCol="0">
            <a:normAutofit/>
          </a:bodyPr>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9" name="ZoneTexte 8"/>
          <p:cNvSpPr txBox="1"/>
          <p:nvPr/>
        </p:nvSpPr>
        <p:spPr>
          <a:xfrm>
            <a:off x="8798719" y="6122194"/>
            <a:ext cx="345281" cy="367145"/>
          </a:xfrm>
          <a:prstGeom prst="rect">
            <a:avLst/>
          </a:prstGeom>
          <a:noFill/>
        </p:spPr>
        <p:txBody>
          <a:bodyPr wrap="none" lIns="0" tIns="0" rIns="0" bIns="0" rtlCol="0" anchor="ctr">
            <a:noAutofit/>
          </a:bodyPr>
          <a:lstStyle/>
          <a:p>
            <a:pPr algn="ctr" defTabSz="914400"/>
            <a:fld id="{DBEBD155-5711-4C27-9071-6C732E71489C}" type="slidenum">
              <a:rPr lang="fr-FR" sz="1000" smtClean="0">
                <a:solidFill>
                  <a:prstClr val="black">
                    <a:lumMod val="85000"/>
                    <a:lumOff val="15000"/>
                  </a:prstClr>
                </a:solidFill>
              </a:rPr>
              <a:pPr algn="ctr" defTabSz="914400"/>
              <a:t>‹N°›</a:t>
            </a:fld>
            <a:endParaRPr lang="fr-FR" sz="1000" dirty="0">
              <a:solidFill>
                <a:prstClr val="black">
                  <a:lumMod val="85000"/>
                  <a:lumOff val="15000"/>
                </a:prstClr>
              </a:solidFill>
            </a:endParaRPr>
          </a:p>
        </p:txBody>
      </p:sp>
      <p:pic>
        <p:nvPicPr>
          <p:cNvPr id="5" name="Image 4"/>
          <p:cNvPicPr>
            <a:picLocks noChangeAspect="1"/>
          </p:cNvPicPr>
          <p:nvPr/>
        </p:nvPicPr>
        <p:blipFill>
          <a:blip r:embed="rId9"/>
          <a:stretch>
            <a:fillRect/>
          </a:stretch>
        </p:blipFill>
        <p:spPr>
          <a:xfrm>
            <a:off x="4283485" y="6445820"/>
            <a:ext cx="1533427" cy="344897"/>
          </a:xfrm>
          <a:prstGeom prst="rect">
            <a:avLst/>
          </a:prstGeom>
        </p:spPr>
      </p:pic>
    </p:spTree>
    <p:extLst>
      <p:ext uri="{BB962C8B-B14F-4D97-AF65-F5344CB8AC3E}">
        <p14:creationId xmlns:p14="http://schemas.microsoft.com/office/powerpoint/2010/main" val="134272680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txStyles>
    <p:titleStyle>
      <a:lvl1pPr algn="l" defTabSz="914400" rtl="0" eaLnBrk="1" latinLnBrk="0" hangingPunct="1">
        <a:lnSpc>
          <a:spcPct val="85000"/>
        </a:lnSpc>
        <a:spcBef>
          <a:spcPct val="0"/>
        </a:spcBef>
        <a:buNone/>
        <a:defRPr sz="2000" b="0" kern="1200">
          <a:solidFill>
            <a:schemeClr val="accent4"/>
          </a:solidFill>
          <a:latin typeface="+mj-lt"/>
          <a:ea typeface="+mj-ea"/>
          <a:cs typeface="+mj-cs"/>
        </a:defRPr>
      </a:lvl1pPr>
    </p:titleStyle>
    <p:bodyStyle>
      <a:lvl1pPr marL="0" indent="0" algn="l" defTabSz="914400" rtl="0" eaLnBrk="1" latinLnBrk="0" hangingPunct="1">
        <a:spcBef>
          <a:spcPts val="600"/>
        </a:spcBef>
        <a:spcAft>
          <a:spcPts val="600"/>
        </a:spcAft>
        <a:buFont typeface="Arial" panose="020B0604020202020204" pitchFamily="34" charset="0"/>
        <a:buNone/>
        <a:defRPr sz="2000" b="1" kern="1200" cap="all" baseline="0">
          <a:solidFill>
            <a:schemeClr val="accent1"/>
          </a:solidFill>
          <a:latin typeface="+mn-lt"/>
          <a:ea typeface="+mn-ea"/>
          <a:cs typeface="+mn-cs"/>
        </a:defRPr>
      </a:lvl1pPr>
      <a:lvl2pPr marL="396000" indent="-396000" algn="l" defTabSz="914400" rtl="0" eaLnBrk="1" latinLnBrk="0" hangingPunct="1">
        <a:spcBef>
          <a:spcPts val="1000"/>
        </a:spcBef>
        <a:buClr>
          <a:schemeClr val="accent2"/>
        </a:buClr>
        <a:buFont typeface="Arial" panose="020B0604020202020204" pitchFamily="34" charset="0"/>
        <a:buChar char="►"/>
        <a:defRPr sz="1800" b="1" kern="1200">
          <a:solidFill>
            <a:schemeClr val="accent2"/>
          </a:solidFill>
          <a:latin typeface="+mn-lt"/>
          <a:ea typeface="+mn-ea"/>
          <a:cs typeface="+mn-cs"/>
        </a:defRPr>
      </a:lvl2pPr>
      <a:lvl3pPr marL="0" indent="0" algn="l" defTabSz="914400" rtl="0" eaLnBrk="1" latinLnBrk="0" hangingPunct="1">
        <a:spcBef>
          <a:spcPts val="400"/>
        </a:spcBef>
        <a:buFont typeface="Arial" panose="020B0604020202020204" pitchFamily="34" charset="0"/>
        <a:buNone/>
        <a:defRPr sz="1800" kern="1200">
          <a:solidFill>
            <a:schemeClr val="tx1">
              <a:lumMod val="85000"/>
              <a:lumOff val="15000"/>
            </a:schemeClr>
          </a:solidFill>
          <a:latin typeface="+mn-lt"/>
          <a:ea typeface="+mn-ea"/>
          <a:cs typeface="+mn-cs"/>
        </a:defRPr>
      </a:lvl3pPr>
      <a:lvl4pPr marL="180000" indent="-180000" algn="l" defTabSz="914400" rtl="0" eaLnBrk="1" latinLnBrk="0" hangingPunct="1">
        <a:spcBef>
          <a:spcPts val="4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0" indent="0" algn="l" defTabSz="914400" rtl="0" eaLnBrk="1" latinLnBrk="0" hangingPunct="1">
        <a:spcBef>
          <a:spcPts val="200"/>
        </a:spcBef>
        <a:buFont typeface="Arial" panose="020B0604020202020204" pitchFamily="34" charset="0"/>
        <a:buNone/>
        <a:defRPr sz="1600" i="1" kern="1200">
          <a:solidFill>
            <a:schemeClr val="accent5">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2" pos="339" userDrawn="1">
          <p15:clr>
            <a:srgbClr val="F26B43"/>
          </p15:clr>
        </p15:guide>
        <p15:guide id="3" pos="542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Espace réservé du numéro de diapositive 2"/>
          <p:cNvSpPr txBox="1">
            <a:spLocks/>
          </p:cNvSpPr>
          <p:nvPr userDrawn="1"/>
        </p:nvSpPr>
        <p:spPr>
          <a:xfrm>
            <a:off x="8732461" y="6514691"/>
            <a:ext cx="411539" cy="258157"/>
          </a:xfrm>
          <a:prstGeom prst="rect">
            <a:avLst/>
          </a:prstGeom>
        </p:spPr>
        <p:txBody>
          <a:bodyPr/>
          <a:lstStyle>
            <a:defPPr>
              <a:defRPr lang="fr-FR"/>
            </a:defPPr>
            <a:lvl1pPr marL="0" algn="l" defTabSz="457200" rtl="0" eaLnBrk="1" latinLnBrk="0" hangingPunct="1">
              <a:defRPr lang="fr-FR" sz="1800"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136C6D1-1D7D-45E1-A7D6-44C33DC01A23}" type="slidenum">
              <a:rPr sz="900">
                <a:solidFill>
                  <a:srgbClr val="5AAB45"/>
                </a:solidFill>
                <a:latin typeface="Arial"/>
                <a:cs typeface="Arial"/>
              </a:rPr>
              <a:pPr/>
              <a:t>‹N°›</a:t>
            </a:fld>
            <a:endParaRPr sz="900" dirty="0">
              <a:solidFill>
                <a:srgbClr val="5AAB45"/>
              </a:solidFill>
              <a:latin typeface="Arial"/>
              <a:cs typeface="Arial"/>
            </a:endParaRPr>
          </a:p>
        </p:txBody>
      </p:sp>
    </p:spTree>
    <p:extLst>
      <p:ext uri="{BB962C8B-B14F-4D97-AF65-F5344CB8AC3E}">
        <p14:creationId xmlns:p14="http://schemas.microsoft.com/office/powerpoint/2010/main" val="112234493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12" r:id="rId33"/>
    <p:sldLayoutId id="2147483713" r:id="rId34"/>
    <p:sldLayoutId id="2147483714" r:id="rId35"/>
    <p:sldLayoutId id="2147483715" r:id="rId36"/>
    <p:sldLayoutId id="2147483716" r:id="rId37"/>
    <p:sldLayoutId id="2147483717" r:id="rId38"/>
    <p:sldLayoutId id="2147483718" r:id="rId39"/>
    <p:sldLayoutId id="2147483719" r:id="rId40"/>
    <p:sldLayoutId id="2147483720" r:id="rId41"/>
    <p:sldLayoutId id="2147483721" r:id="rId42"/>
    <p:sldLayoutId id="2147483722" r:id="rId43"/>
    <p:sldLayoutId id="2147483723" r:id="rId44"/>
    <p:sldLayoutId id="2147483724" r:id="rId45"/>
    <p:sldLayoutId id="2147483725" r:id="rId46"/>
    <p:sldLayoutId id="2147483726" r:id="rId47"/>
    <p:sldLayoutId id="2147483727" r:id="rId48"/>
    <p:sldLayoutId id="2147483728" r:id="rId49"/>
    <p:sldLayoutId id="2147483729" r:id="rId50"/>
    <p:sldLayoutId id="2147483730" r:id="rId51"/>
    <p:sldLayoutId id="2147483731" r:id="rId52"/>
    <p:sldLayoutId id="2147483732" r:id="rId53"/>
    <p:sldLayoutId id="2147483733" r:id="rId54"/>
    <p:sldLayoutId id="2147483734" r:id="rId55"/>
    <p:sldLayoutId id="2147483735" r:id="rId56"/>
    <p:sldLayoutId id="2147483736" r:id="rId57"/>
    <p:sldLayoutId id="2147483737" r:id="rId58"/>
    <p:sldLayoutId id="2147483738" r:id="rId59"/>
    <p:sldLayoutId id="2147483739" r:id="rId60"/>
    <p:sldLayoutId id="2147483740" r:id="rId61"/>
    <p:sldLayoutId id="2147483741" r:id="rId62"/>
    <p:sldLayoutId id="2147483742" r:id="rId63"/>
    <p:sldLayoutId id="2147483743" r:id="rId64"/>
    <p:sldLayoutId id="2147483744" r:id="rId65"/>
    <p:sldLayoutId id="2147483745" r:id="rId66"/>
    <p:sldLayoutId id="2147483746" r:id="rId67"/>
    <p:sldLayoutId id="2147483747" r:id="rId68"/>
    <p:sldLayoutId id="2147483748" r:id="rId69"/>
    <p:sldLayoutId id="2147483749" r:id="rId70"/>
    <p:sldLayoutId id="2147483750" r:id="rId71"/>
    <p:sldLayoutId id="2147483751" r:id="rId72"/>
    <p:sldLayoutId id="2147483752" r:id="rId73"/>
    <p:sldLayoutId id="2147483753" r:id="rId74"/>
    <p:sldLayoutId id="2147483754" r:id="rId75"/>
    <p:sldLayoutId id="2147483755" r:id="rId76"/>
    <p:sldLayoutId id="2147483756" r:id="rId77"/>
    <p:sldLayoutId id="2147483757" r:id="rId78"/>
    <p:sldLayoutId id="2147483758" r:id="rId79"/>
    <p:sldLayoutId id="2147483759" r:id="rId80"/>
    <p:sldLayoutId id="2147483760" r:id="rId8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4"/>
          </p:nvPr>
        </p:nvSpPr>
        <p:spPr>
          <a:xfrm>
            <a:off x="8695425" y="6465907"/>
            <a:ext cx="387619" cy="248400"/>
          </a:xfrm>
          <a:prstGeom prst="rect">
            <a:avLst/>
          </a:prstGeom>
        </p:spPr>
        <p:txBody>
          <a:bodyPr/>
          <a:lstStyle>
            <a:lvl1pPr algn="r">
              <a:defRPr lang="fr-FR" sz="800" baseline="0" smtClean="0">
                <a:solidFill>
                  <a:srgbClr val="6CB643"/>
                </a:solidFill>
                <a:latin typeface="Arial" charset="0"/>
                <a:ea typeface="Arial" charset="0"/>
                <a:cs typeface="Arial" charset="0"/>
              </a:defRPr>
            </a:lvl1pPr>
          </a:lstStyle>
          <a:p>
            <a:fld id="{9412911F-A9BD-4C81-9580-3255D67EF0AC}" type="slidenum">
              <a:rPr/>
              <a:pPr/>
              <a:t>‹N°›</a:t>
            </a:fld>
            <a:endParaRPr dirty="0"/>
          </a:p>
        </p:txBody>
      </p:sp>
      <p:sp>
        <p:nvSpPr>
          <p:cNvPr id="5" name="Espace réservé de la date 4"/>
          <p:cNvSpPr>
            <a:spLocks noGrp="1"/>
          </p:cNvSpPr>
          <p:nvPr>
            <p:ph type="dt" sz="half" idx="2"/>
          </p:nvPr>
        </p:nvSpPr>
        <p:spPr>
          <a:xfrm>
            <a:off x="110178" y="6465907"/>
            <a:ext cx="2133600" cy="248400"/>
          </a:xfrm>
          <a:prstGeom prst="rect">
            <a:avLst/>
          </a:prstGeom>
        </p:spPr>
        <p:txBody>
          <a:bodyPr/>
          <a:lstStyle>
            <a:lvl1pPr>
              <a:defRPr lang="fr-FR" sz="800" baseline="0" smtClean="0">
                <a:solidFill>
                  <a:srgbClr val="6CB643"/>
                </a:solidFill>
                <a:latin typeface="Arial" charset="0"/>
                <a:ea typeface="Arial" charset="0"/>
                <a:cs typeface="Arial" charset="0"/>
              </a:defRPr>
            </a:lvl1pPr>
          </a:lstStyle>
          <a:p>
            <a:r>
              <a:t>30/10/2018</a:t>
            </a:r>
            <a:endParaRPr dirty="0"/>
          </a:p>
        </p:txBody>
      </p:sp>
      <p:sp>
        <p:nvSpPr>
          <p:cNvPr id="6" name="Espace réservé du pied de page 5"/>
          <p:cNvSpPr>
            <a:spLocks noGrp="1"/>
          </p:cNvSpPr>
          <p:nvPr>
            <p:ph type="ftr" sz="quarter" idx="3"/>
          </p:nvPr>
        </p:nvSpPr>
        <p:spPr>
          <a:xfrm>
            <a:off x="4415544" y="6465907"/>
            <a:ext cx="4212067" cy="248400"/>
          </a:xfrm>
          <a:prstGeom prst="rect">
            <a:avLst/>
          </a:prstGeom>
        </p:spPr>
        <p:txBody>
          <a:bodyPr/>
          <a:lstStyle>
            <a:lvl1pPr algn="r">
              <a:defRPr lang="fr-FR" sz="800" baseline="0">
                <a:solidFill>
                  <a:srgbClr val="6CB643"/>
                </a:solidFill>
                <a:latin typeface="Arial" charset="0"/>
                <a:ea typeface="Arial" charset="0"/>
                <a:cs typeface="Arial" charset="0"/>
              </a:defRPr>
            </a:lvl1pPr>
          </a:lstStyle>
          <a:p>
            <a:r>
              <a:rPr smtClean="0"/>
              <a:t>Refonte du portail PA | Réunion de lancement</a:t>
            </a:r>
            <a:endParaRPr dirty="0"/>
          </a:p>
        </p:txBody>
      </p:sp>
    </p:spTree>
    <p:extLst>
      <p:ext uri="{BB962C8B-B14F-4D97-AF65-F5344CB8AC3E}">
        <p14:creationId xmlns:p14="http://schemas.microsoft.com/office/powerpoint/2010/main" val="194065007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numéro de diapositive 6"/>
          <p:cNvSpPr>
            <a:spLocks noGrp="1"/>
          </p:cNvSpPr>
          <p:nvPr>
            <p:ph type="sldNum" sz="quarter" idx="4"/>
          </p:nvPr>
        </p:nvSpPr>
        <p:spPr>
          <a:xfrm>
            <a:off x="8695425" y="6465907"/>
            <a:ext cx="387619" cy="248400"/>
          </a:xfrm>
          <a:prstGeom prst="rect">
            <a:avLst/>
          </a:prstGeom>
        </p:spPr>
        <p:txBody>
          <a:bodyPr/>
          <a:lstStyle>
            <a:lvl1pPr algn="r">
              <a:defRPr lang="fr-FR" sz="800" baseline="0" smtClean="0">
                <a:solidFill>
                  <a:srgbClr val="6CB643"/>
                </a:solidFill>
                <a:latin typeface="Arial" charset="0"/>
                <a:ea typeface="Arial" charset="0"/>
                <a:cs typeface="Arial" charset="0"/>
              </a:defRPr>
            </a:lvl1pPr>
          </a:lstStyle>
          <a:p>
            <a:fld id="{9412911F-A9BD-4C81-9580-3255D67EF0AC}" type="slidenum">
              <a:rPr/>
              <a:pPr/>
              <a:t>‹N°›</a:t>
            </a:fld>
            <a:endParaRPr dirty="0"/>
          </a:p>
        </p:txBody>
      </p:sp>
      <p:sp>
        <p:nvSpPr>
          <p:cNvPr id="4" name="Espace réservé de la date 4"/>
          <p:cNvSpPr>
            <a:spLocks noGrp="1"/>
          </p:cNvSpPr>
          <p:nvPr>
            <p:ph type="dt" sz="half" idx="2"/>
          </p:nvPr>
        </p:nvSpPr>
        <p:spPr>
          <a:xfrm>
            <a:off x="110178" y="6465907"/>
            <a:ext cx="2133600" cy="248400"/>
          </a:xfrm>
          <a:prstGeom prst="rect">
            <a:avLst/>
          </a:prstGeom>
        </p:spPr>
        <p:txBody>
          <a:bodyPr/>
          <a:lstStyle>
            <a:lvl1pPr>
              <a:defRPr lang="fr-FR" sz="800" baseline="0" smtClean="0">
                <a:solidFill>
                  <a:srgbClr val="6CB643"/>
                </a:solidFill>
                <a:latin typeface="Arial" charset="0"/>
                <a:ea typeface="Arial" charset="0"/>
                <a:cs typeface="Arial" charset="0"/>
              </a:defRPr>
            </a:lvl1pPr>
          </a:lstStyle>
          <a:p>
            <a:r>
              <a:t>30/10/2018</a:t>
            </a:r>
            <a:endParaRPr dirty="0"/>
          </a:p>
        </p:txBody>
      </p:sp>
      <p:sp>
        <p:nvSpPr>
          <p:cNvPr id="5" name="Espace réservé du pied de page 5"/>
          <p:cNvSpPr>
            <a:spLocks noGrp="1"/>
          </p:cNvSpPr>
          <p:nvPr>
            <p:ph type="ftr" sz="quarter" idx="3"/>
          </p:nvPr>
        </p:nvSpPr>
        <p:spPr>
          <a:xfrm>
            <a:off x="4415544" y="6465907"/>
            <a:ext cx="4212067" cy="248400"/>
          </a:xfrm>
          <a:prstGeom prst="rect">
            <a:avLst/>
          </a:prstGeom>
        </p:spPr>
        <p:txBody>
          <a:bodyPr/>
          <a:lstStyle>
            <a:lvl1pPr algn="r">
              <a:defRPr lang="fr-FR" sz="800" baseline="0">
                <a:solidFill>
                  <a:srgbClr val="6CB643"/>
                </a:solidFill>
                <a:latin typeface="Arial" charset="0"/>
                <a:ea typeface="Arial" charset="0"/>
                <a:cs typeface="Arial" charset="0"/>
              </a:defRPr>
            </a:lvl1pPr>
          </a:lstStyle>
          <a:p>
            <a:r>
              <a:rPr smtClean="0"/>
              <a:t>Refonte du portail PA | Réunion de lancement</a:t>
            </a:r>
            <a:endParaRPr dirty="0"/>
          </a:p>
        </p:txBody>
      </p:sp>
    </p:spTree>
    <p:extLst>
      <p:ext uri="{BB962C8B-B14F-4D97-AF65-F5344CB8AC3E}">
        <p14:creationId xmlns:p14="http://schemas.microsoft.com/office/powerpoint/2010/main" val="319392489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oneTexte 1"/>
          <p:cNvSpPr txBox="1"/>
          <p:nvPr userDrawn="1"/>
        </p:nvSpPr>
        <p:spPr>
          <a:xfrm>
            <a:off x="5541511" y="6465031"/>
            <a:ext cx="3086100" cy="215444"/>
          </a:xfrm>
          <a:prstGeom prst="rect">
            <a:avLst/>
          </a:prstGeom>
          <a:noFill/>
        </p:spPr>
        <p:txBody>
          <a:bodyPr wrap="square" rtlCol="0" anchor="t">
            <a:spAutoFit/>
          </a:bodyPr>
          <a:lstStyle/>
          <a:p>
            <a:pPr algn="r"/>
            <a:r>
              <a:rPr lang="fr-FR" sz="800" dirty="0">
                <a:solidFill>
                  <a:srgbClr val="6CB643"/>
                </a:solidFill>
                <a:latin typeface="Arial" charset="0"/>
                <a:ea typeface="Arial" charset="0"/>
                <a:cs typeface="Arial" charset="0"/>
              </a:rPr>
              <a:t>Pied de page</a:t>
            </a:r>
          </a:p>
        </p:txBody>
      </p:sp>
      <p:sp>
        <p:nvSpPr>
          <p:cNvPr id="3" name="Espace réservé de la date 3"/>
          <p:cNvSpPr txBox="1">
            <a:spLocks/>
          </p:cNvSpPr>
          <p:nvPr userDrawn="1"/>
        </p:nvSpPr>
        <p:spPr>
          <a:xfrm>
            <a:off x="110178" y="6466605"/>
            <a:ext cx="1640562" cy="258854"/>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257313-81CD-1A4E-B233-2B8DC3B89CFD}" type="datetimeFigureOut">
              <a:rPr lang="fr-FR" sz="800" smtClean="0">
                <a:solidFill>
                  <a:srgbClr val="6CB643"/>
                </a:solidFill>
                <a:latin typeface="Arial" charset="0"/>
                <a:ea typeface="Arial" charset="0"/>
                <a:cs typeface="Arial" charset="0"/>
              </a:rPr>
              <a:pPr/>
              <a:t>19/11/2018</a:t>
            </a:fld>
            <a:endParaRPr lang="fr-FR" sz="800" dirty="0">
              <a:solidFill>
                <a:srgbClr val="6CB643"/>
              </a:solidFill>
              <a:latin typeface="Arial" charset="0"/>
              <a:ea typeface="Arial" charset="0"/>
              <a:cs typeface="Arial" charset="0"/>
            </a:endParaRPr>
          </a:p>
        </p:txBody>
      </p:sp>
      <p:sp>
        <p:nvSpPr>
          <p:cNvPr id="4" name="Espace réservé du numéro de diapositive 5"/>
          <p:cNvSpPr txBox="1">
            <a:spLocks/>
          </p:cNvSpPr>
          <p:nvPr userDrawn="1"/>
        </p:nvSpPr>
        <p:spPr>
          <a:xfrm>
            <a:off x="8627611" y="6466604"/>
            <a:ext cx="455434" cy="247703"/>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D73983-00EA-F641-A79F-2F2A435C19E5}" type="slidenum">
              <a:rPr lang="fr-FR" sz="800" smtClean="0">
                <a:solidFill>
                  <a:srgbClr val="6CB643"/>
                </a:solidFill>
                <a:latin typeface="Arial" charset="0"/>
                <a:ea typeface="Arial" charset="0"/>
                <a:cs typeface="Arial" charset="0"/>
              </a:rPr>
              <a:pPr algn="r"/>
              <a:t>‹N°›</a:t>
            </a:fld>
            <a:endParaRPr lang="fr-FR" sz="800" dirty="0">
              <a:solidFill>
                <a:srgbClr val="6CB643"/>
              </a:solidFill>
              <a:latin typeface="Arial" charset="0"/>
              <a:ea typeface="Arial" charset="0"/>
              <a:cs typeface="Arial" charset="0"/>
            </a:endParaRPr>
          </a:p>
        </p:txBody>
      </p:sp>
    </p:spTree>
    <p:extLst>
      <p:ext uri="{BB962C8B-B14F-4D97-AF65-F5344CB8AC3E}">
        <p14:creationId xmlns:p14="http://schemas.microsoft.com/office/powerpoint/2010/main" val="216334001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0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mailto:serafin-ph@cnsa.fr"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www.cnsa.fr/" TargetMode="External"/><Relationship Id="rId4" Type="http://schemas.openxmlformats.org/officeDocument/2006/relationships/hyperlink" Target="mailto:brigitte.bernex@social.gouv.fr"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hyperlink" Target="mailto:anne-lise.brasseur@cnsa.fr" TargetMode="External"/><Relationship Id="rId2" Type="http://schemas.openxmlformats.org/officeDocument/2006/relationships/hyperlink" Target="https://app.box.com/s/m165aaw504x26e7bkjaiuiyhrtgiasdg" TargetMode="Externa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6.xml"/><Relationship Id="rId5" Type="http://schemas.openxmlformats.org/officeDocument/2006/relationships/image" Target="../media/image31.png"/><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7.xml"/><Relationship Id="rId5" Type="http://schemas.openxmlformats.org/officeDocument/2006/relationships/image" Target="../media/image35.png"/><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8.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9.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9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4.xml"/></Relationships>
</file>

<file path=ppt/slides/_rels/slide67.xml.rels><?xml version="1.0" encoding="UTF-8" standalone="yes"?>
<Relationships xmlns="http://schemas.openxmlformats.org/package/2006/relationships"><Relationship Id="rId2" Type="http://schemas.openxmlformats.org/officeDocument/2006/relationships/hyperlink" Target="http://references.modernisation.gouv.fr/rgaa-accessibilite" TargetMode="External"/><Relationship Id="rId1" Type="http://schemas.openxmlformats.org/officeDocument/2006/relationships/slideLayout" Target="../slideLayouts/slideLayout9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4.xml"/></Relationships>
</file>

<file path=ppt/slides/_rels/slide69.xml.rels><?xml version="1.0" encoding="UTF-8" standalone="yes"?>
<Relationships xmlns="http://schemas.openxmlformats.org/package/2006/relationships"><Relationship Id="rId3" Type="http://schemas.openxmlformats.org/officeDocument/2006/relationships/hyperlink" Target="http://www.pour-les-personnes-&#226;g&#233;es.gouv.fr/" TargetMode="External"/><Relationship Id="rId2" Type="http://schemas.openxmlformats.org/officeDocument/2006/relationships/hyperlink" Target="http://www.cnsa.fr/" TargetMode="External"/><Relationship Id="rId1" Type="http://schemas.openxmlformats.org/officeDocument/2006/relationships/slideLayout" Target="../slideLayouts/slideLayout9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4.xml"/></Relationships>
</file>

<file path=ppt/slides/_rels/slide74.xml.rels><?xml version="1.0" encoding="UTF-8" standalone="yes"?>
<Relationships xmlns="http://schemas.openxmlformats.org/package/2006/relationships"><Relationship Id="rId2" Type="http://schemas.openxmlformats.org/officeDocument/2006/relationships/hyperlink" Target="http://www.pour-les-personnes-agees.gouv.fr/" TargetMode="External"/><Relationship Id="rId1" Type="http://schemas.openxmlformats.org/officeDocument/2006/relationships/slideLayout" Target="../slideLayouts/slideLayout9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5.xml"/><Relationship Id="rId5" Type="http://schemas.openxmlformats.org/officeDocument/2006/relationships/image" Target="../media/image46.png"/><Relationship Id="rId4" Type="http://schemas.openxmlformats.org/officeDocument/2006/relationships/image" Target="../media/image4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0.xml.rels><?xml version="1.0" encoding="UTF-8" standalone="yes"?>
<Relationships xmlns="http://schemas.openxmlformats.org/package/2006/relationships"><Relationship Id="rId3" Type="http://schemas.openxmlformats.org/officeDocument/2006/relationships/hyperlink" Target="https://www.cnsa.fr/documentation/publications-de-la-cnsa/les-fiches-en-facile-a-lire-et-a-comprendre" TargetMode="External"/><Relationship Id="rId7" Type="http://schemas.openxmlformats.org/officeDocument/2006/relationships/hyperlink" Target="https://www.cnsa.fr/actualites-agenda/actualites/elaboration-de-fiches-dinformation-en-facile-a-lire-et-a-comprendre-sur-les-aides-pour-les-personnes-handicapees-retour-dexperience" TargetMode="External"/><Relationship Id="rId2" Type="http://schemas.openxmlformats.org/officeDocument/2006/relationships/hyperlink" Target="http://www.cnsa.fr/" TargetMode="External"/><Relationship Id="rId1" Type="http://schemas.openxmlformats.org/officeDocument/2006/relationships/slideLayout" Target="../slideLayouts/slideLayout95.xml"/><Relationship Id="rId6" Type="http://schemas.openxmlformats.org/officeDocument/2006/relationships/hyperlink" Target="https://www.pour-les-personnes-agees.gouv.fr/des-articles-en-facile-lire-et-comprendre" TargetMode="External"/><Relationship Id="rId5" Type="http://schemas.openxmlformats.org/officeDocument/2006/relationships/hyperlink" Target="http://www.pour-les-personnes-agees.gouv.fr/" TargetMode="External"/><Relationship Id="rId4" Type="http://schemas.openxmlformats.org/officeDocument/2006/relationships/hyperlink" Target="https://www.cnsa.fr/des-articles-en-facile-a-lire-et-a-comprendre"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2800" dirty="0"/>
              <a:t>1. Panorama des chantiers 2018 menés par la CNSA et perspectives 2019 </a:t>
            </a:r>
          </a:p>
        </p:txBody>
      </p:sp>
      <p:sp>
        <p:nvSpPr>
          <p:cNvPr id="3" name="Espace réservé du texte 2"/>
          <p:cNvSpPr>
            <a:spLocks noGrp="1"/>
          </p:cNvSpPr>
          <p:nvPr>
            <p:ph type="body" sz="quarter" idx="11"/>
          </p:nvPr>
        </p:nvSpPr>
        <p:spPr>
          <a:xfrm>
            <a:off x="2535238" y="4751388"/>
            <a:ext cx="4795202" cy="801687"/>
          </a:xfrm>
        </p:spPr>
        <p:txBody>
          <a:bodyPr/>
          <a:lstStyle/>
          <a:p>
            <a:r>
              <a:rPr lang="fr-FR" sz="1600" i="1" dirty="0" smtClean="0"/>
              <a:t>Anne </a:t>
            </a:r>
            <a:r>
              <a:rPr lang="fr-FR" sz="1600" i="1" dirty="0" err="1" smtClean="0"/>
              <a:t>Burstin</a:t>
            </a:r>
            <a:r>
              <a:rPr lang="fr-FR" sz="1600" i="1" dirty="0" smtClean="0"/>
              <a:t>, Directrice générale</a:t>
            </a:r>
            <a:endParaRPr lang="fr-FR" sz="1600" i="1" dirty="0"/>
          </a:p>
        </p:txBody>
      </p:sp>
      <p:sp>
        <p:nvSpPr>
          <p:cNvPr id="4" name="ZoneTexte 3"/>
          <p:cNvSpPr txBox="1"/>
          <p:nvPr/>
        </p:nvSpPr>
        <p:spPr>
          <a:xfrm>
            <a:off x="617220" y="601980"/>
            <a:ext cx="2697480" cy="646331"/>
          </a:xfrm>
          <a:prstGeom prst="rect">
            <a:avLst/>
          </a:prstGeom>
          <a:noFill/>
        </p:spPr>
        <p:txBody>
          <a:bodyPr wrap="square" rtlCol="0">
            <a:spAutoFit/>
          </a:bodyPr>
          <a:lstStyle/>
          <a:p>
            <a:pPr algn="ctr"/>
            <a:r>
              <a:rPr lang="fr-FR" b="1" dirty="0" smtClean="0"/>
              <a:t>Présentation au CNCPH</a:t>
            </a:r>
          </a:p>
          <a:p>
            <a:pPr algn="ctr"/>
            <a:r>
              <a:rPr lang="fr-FR" b="1" dirty="0" smtClean="0"/>
              <a:t>19 novembre 2018</a:t>
            </a:r>
            <a:endParaRPr lang="fr-FR" b="1" dirty="0"/>
          </a:p>
        </p:txBody>
      </p:sp>
    </p:spTree>
    <p:extLst>
      <p:ext uri="{BB962C8B-B14F-4D97-AF65-F5344CB8AC3E}">
        <p14:creationId xmlns:p14="http://schemas.microsoft.com/office/powerpoint/2010/main" val="4123046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2400" dirty="0" smtClean="0"/>
              <a:t>Focus animation croisée des réseaux</a:t>
            </a:r>
            <a:endParaRPr lang="fr-FR" sz="2400" dirty="0"/>
          </a:p>
        </p:txBody>
      </p:sp>
      <p:sp>
        <p:nvSpPr>
          <p:cNvPr id="4" name="Espace réservé du contenu 3"/>
          <p:cNvSpPr>
            <a:spLocks noGrp="1"/>
          </p:cNvSpPr>
          <p:nvPr>
            <p:ph idx="1"/>
          </p:nvPr>
        </p:nvSpPr>
        <p:spPr>
          <a:xfrm>
            <a:off x="323528" y="980728"/>
            <a:ext cx="7920880" cy="4536504"/>
          </a:xfrm>
        </p:spPr>
        <p:txBody>
          <a:bodyPr>
            <a:noAutofit/>
          </a:bodyPr>
          <a:lstStyle/>
          <a:p>
            <a:r>
              <a:rPr lang="fr-FR" sz="2000" b="1" dirty="0" smtClean="0"/>
              <a:t>Développer </a:t>
            </a:r>
            <a:r>
              <a:rPr lang="fr-FR" sz="2000" b="1" dirty="0"/>
              <a:t>des temps d’animation communs aux différents acteurs </a:t>
            </a:r>
            <a:r>
              <a:rPr lang="fr-FR" sz="2000" b="1" dirty="0" smtClean="0"/>
              <a:t>institutionnels</a:t>
            </a:r>
            <a:r>
              <a:rPr lang="fr-FR" sz="2000" dirty="0" smtClean="0"/>
              <a:t> afin de:</a:t>
            </a:r>
            <a:endParaRPr lang="fr-FR" sz="2000" dirty="0"/>
          </a:p>
          <a:p>
            <a:pPr lvl="1"/>
            <a:r>
              <a:rPr lang="fr-FR" sz="2000" dirty="0" smtClean="0"/>
              <a:t>Permettre </a:t>
            </a:r>
            <a:r>
              <a:rPr lang="fr-FR" sz="2000" dirty="0"/>
              <a:t>aux acteurs de </a:t>
            </a:r>
            <a:r>
              <a:rPr lang="fr-FR" sz="2000" b="1" dirty="0"/>
              <a:t>travailler ensemble </a:t>
            </a:r>
            <a:r>
              <a:rPr lang="fr-FR" sz="2000" dirty="0"/>
              <a:t>sur des questions concrètes pour </a:t>
            </a:r>
            <a:r>
              <a:rPr lang="fr-FR" sz="2000" b="1" dirty="0"/>
              <a:t>trouver des solutions </a:t>
            </a:r>
            <a:r>
              <a:rPr lang="fr-FR" sz="2000" dirty="0"/>
              <a:t>reposant sur la connaissance réciproque, la confiance, le partage de responsabilité voire la prise de risque partagée </a:t>
            </a:r>
          </a:p>
          <a:p>
            <a:pPr lvl="1"/>
            <a:r>
              <a:rPr lang="fr-FR" sz="2000" dirty="0" smtClean="0"/>
              <a:t>Approfondir </a:t>
            </a:r>
            <a:r>
              <a:rPr lang="fr-FR" sz="2000" dirty="0"/>
              <a:t>dans cette configuration </a:t>
            </a:r>
            <a:r>
              <a:rPr lang="fr-FR" sz="2000" b="1" dirty="0"/>
              <a:t>les liens entre le dispositif permanent d’orientation et les nécessaires évolutions de l’offre </a:t>
            </a:r>
            <a:r>
              <a:rPr lang="fr-FR" sz="2000" dirty="0" smtClean="0"/>
              <a:t>médico-sociale</a:t>
            </a:r>
          </a:p>
          <a:p>
            <a:pPr lvl="1"/>
            <a:endParaRPr lang="fr-FR" sz="1800" dirty="0"/>
          </a:p>
          <a:p>
            <a:endParaRPr lang="fr-FR" sz="1800" dirty="0"/>
          </a:p>
        </p:txBody>
      </p:sp>
      <p:sp>
        <p:nvSpPr>
          <p:cNvPr id="5" name="Rectangle 4"/>
          <p:cNvSpPr/>
          <p:nvPr/>
        </p:nvSpPr>
        <p:spPr>
          <a:xfrm>
            <a:off x="6156176" y="3789040"/>
            <a:ext cx="2592288" cy="2545690"/>
          </a:xfrm>
          <a:prstGeom prst="wedgeRectCallout">
            <a:avLst>
              <a:gd name="adj1" fmla="val -78001"/>
              <a:gd name="adj2" fmla="val 14580"/>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defTabSz="914400"/>
            <a:r>
              <a:rPr lang="fr-FR" dirty="0" smtClean="0">
                <a:solidFill>
                  <a:prstClr val="black"/>
                </a:solidFill>
              </a:rPr>
              <a:t>Intérêt d’un format interrégional : permettre un échange de pratiques au-delà des frontières d’une région, illustrer les différentes modalités de collaboration ARS-CD-MDPH-EN  existantes</a:t>
            </a:r>
            <a:endParaRPr lang="fr-FR" dirty="0">
              <a:solidFill>
                <a:prstClr val="black"/>
              </a:solidFill>
            </a:endParaRPr>
          </a:p>
        </p:txBody>
      </p:sp>
      <p:sp>
        <p:nvSpPr>
          <p:cNvPr id="6" name="Espace réservé du contenu 3"/>
          <p:cNvSpPr>
            <a:spLocks noGrp="1"/>
          </p:cNvSpPr>
          <p:nvPr/>
        </p:nvSpPr>
        <p:spPr>
          <a:xfrm>
            <a:off x="323528" y="4104456"/>
            <a:ext cx="5256584" cy="1628800"/>
          </a:xfrm>
          <a:prstGeom prst="rect">
            <a:avLst/>
          </a:prstGeom>
        </p:spPr>
        <p:txBody>
          <a:bodyPr vert="horz" lIns="0" tIns="45720" rIns="0" bIns="45720" rtlCol="0">
            <a:noAutofit/>
          </a:bodyPr>
          <a:lstStyle>
            <a:lvl1pPr marL="285750" indent="-285750" algn="l" defTabSz="457200" rtl="0" eaLnBrk="1" latinLnBrk="0" hangingPunct="1">
              <a:spcBef>
                <a:spcPct val="20000"/>
              </a:spcBef>
              <a:buClr>
                <a:srgbClr val="6CB643"/>
              </a:buClr>
              <a:buFont typeface="Arial" charset="0"/>
              <a:buChar char="•"/>
              <a:defRPr sz="140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Clr>
                <a:srgbClr val="6CB643"/>
              </a:buClr>
              <a:buFont typeface=".AppleSystemUIFont" charset="0"/>
              <a:buChar char="–"/>
              <a:defRPr sz="1400" kern="1200">
                <a:solidFill>
                  <a:schemeClr val="tx1"/>
                </a:solidFill>
                <a:latin typeface="Arial" charset="0"/>
                <a:ea typeface="Arial" charset="0"/>
                <a:cs typeface="Arial" charset="0"/>
              </a:defRPr>
            </a:lvl2pPr>
            <a:lvl3pPr marL="1200150" indent="-285750" algn="l" defTabSz="457200" rtl="0" eaLnBrk="1" latinLnBrk="0" hangingPunct="1">
              <a:spcBef>
                <a:spcPct val="20000"/>
              </a:spcBef>
              <a:buClr>
                <a:srgbClr val="6CB643"/>
              </a:buClr>
              <a:buFont typeface="Courier New" charset="0"/>
              <a:buChar char="o"/>
              <a:defRPr sz="14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6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6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fr-FR" sz="2000" dirty="0" smtClean="0">
                <a:solidFill>
                  <a:prstClr val="black"/>
                </a:solidFill>
              </a:rPr>
              <a:t>Méthode :</a:t>
            </a:r>
            <a:endParaRPr lang="fr-FR" sz="2000" dirty="0">
              <a:solidFill>
                <a:prstClr val="black"/>
              </a:solidFill>
            </a:endParaRPr>
          </a:p>
          <a:p>
            <a:pPr lvl="1"/>
            <a:r>
              <a:rPr lang="fr-FR" sz="2000" b="1" dirty="0" smtClean="0">
                <a:solidFill>
                  <a:prstClr val="black"/>
                </a:solidFill>
              </a:rPr>
              <a:t>échelle inter-régionale</a:t>
            </a:r>
            <a:endParaRPr lang="fr-FR" sz="2000" b="1" dirty="0">
              <a:solidFill>
                <a:prstClr val="black"/>
              </a:solidFill>
            </a:endParaRPr>
          </a:p>
          <a:p>
            <a:pPr lvl="1"/>
            <a:r>
              <a:rPr lang="fr-FR" sz="2000" b="1" dirty="0" smtClean="0">
                <a:solidFill>
                  <a:prstClr val="black"/>
                </a:solidFill>
              </a:rPr>
              <a:t>Animation </a:t>
            </a:r>
            <a:r>
              <a:rPr lang="fr-FR" sz="2000" b="1" dirty="0">
                <a:solidFill>
                  <a:prstClr val="black"/>
                </a:solidFill>
              </a:rPr>
              <a:t>participative</a:t>
            </a:r>
            <a:r>
              <a:rPr lang="fr-FR" sz="2000" dirty="0">
                <a:solidFill>
                  <a:prstClr val="black"/>
                </a:solidFill>
              </a:rPr>
              <a:t> favorisant l’</a:t>
            </a:r>
            <a:r>
              <a:rPr lang="fr-FR" sz="2000" dirty="0" err="1">
                <a:solidFill>
                  <a:prstClr val="black"/>
                </a:solidFill>
              </a:rPr>
              <a:t>inter-connaissance</a:t>
            </a:r>
            <a:r>
              <a:rPr lang="fr-FR" sz="2000" dirty="0">
                <a:solidFill>
                  <a:prstClr val="black"/>
                </a:solidFill>
              </a:rPr>
              <a:t> et la coopération</a:t>
            </a:r>
          </a:p>
          <a:p>
            <a:pPr lvl="1"/>
            <a:endParaRPr lang="fr-FR" sz="1800" dirty="0">
              <a:solidFill>
                <a:prstClr val="black"/>
              </a:solidFill>
            </a:endParaRPr>
          </a:p>
          <a:p>
            <a:endParaRPr lang="fr-FR" sz="1800" dirty="0">
              <a:solidFill>
                <a:prstClr val="black"/>
              </a:solidFill>
            </a:endParaRPr>
          </a:p>
        </p:txBody>
      </p:sp>
    </p:spTree>
    <p:extLst>
      <p:ext uri="{BB962C8B-B14F-4D97-AF65-F5344CB8AC3E}">
        <p14:creationId xmlns:p14="http://schemas.microsoft.com/office/powerpoint/2010/main" val="1755006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7" y="260648"/>
            <a:ext cx="7889876" cy="481012"/>
          </a:xfrm>
        </p:spPr>
        <p:txBody>
          <a:bodyPr/>
          <a:lstStyle/>
          <a:p>
            <a:r>
              <a:rPr lang="fr-FR" sz="2400" dirty="0" smtClean="0"/>
              <a:t>Vers des territoires « démonstrateurs »</a:t>
            </a:r>
            <a:endParaRPr lang="fr-FR" sz="2400" dirty="0"/>
          </a:p>
        </p:txBody>
      </p:sp>
      <p:sp>
        <p:nvSpPr>
          <p:cNvPr id="4" name="Espace réservé du contenu 3"/>
          <p:cNvSpPr>
            <a:spLocks noGrp="1"/>
          </p:cNvSpPr>
          <p:nvPr>
            <p:ph idx="1"/>
          </p:nvPr>
        </p:nvSpPr>
        <p:spPr>
          <a:xfrm>
            <a:off x="646544" y="1340768"/>
            <a:ext cx="7897091" cy="5040560"/>
          </a:xfrm>
        </p:spPr>
        <p:txBody>
          <a:bodyPr>
            <a:noAutofit/>
          </a:bodyPr>
          <a:lstStyle/>
          <a:p>
            <a:r>
              <a:rPr lang="fr-FR" sz="1800" dirty="0" smtClean="0"/>
              <a:t>Identification de </a:t>
            </a:r>
            <a:r>
              <a:rPr lang="fr-FR" sz="1800" b="1" dirty="0" smtClean="0"/>
              <a:t>« territoires inclusifs »</a:t>
            </a:r>
            <a:r>
              <a:rPr lang="fr-FR" sz="1800" dirty="0" smtClean="0"/>
              <a:t>, départements « défricheurs » et « démonstrateurs » sur lesquels favoriser </a:t>
            </a:r>
            <a:r>
              <a:rPr lang="fr-FR" sz="1800" b="1" dirty="0"/>
              <a:t>l’avancée plus forte et/ou à un rythme plus soutenu vers une société inclusive</a:t>
            </a:r>
            <a:r>
              <a:rPr lang="fr-FR" sz="1800" dirty="0"/>
              <a:t> </a:t>
            </a:r>
            <a:endParaRPr lang="fr-FR" sz="1800" dirty="0" smtClean="0"/>
          </a:p>
          <a:p>
            <a:endParaRPr lang="fr-FR" sz="1800" u="sng" dirty="0" smtClean="0">
              <a:latin typeface="Arial" panose="020B0604020202020204" pitchFamily="34" charset="0"/>
              <a:cs typeface="Arial" panose="020B0604020202020204" pitchFamily="34" charset="0"/>
            </a:endParaRPr>
          </a:p>
          <a:p>
            <a:pPr lvl="0"/>
            <a:r>
              <a:rPr lang="fr-FR" sz="1800" dirty="0" smtClean="0"/>
              <a:t>Objectifs:</a:t>
            </a:r>
          </a:p>
          <a:p>
            <a:pPr lvl="1"/>
            <a:r>
              <a:rPr lang="fr-FR" sz="1800" dirty="0" smtClean="0"/>
              <a:t>identifier </a:t>
            </a:r>
            <a:r>
              <a:rPr lang="fr-FR" sz="1800" dirty="0"/>
              <a:t>les </a:t>
            </a:r>
            <a:r>
              <a:rPr lang="fr-FR" sz="1800" b="1" dirty="0"/>
              <a:t>conditions de réussite</a:t>
            </a:r>
            <a:r>
              <a:rPr lang="fr-FR" sz="1800" dirty="0"/>
              <a:t> de la transformation de la société, dont celle de l’offre médico-sociale : ce qui fait que c’est possible / facilité, que cela fonctionne (en termes d’organisation de prises de décisions, de programmation des politiques, de règlementations, de financements, et de partage des responsabilités)</a:t>
            </a:r>
          </a:p>
          <a:p>
            <a:pPr lvl="1"/>
            <a:r>
              <a:rPr lang="fr-FR" sz="1800" dirty="0" smtClean="0"/>
              <a:t>identifier </a:t>
            </a:r>
            <a:r>
              <a:rPr lang="fr-FR" sz="1800" dirty="0"/>
              <a:t>des </a:t>
            </a:r>
            <a:r>
              <a:rPr lang="fr-FR" sz="1800" b="1" dirty="0"/>
              <a:t>bonnes pratiques</a:t>
            </a:r>
            <a:r>
              <a:rPr lang="fr-FR" sz="1800" dirty="0"/>
              <a:t> généralisables : comment on fait pour que cela fonctionne</a:t>
            </a:r>
          </a:p>
          <a:p>
            <a:pPr lvl="1"/>
            <a:r>
              <a:rPr lang="fr-FR" sz="1800" dirty="0" smtClean="0"/>
              <a:t>identifier </a:t>
            </a:r>
            <a:r>
              <a:rPr lang="fr-FR" sz="1800" dirty="0"/>
              <a:t>des </a:t>
            </a:r>
            <a:r>
              <a:rPr lang="fr-FR" sz="1800" b="1" dirty="0"/>
              <a:t>freins</a:t>
            </a:r>
            <a:r>
              <a:rPr lang="fr-FR" sz="1800" dirty="0"/>
              <a:t> à lever : pourquoi cela peut bloquer/ralentir et comment lever ces obstacles </a:t>
            </a:r>
          </a:p>
          <a:p>
            <a:pPr lvl="1"/>
            <a:r>
              <a:rPr lang="fr-FR" sz="1800" dirty="0" smtClean="0"/>
              <a:t>imaginer </a:t>
            </a:r>
            <a:r>
              <a:rPr lang="fr-FR" sz="1800" dirty="0"/>
              <a:t>et </a:t>
            </a:r>
            <a:r>
              <a:rPr lang="fr-FR" sz="1800" dirty="0" smtClean="0"/>
              <a:t>construire </a:t>
            </a:r>
            <a:r>
              <a:rPr lang="fr-FR" sz="1800" dirty="0"/>
              <a:t>des </a:t>
            </a:r>
            <a:r>
              <a:rPr lang="fr-FR" sz="1800" b="1" dirty="0"/>
              <a:t>solutions et réponses</a:t>
            </a:r>
            <a:r>
              <a:rPr lang="fr-FR" sz="1800" dirty="0"/>
              <a:t> aux blocages identifiés</a:t>
            </a:r>
            <a:r>
              <a:rPr lang="fr-FR" sz="1800" dirty="0" smtClean="0"/>
              <a:t>.</a:t>
            </a:r>
            <a:endParaRPr lang="fr-FR" sz="1800" dirty="0"/>
          </a:p>
        </p:txBody>
      </p:sp>
    </p:spTree>
    <p:extLst>
      <p:ext uri="{BB962C8B-B14F-4D97-AF65-F5344CB8AC3E}">
        <p14:creationId xmlns:p14="http://schemas.microsoft.com/office/powerpoint/2010/main" val="4020235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646544" y="1340768"/>
            <a:ext cx="7897091" cy="5040560"/>
          </a:xfrm>
        </p:spPr>
        <p:txBody>
          <a:bodyPr>
            <a:noAutofit/>
          </a:bodyPr>
          <a:lstStyle/>
          <a:p>
            <a:pPr algn="just"/>
            <a:r>
              <a:rPr lang="fr-FR" sz="1800" dirty="0" smtClean="0">
                <a:latin typeface="Arial" panose="020B0604020202020204" pitchFamily="34" charset="0"/>
                <a:cs typeface="Arial" panose="020B0604020202020204" pitchFamily="34" charset="0"/>
              </a:rPr>
              <a:t>Sur </a:t>
            </a:r>
            <a:r>
              <a:rPr lang="fr-FR" sz="1800" dirty="0">
                <a:latin typeface="Arial" panose="020B0604020202020204" pitchFamily="34" charset="0"/>
                <a:cs typeface="Arial" panose="020B0604020202020204" pitchFamily="34" charset="0"/>
              </a:rPr>
              <a:t>un « territoire inclusif »:</a:t>
            </a:r>
          </a:p>
          <a:p>
            <a:pPr lvl="1" algn="just">
              <a:buFontTx/>
              <a:buChar char="-"/>
            </a:pPr>
            <a:r>
              <a:rPr lang="fr-FR" sz="1800" dirty="0">
                <a:latin typeface="Arial" panose="020B0604020202020204" pitchFamily="34" charset="0"/>
                <a:cs typeface="Arial" panose="020B0604020202020204" pitchFamily="34" charset="0"/>
              </a:rPr>
              <a:t>L’offre médico-sociale disponible permet des réponses graduées, modulaires et diversifiées afin de permettre aux personnes l’expression de préférences </a:t>
            </a:r>
          </a:p>
          <a:p>
            <a:pPr lvl="1" algn="just">
              <a:buFontTx/>
              <a:buChar char="-"/>
            </a:pPr>
            <a:r>
              <a:rPr lang="fr-FR" sz="1800" dirty="0">
                <a:latin typeface="Arial" panose="020B0604020202020204" pitchFamily="34" charset="0"/>
                <a:cs typeface="Arial" panose="020B0604020202020204" pitchFamily="34" charset="0"/>
              </a:rPr>
              <a:t>Les ressources sont mutualisées et les interventions privilégient le milieu ordinaire</a:t>
            </a:r>
          </a:p>
          <a:p>
            <a:pPr lvl="1" algn="just">
              <a:buFontTx/>
              <a:buChar char="-"/>
            </a:pPr>
            <a:r>
              <a:rPr lang="fr-FR" sz="1800" dirty="0">
                <a:latin typeface="Arial" panose="020B0604020202020204" pitchFamily="34" charset="0"/>
                <a:cs typeface="Arial" panose="020B0604020202020204" pitchFamily="34" charset="0"/>
              </a:rPr>
              <a:t>L’accès aux services publics est possible et facilité </a:t>
            </a:r>
          </a:p>
          <a:p>
            <a:pPr algn="just">
              <a:buFont typeface="Arial" panose="020B0604020202020204" pitchFamily="34" charset="0"/>
              <a:buChar char="•"/>
            </a:pPr>
            <a:endParaRPr lang="fr-FR" sz="1800" dirty="0" smtClean="0">
              <a:latin typeface="Arial" panose="020B0604020202020204" pitchFamily="34" charset="0"/>
              <a:cs typeface="Arial" panose="020B0604020202020204" pitchFamily="34" charset="0"/>
            </a:endParaRPr>
          </a:p>
          <a:p>
            <a:pPr algn="just">
              <a:buFont typeface="Arial" panose="020B0604020202020204" pitchFamily="34" charset="0"/>
              <a:buChar char="•"/>
            </a:pPr>
            <a:r>
              <a:rPr lang="fr-FR" sz="1800" dirty="0" smtClean="0">
                <a:latin typeface="Arial" panose="020B0604020202020204" pitchFamily="34" charset="0"/>
                <a:cs typeface="Arial" panose="020B0604020202020204" pitchFamily="34" charset="0"/>
              </a:rPr>
              <a:t>Cette </a:t>
            </a:r>
            <a:r>
              <a:rPr lang="fr-FR" sz="1800" dirty="0">
                <a:latin typeface="Arial" panose="020B0604020202020204" pitchFamily="34" charset="0"/>
                <a:cs typeface="Arial" panose="020B0604020202020204" pitchFamily="34" charset="0"/>
              </a:rPr>
              <a:t>démarche repose sur la </a:t>
            </a:r>
            <a:r>
              <a:rPr lang="fr-FR" sz="1800" b="1" dirty="0">
                <a:latin typeface="Arial" panose="020B0604020202020204" pitchFamily="34" charset="0"/>
                <a:cs typeface="Arial" panose="020B0604020202020204" pitchFamily="34" charset="0"/>
              </a:rPr>
              <a:t>mobilisation de </a:t>
            </a:r>
            <a:r>
              <a:rPr lang="fr-FR" sz="1800" b="1" dirty="0" smtClean="0">
                <a:latin typeface="Arial" panose="020B0604020202020204" pitchFamily="34" charset="0"/>
                <a:cs typeface="Arial" panose="020B0604020202020204" pitchFamily="34" charset="0"/>
              </a:rPr>
              <a:t>territoires </a:t>
            </a:r>
            <a:r>
              <a:rPr lang="fr-FR" sz="1800" b="1" dirty="0">
                <a:latin typeface="Arial" panose="020B0604020202020204" pitchFamily="34" charset="0"/>
                <a:cs typeface="Arial" panose="020B0604020202020204" pitchFamily="34" charset="0"/>
              </a:rPr>
              <a:t>volontaires </a:t>
            </a:r>
            <a:r>
              <a:rPr lang="fr-FR" sz="1800" dirty="0" smtClean="0">
                <a:latin typeface="Arial" panose="020B0604020202020204" pitchFamily="34" charset="0"/>
                <a:cs typeface="Arial" panose="020B0604020202020204" pitchFamily="34" charset="0"/>
              </a:rPr>
              <a:t>(appel à candidatures en cours. Démarche d’ores et déjà lancée dans deux départements : Territoire de Belfort et Manche)</a:t>
            </a:r>
            <a:endParaRPr lang="fr-FR" sz="1800" b="1" dirty="0">
              <a:latin typeface="Arial" panose="020B0604020202020204" pitchFamily="34" charset="0"/>
              <a:cs typeface="Arial" panose="020B0604020202020204" pitchFamily="34" charset="0"/>
            </a:endParaRPr>
          </a:p>
          <a:p>
            <a:pPr algn="just">
              <a:buFont typeface="Arial" panose="020B0604020202020204" pitchFamily="34" charset="0"/>
              <a:buChar char="•"/>
            </a:pPr>
            <a:endParaRPr lang="fr-FR" sz="1800" dirty="0" smtClean="0">
              <a:latin typeface="Arial" panose="020B0604020202020204" pitchFamily="34" charset="0"/>
              <a:cs typeface="Arial" panose="020B0604020202020204" pitchFamily="34" charset="0"/>
            </a:endParaRPr>
          </a:p>
          <a:p>
            <a:pPr algn="just">
              <a:buFont typeface="Arial" panose="020B0604020202020204" pitchFamily="34" charset="0"/>
              <a:buChar char="•"/>
            </a:pPr>
            <a:r>
              <a:rPr lang="fr-FR" sz="1800" dirty="0" smtClean="0">
                <a:latin typeface="Arial" panose="020B0604020202020204" pitchFamily="34" charset="0"/>
                <a:cs typeface="Arial" panose="020B0604020202020204" pitchFamily="34" charset="0"/>
              </a:rPr>
              <a:t>L’approche doit être </a:t>
            </a:r>
            <a:r>
              <a:rPr lang="fr-FR" sz="1800" b="1" dirty="0" smtClean="0">
                <a:latin typeface="Arial" panose="020B0604020202020204" pitchFamily="34" charset="0"/>
                <a:cs typeface="Arial" panose="020B0604020202020204" pitchFamily="34" charset="0"/>
              </a:rPr>
              <a:t>interministérielle</a:t>
            </a:r>
            <a:r>
              <a:rPr lang="fr-FR" sz="1800" dirty="0" smtClean="0">
                <a:latin typeface="Arial" panose="020B0604020202020204" pitchFamily="34" charset="0"/>
                <a:cs typeface="Arial" panose="020B0604020202020204" pitchFamily="34" charset="0"/>
              </a:rPr>
              <a:t> </a:t>
            </a:r>
            <a:r>
              <a:rPr lang="fr-FR" sz="1800" dirty="0">
                <a:latin typeface="Arial" panose="020B0604020202020204" pitchFamily="34" charset="0"/>
                <a:cs typeface="Arial" panose="020B0604020202020204" pitchFamily="34" charset="0"/>
              </a:rPr>
              <a:t>afin d’englober les différentes dimensions qui concourent à l’inclusion</a:t>
            </a:r>
          </a:p>
          <a:p>
            <a:pPr algn="just"/>
            <a:endParaRPr lang="fr-FR" sz="1800" dirty="0">
              <a:latin typeface="Arial" panose="020B0604020202020204" pitchFamily="34" charset="0"/>
              <a:cs typeface="Arial" panose="020B0604020202020204" pitchFamily="34" charset="0"/>
            </a:endParaRPr>
          </a:p>
          <a:p>
            <a:endParaRPr lang="fr-FR" sz="1800" dirty="0"/>
          </a:p>
        </p:txBody>
      </p:sp>
      <p:sp>
        <p:nvSpPr>
          <p:cNvPr id="5" name="Espace réservé du texte 1"/>
          <p:cNvSpPr>
            <a:spLocks noGrp="1"/>
          </p:cNvSpPr>
          <p:nvPr>
            <p:ph type="body" sz="quarter" idx="10"/>
          </p:nvPr>
        </p:nvSpPr>
        <p:spPr>
          <a:xfrm>
            <a:off x="642937" y="260648"/>
            <a:ext cx="7889876" cy="481012"/>
          </a:xfrm>
        </p:spPr>
        <p:txBody>
          <a:bodyPr/>
          <a:lstStyle/>
          <a:p>
            <a:r>
              <a:rPr lang="fr-FR" sz="2400" dirty="0" smtClean="0"/>
              <a:t>Vers des territoires « démonstrateurs »</a:t>
            </a:r>
            <a:endParaRPr lang="fr-FR" sz="2400" dirty="0"/>
          </a:p>
        </p:txBody>
      </p:sp>
    </p:spTree>
    <p:extLst>
      <p:ext uri="{BB962C8B-B14F-4D97-AF65-F5344CB8AC3E}">
        <p14:creationId xmlns:p14="http://schemas.microsoft.com/office/powerpoint/2010/main" val="4274166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2400" dirty="0" smtClean="0"/>
              <a:t>Un schéma articulé et cohérent</a:t>
            </a:r>
            <a:endParaRPr lang="fr-F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052736"/>
            <a:ext cx="6455506" cy="5529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86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Les leviers et outils</a:t>
            </a:r>
            <a:endParaRPr lang="fr-FR" dirty="0"/>
          </a:p>
        </p:txBody>
      </p:sp>
      <p:sp>
        <p:nvSpPr>
          <p:cNvPr id="3" name="Espace réservé du texte 2"/>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4220298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7" y="44624"/>
            <a:ext cx="7889876" cy="481012"/>
          </a:xfrm>
        </p:spPr>
        <p:txBody>
          <a:bodyPr/>
          <a:lstStyle/>
          <a:p>
            <a:r>
              <a:rPr lang="fr-FR" sz="2400" dirty="0" smtClean="0"/>
              <a:t>Leviers de transformation de l’offre sociale et médico-sociale</a:t>
            </a:r>
            <a:endParaRPr lang="fr-FR" sz="2400" dirty="0"/>
          </a:p>
        </p:txBody>
      </p:sp>
      <p:sp>
        <p:nvSpPr>
          <p:cNvPr id="4" name="Espace réservé du contenu 3"/>
          <p:cNvSpPr>
            <a:spLocks noGrp="1"/>
          </p:cNvSpPr>
          <p:nvPr>
            <p:ph idx="1"/>
          </p:nvPr>
        </p:nvSpPr>
        <p:spPr>
          <a:xfrm>
            <a:off x="646544" y="1412776"/>
            <a:ext cx="7897091" cy="4680520"/>
          </a:xfrm>
        </p:spPr>
        <p:txBody>
          <a:bodyPr>
            <a:normAutofit lnSpcReduction="10000"/>
          </a:bodyPr>
          <a:lstStyle/>
          <a:p>
            <a:pPr lvl="0">
              <a:spcAft>
                <a:spcPts val="600"/>
              </a:spcAft>
            </a:pPr>
            <a:r>
              <a:rPr lang="fr-FR" sz="2000" b="1" dirty="0" smtClean="0"/>
              <a:t>Les Instruments </a:t>
            </a:r>
            <a:r>
              <a:rPr lang="fr-FR" sz="2000" b="1" dirty="0"/>
              <a:t>de régulation de l’offre : </a:t>
            </a:r>
          </a:p>
          <a:p>
            <a:pPr lvl="1">
              <a:spcAft>
                <a:spcPts val="600"/>
              </a:spcAft>
            </a:pPr>
            <a:r>
              <a:rPr lang="fr-FR" sz="2000" b="1" dirty="0"/>
              <a:t>Instruction du 2 mai 2017 relative à la stratégie quinquennale de transformation de l’offre médico-sociale PH </a:t>
            </a:r>
            <a:endParaRPr lang="fr-FR" sz="2000" b="1" dirty="0" smtClean="0"/>
          </a:p>
          <a:p>
            <a:pPr lvl="1">
              <a:spcAft>
                <a:spcPts val="600"/>
              </a:spcAft>
            </a:pPr>
            <a:r>
              <a:rPr lang="fr-FR" sz="2000" b="1" dirty="0" smtClean="0"/>
              <a:t>Mise en œuvre des nouveaux PRS</a:t>
            </a:r>
          </a:p>
          <a:p>
            <a:pPr lvl="1">
              <a:spcAft>
                <a:spcPts val="600"/>
              </a:spcAft>
            </a:pPr>
            <a:r>
              <a:rPr lang="fr-FR" sz="2000" b="1" dirty="0" smtClean="0"/>
              <a:t>Généralisation </a:t>
            </a:r>
            <a:r>
              <a:rPr lang="fr-FR" sz="2000" b="1" dirty="0"/>
              <a:t>des CPOM </a:t>
            </a:r>
            <a:r>
              <a:rPr lang="fr-FR" sz="2000" dirty="0"/>
              <a:t>(projets de service/établissement) pour accompagner l’évolution de l’offre alliant recomposition, performance et qualité des accompagnements</a:t>
            </a:r>
          </a:p>
          <a:p>
            <a:pPr lvl="1">
              <a:spcAft>
                <a:spcPts val="600"/>
              </a:spcAft>
            </a:pPr>
            <a:r>
              <a:rPr lang="fr-FR" sz="2000" dirty="0" smtClean="0"/>
              <a:t>Instruction </a:t>
            </a:r>
            <a:r>
              <a:rPr lang="fr-FR" sz="2000" dirty="0"/>
              <a:t>du 22 février 2018 relative aux </a:t>
            </a:r>
            <a:r>
              <a:rPr lang="fr-FR" sz="2000" b="1" dirty="0"/>
              <a:t>indicateurs prioritaires de suivi de transformation de l’offre médico-sociale d’accompagnement des PH que les ARS doivent inclure dans leur PRS </a:t>
            </a:r>
            <a:endParaRPr lang="fr-FR" sz="2000" b="1" dirty="0" smtClean="0"/>
          </a:p>
          <a:p>
            <a:pPr lvl="1">
              <a:spcAft>
                <a:spcPts val="600"/>
              </a:spcAft>
            </a:pPr>
            <a:r>
              <a:rPr lang="fr-FR" sz="2000" dirty="0" smtClean="0"/>
              <a:t>Tableau </a:t>
            </a:r>
            <a:r>
              <a:rPr lang="fr-FR" sz="2000" dirty="0"/>
              <a:t>de bord de la performance médico-sociale</a:t>
            </a:r>
          </a:p>
          <a:p>
            <a:endParaRPr lang="fr-FR" dirty="0"/>
          </a:p>
        </p:txBody>
      </p:sp>
    </p:spTree>
    <p:extLst>
      <p:ext uri="{BB962C8B-B14F-4D97-AF65-F5344CB8AC3E}">
        <p14:creationId xmlns:p14="http://schemas.microsoft.com/office/powerpoint/2010/main" val="3876843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7" y="44624"/>
            <a:ext cx="7889876" cy="481012"/>
          </a:xfrm>
        </p:spPr>
        <p:txBody>
          <a:bodyPr/>
          <a:lstStyle/>
          <a:p>
            <a:r>
              <a:rPr lang="fr-FR" sz="2400" dirty="0" smtClean="0"/>
              <a:t>Leviers de transformation de l’offre sociale et médico-sociale</a:t>
            </a:r>
            <a:endParaRPr lang="fr-FR" sz="2400" dirty="0"/>
          </a:p>
        </p:txBody>
      </p:sp>
      <p:sp>
        <p:nvSpPr>
          <p:cNvPr id="4" name="Espace réservé du contenu 3"/>
          <p:cNvSpPr>
            <a:spLocks noGrp="1"/>
          </p:cNvSpPr>
          <p:nvPr>
            <p:ph idx="1"/>
          </p:nvPr>
        </p:nvSpPr>
        <p:spPr>
          <a:xfrm>
            <a:off x="646544" y="1412776"/>
            <a:ext cx="7897091" cy="4824536"/>
          </a:xfrm>
        </p:spPr>
        <p:txBody>
          <a:bodyPr>
            <a:normAutofit lnSpcReduction="10000"/>
          </a:bodyPr>
          <a:lstStyle/>
          <a:p>
            <a:pPr lvl="0">
              <a:spcAft>
                <a:spcPts val="600"/>
              </a:spcAft>
            </a:pPr>
            <a:r>
              <a:rPr lang="fr-FR" sz="2000" b="1" dirty="0"/>
              <a:t>Moyens financiers </a:t>
            </a:r>
            <a:r>
              <a:rPr lang="fr-FR" sz="2000" dirty="0"/>
              <a:t>: </a:t>
            </a:r>
            <a:endParaRPr lang="fr-FR" sz="2000" dirty="0" smtClean="0"/>
          </a:p>
          <a:p>
            <a:pPr lvl="1">
              <a:spcAft>
                <a:spcPts val="600"/>
              </a:spcAft>
            </a:pPr>
            <a:r>
              <a:rPr lang="fr-FR" sz="2000" dirty="0" smtClean="0"/>
              <a:t>Stratégique quinquennale </a:t>
            </a:r>
            <a:r>
              <a:rPr lang="fr-FR" sz="2000" dirty="0"/>
              <a:t>handicap </a:t>
            </a:r>
            <a:r>
              <a:rPr lang="fr-FR" sz="2000" dirty="0" smtClean="0"/>
              <a:t>dotée de </a:t>
            </a:r>
            <a:r>
              <a:rPr lang="fr-FR" sz="2000" dirty="0"/>
              <a:t>180 M€ + nouveaux critères de répartition, marges de manœuvre budgétaires (FIR) , investissements (dont </a:t>
            </a:r>
            <a:r>
              <a:rPr lang="fr-FR" sz="2000" dirty="0" smtClean="0"/>
              <a:t>PAI, </a:t>
            </a:r>
            <a:r>
              <a:rPr lang="fr-FR" sz="2000" dirty="0"/>
              <a:t>télémédecine)</a:t>
            </a:r>
          </a:p>
          <a:p>
            <a:pPr lvl="0">
              <a:spcAft>
                <a:spcPts val="600"/>
              </a:spcAft>
            </a:pPr>
            <a:r>
              <a:rPr lang="fr-FR" sz="2000" b="1" dirty="0"/>
              <a:t>Outils juridiques </a:t>
            </a:r>
            <a:r>
              <a:rPr lang="fr-FR" sz="2000" dirty="0"/>
              <a:t>: </a:t>
            </a:r>
            <a:endParaRPr lang="fr-FR" sz="2000" dirty="0" smtClean="0"/>
          </a:p>
          <a:p>
            <a:pPr lvl="1">
              <a:spcAft>
                <a:spcPts val="600"/>
              </a:spcAft>
            </a:pPr>
            <a:r>
              <a:rPr lang="fr-FR" sz="2000" dirty="0"/>
              <a:t>Réforme </a:t>
            </a:r>
            <a:r>
              <a:rPr lang="fr-FR" sz="2000" b="1" dirty="0"/>
              <a:t>des nomenclatures d’autorisation </a:t>
            </a:r>
            <a:r>
              <a:rPr lang="fr-FR" sz="2000" dirty="0"/>
              <a:t>dans le champ </a:t>
            </a:r>
            <a:r>
              <a:rPr lang="fr-FR" sz="2000" dirty="0" smtClean="0"/>
              <a:t>PH</a:t>
            </a:r>
          </a:p>
          <a:p>
            <a:pPr lvl="1">
              <a:spcAft>
                <a:spcPts val="600"/>
              </a:spcAft>
            </a:pPr>
            <a:r>
              <a:rPr lang="fr-FR" sz="2000" dirty="0" smtClean="0"/>
              <a:t>article </a:t>
            </a:r>
            <a:r>
              <a:rPr lang="fr-FR" sz="2000" dirty="0"/>
              <a:t>L. 313-9 du CASF permettant de revoir les autorisations données aux ESMS et caducité de l'autorisation des établissements sociaux et médico-sociaux mentionnés à l'article L. 313-1 </a:t>
            </a:r>
          </a:p>
          <a:p>
            <a:pPr lvl="0">
              <a:spcAft>
                <a:spcPts val="600"/>
              </a:spcAft>
            </a:pPr>
            <a:r>
              <a:rPr lang="fr-FR" sz="2000" dirty="0"/>
              <a:t>La </a:t>
            </a:r>
            <a:r>
              <a:rPr lang="fr-FR" sz="2000" b="1" dirty="0"/>
              <a:t>connaissance </a:t>
            </a:r>
            <a:r>
              <a:rPr lang="fr-FR" sz="2000" dirty="0"/>
              <a:t>des besoins, des publics et de l’offre</a:t>
            </a:r>
          </a:p>
          <a:p>
            <a:pPr lvl="1">
              <a:spcAft>
                <a:spcPts val="600"/>
              </a:spcAft>
            </a:pPr>
            <a:r>
              <a:rPr lang="fr-FR" sz="2000" dirty="0"/>
              <a:t>SERAFIN PH/ SI Orientation/ROR/Outil d’ évaluation multidimensionnelle des besoins (OEMD</a:t>
            </a:r>
            <a:r>
              <a:rPr lang="fr-FR" sz="2000" dirty="0" smtClean="0"/>
              <a:t>)</a:t>
            </a:r>
            <a:endParaRPr lang="fr-FR" sz="2000" dirty="0">
              <a:solidFill>
                <a:srgbClr val="595959"/>
              </a:solidFill>
            </a:endParaRPr>
          </a:p>
        </p:txBody>
      </p:sp>
    </p:spTree>
    <p:extLst>
      <p:ext uri="{BB962C8B-B14F-4D97-AF65-F5344CB8AC3E}">
        <p14:creationId xmlns:p14="http://schemas.microsoft.com/office/powerpoint/2010/main" val="3607446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7" y="44624"/>
            <a:ext cx="7889876" cy="481012"/>
          </a:xfrm>
        </p:spPr>
        <p:txBody>
          <a:bodyPr/>
          <a:lstStyle/>
          <a:p>
            <a:r>
              <a:rPr lang="fr-FR" sz="2400" dirty="0" smtClean="0"/>
              <a:t>Focus : Des modalités de suivi formalisées en lien avec les ARS</a:t>
            </a:r>
            <a:endParaRPr lang="fr-FR" sz="2400" dirty="0"/>
          </a:p>
        </p:txBody>
      </p:sp>
      <p:sp>
        <p:nvSpPr>
          <p:cNvPr id="2" name="Espace réservé du contenu 1"/>
          <p:cNvSpPr>
            <a:spLocks noGrp="1"/>
          </p:cNvSpPr>
          <p:nvPr>
            <p:ph idx="1"/>
          </p:nvPr>
        </p:nvSpPr>
        <p:spPr>
          <a:xfrm>
            <a:off x="646544" y="1513874"/>
            <a:ext cx="7897091" cy="4396272"/>
          </a:xfrm>
        </p:spPr>
        <p:txBody>
          <a:bodyPr>
            <a:normAutofit/>
          </a:bodyPr>
          <a:lstStyle/>
          <a:p>
            <a:pPr algn="just"/>
            <a:r>
              <a:rPr lang="fr-FR" sz="2000" dirty="0"/>
              <a:t>La CNSA, la DGCS, le Secrétariat général du ministère, ainsi que le Secrétariat général du CIH ont </a:t>
            </a:r>
            <a:r>
              <a:rPr lang="fr-FR" sz="2000" b="1" dirty="0" smtClean="0"/>
              <a:t>engagé, au deuxième semestre 2017, </a:t>
            </a:r>
            <a:r>
              <a:rPr lang="fr-FR" sz="2000" b="1" dirty="0"/>
              <a:t>des travaux</a:t>
            </a:r>
            <a:r>
              <a:rPr lang="fr-FR" sz="2000" dirty="0"/>
              <a:t> </a:t>
            </a:r>
            <a:r>
              <a:rPr lang="fr-FR" sz="2000" b="1" dirty="0"/>
              <a:t>en lien avec les ARS pour formaliser les modalités de suivi </a:t>
            </a:r>
            <a:r>
              <a:rPr lang="fr-FR" sz="2000" dirty="0"/>
              <a:t>de l’évolution de l’offre</a:t>
            </a:r>
            <a:r>
              <a:rPr lang="fr-FR" sz="2000" dirty="0" smtClean="0"/>
              <a:t>.</a:t>
            </a:r>
          </a:p>
          <a:p>
            <a:pPr lvl="1" algn="just"/>
            <a:r>
              <a:rPr lang="fr-FR" sz="2000" dirty="0"/>
              <a:t>D</a:t>
            </a:r>
            <a:r>
              <a:rPr lang="fr-FR" sz="2000" dirty="0" smtClean="0"/>
              <a:t>es indicateurs sont stabilisés, un guide sera prochainement édité</a:t>
            </a:r>
          </a:p>
          <a:p>
            <a:pPr lvl="1" algn="just"/>
            <a:r>
              <a:rPr lang="fr-FR" sz="2000" dirty="0" smtClean="0"/>
              <a:t>Les modalités de recueil et de dialogue ARS-CNSA-État sont en cours de calage</a:t>
            </a:r>
            <a:endParaRPr lang="fr-FR" sz="2000" dirty="0"/>
          </a:p>
          <a:p>
            <a:pPr algn="just"/>
            <a:r>
              <a:rPr lang="fr-FR" sz="2000" dirty="0"/>
              <a:t>Ce suivi doit permettre de </a:t>
            </a:r>
            <a:r>
              <a:rPr lang="fr-FR" sz="2000" b="1" dirty="0"/>
              <a:t>piloter la transformation </a:t>
            </a:r>
            <a:r>
              <a:rPr lang="fr-FR" sz="2000" dirty="0"/>
              <a:t>attendue, tout en s’inscrivant le plus possible dans les </a:t>
            </a:r>
            <a:r>
              <a:rPr lang="fr-FR" sz="2000" b="1" dirty="0"/>
              <a:t>outils de travail et de rendu-compte déjà existants</a:t>
            </a:r>
            <a:r>
              <a:rPr lang="fr-FR" sz="2000" dirty="0"/>
              <a:t>. (</a:t>
            </a:r>
            <a:r>
              <a:rPr lang="fr-FR" sz="2000" dirty="0">
                <a:sym typeface="Wingdings" panose="05000000000000000000" pitchFamily="2" charset="2"/>
              </a:rPr>
              <a:t> </a:t>
            </a:r>
            <a:r>
              <a:rPr lang="fr-FR" sz="2000" dirty="0"/>
              <a:t>Il rencontre une limite liée à la disponibilité réduite de données quantitatives dans notre champ</a:t>
            </a:r>
            <a:r>
              <a:rPr lang="fr-FR" sz="2000" dirty="0" smtClean="0"/>
              <a:t>.)</a:t>
            </a:r>
          </a:p>
          <a:p>
            <a:endParaRPr lang="fr-FR" sz="1800" dirty="0"/>
          </a:p>
        </p:txBody>
      </p:sp>
      <p:sp>
        <p:nvSpPr>
          <p:cNvPr id="4" name="Rectangle 3"/>
          <p:cNvSpPr/>
          <p:nvPr/>
        </p:nvSpPr>
        <p:spPr>
          <a:xfrm>
            <a:off x="1984917" y="2511455"/>
            <a:ext cx="4572000" cy="369332"/>
          </a:xfrm>
          <a:prstGeom prst="rect">
            <a:avLst/>
          </a:prstGeom>
        </p:spPr>
        <p:txBody>
          <a:bodyPr>
            <a:spAutoFit/>
          </a:bodyPr>
          <a:lstStyle/>
          <a:p>
            <a:pPr defTabSz="914400"/>
            <a:endParaRPr lang="fr-FR" dirty="0">
              <a:solidFill>
                <a:prstClr val="black"/>
              </a:solidFill>
            </a:endParaRPr>
          </a:p>
        </p:txBody>
      </p:sp>
    </p:spTree>
    <p:extLst>
      <p:ext uri="{BB962C8B-B14F-4D97-AF65-F5344CB8AC3E}">
        <p14:creationId xmlns:p14="http://schemas.microsoft.com/office/powerpoint/2010/main" val="4275329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544" y="1124744"/>
            <a:ext cx="7897091" cy="5112568"/>
          </a:xfrm>
        </p:spPr>
        <p:txBody>
          <a:bodyPr>
            <a:normAutofit fontScale="92500" lnSpcReduction="10000"/>
          </a:bodyPr>
          <a:lstStyle/>
          <a:p>
            <a:pPr marL="0" indent="0">
              <a:spcAft>
                <a:spcPts val="600"/>
              </a:spcAft>
              <a:buNone/>
            </a:pPr>
            <a:r>
              <a:rPr lang="fr-FR" sz="1800" b="1" dirty="0" smtClean="0"/>
              <a:t>Les 4 objectifs suivis :</a:t>
            </a:r>
          </a:p>
          <a:p>
            <a:pPr marL="514350" indent="-514350" algn="just">
              <a:buFont typeface="+mj-lt"/>
              <a:buAutoNum type="arabicPeriod"/>
            </a:pPr>
            <a:r>
              <a:rPr lang="fr-FR" sz="1600" dirty="0"/>
              <a:t>Prévenir les ruptures de parcours, l’absence ou l’inadéquation des solutions</a:t>
            </a:r>
          </a:p>
          <a:p>
            <a:pPr marL="514350" indent="-514350" algn="just">
              <a:buFont typeface="+mj-lt"/>
              <a:buAutoNum type="arabicPeriod"/>
            </a:pPr>
            <a:r>
              <a:rPr lang="fr-FR" sz="1600" dirty="0"/>
              <a:t>Développer les réponses inclusives et faire évoluer les prestations servies pour mieux répondre aux besoins</a:t>
            </a:r>
          </a:p>
          <a:p>
            <a:pPr marL="514350" indent="-514350" algn="just">
              <a:buFont typeface="+mj-lt"/>
              <a:buAutoNum type="arabicPeriod"/>
            </a:pPr>
            <a:r>
              <a:rPr lang="fr-FR" sz="1600" dirty="0"/>
              <a:t>Consolider une organisation territoriale intégrée au service de la fluidité des parcours de santé et de vie</a:t>
            </a:r>
          </a:p>
          <a:p>
            <a:pPr marL="514350" indent="-514350" algn="just">
              <a:buFont typeface="+mj-lt"/>
              <a:buAutoNum type="arabicPeriod"/>
            </a:pPr>
            <a:r>
              <a:rPr lang="fr-FR" sz="1600" dirty="0"/>
              <a:t>Améliorer en continu la qualité des accompagnements en favorisant l’adaptation des pratiques</a:t>
            </a:r>
          </a:p>
          <a:p>
            <a:pPr marL="0" indent="0">
              <a:spcAft>
                <a:spcPts val="600"/>
              </a:spcAft>
              <a:buNone/>
            </a:pPr>
            <a:r>
              <a:rPr lang="fr-FR" sz="1800" b="1" dirty="0" smtClean="0"/>
              <a:t>Les 3 indicateurs prioritaires pour lesquels une cible nationale est fixée :</a:t>
            </a:r>
          </a:p>
          <a:p>
            <a:pPr algn="just">
              <a:spcAft>
                <a:spcPts val="600"/>
              </a:spcAft>
              <a:buAutoNum type="arabicPeriod"/>
            </a:pPr>
            <a:r>
              <a:rPr lang="fr-FR" sz="1600" dirty="0" smtClean="0"/>
              <a:t>Taux d’occupation des places en ESMS PH enfants au titre de l’amendement Creton (</a:t>
            </a:r>
            <a:r>
              <a:rPr lang="fr-FR" sz="1600" u="sng" dirty="0" smtClean="0"/>
              <a:t>cible</a:t>
            </a:r>
            <a:r>
              <a:rPr lang="fr-FR" sz="1600" dirty="0" smtClean="0"/>
              <a:t> : réduction de 20 % par an du nombre d’adultes maintenus en ESMS pour enfant sur la durée du PRS)</a:t>
            </a:r>
          </a:p>
          <a:p>
            <a:pPr algn="just">
              <a:spcAft>
                <a:spcPts val="600"/>
              </a:spcAft>
              <a:buAutoNum type="arabicPeriod"/>
            </a:pPr>
            <a:r>
              <a:rPr lang="fr-FR" sz="1600" dirty="0" smtClean="0"/>
              <a:t>Taux de scolarisation à l’école des enfants accompagnés en ESMS (</a:t>
            </a:r>
            <a:r>
              <a:rPr lang="fr-FR" sz="1600" u="sng" dirty="0" smtClean="0"/>
              <a:t>cible</a:t>
            </a:r>
            <a:r>
              <a:rPr lang="fr-FR" sz="1600" dirty="0" smtClean="0"/>
              <a:t> : le taux de scolarisation à l’école des enfants accompagnés en établissements spécialisés devra être porté à 50 % d’ici à 2020 et à 80 % au terme du PRS)</a:t>
            </a:r>
          </a:p>
          <a:p>
            <a:pPr algn="just">
              <a:spcAft>
                <a:spcPts val="600"/>
              </a:spcAft>
              <a:buAutoNum type="arabicPeriod"/>
            </a:pPr>
            <a:r>
              <a:rPr lang="fr-FR" sz="1600" dirty="0" smtClean="0"/>
              <a:t>Part des services dans l’offre médico-sociale proposant un accompagnement en milieu ordinaire (</a:t>
            </a:r>
            <a:r>
              <a:rPr lang="fr-FR" sz="1600" u="sng" dirty="0" smtClean="0"/>
              <a:t>cible</a:t>
            </a:r>
            <a:r>
              <a:rPr lang="fr-FR" sz="1600" dirty="0" smtClean="0"/>
              <a:t> : atteindre au moins 50 % des places en services au terme du plan)</a:t>
            </a:r>
          </a:p>
          <a:p>
            <a:pPr marL="0" indent="0" algn="just">
              <a:spcAft>
                <a:spcPts val="600"/>
              </a:spcAft>
              <a:buNone/>
            </a:pPr>
            <a:r>
              <a:rPr lang="fr-FR" sz="1600" dirty="0" smtClean="0"/>
              <a:t>Ces 3 </a:t>
            </a:r>
            <a:r>
              <a:rPr lang="fr-FR" sz="1600" dirty="0"/>
              <a:t>indicateurs prioritaires doivent être inscrits dans les PRS</a:t>
            </a:r>
            <a:r>
              <a:rPr lang="fr-FR" sz="1600" dirty="0" smtClean="0"/>
              <a:t>. Les ARS sont également invitées à repérer les personnes originaires de leur territoire qui seraient accueillies en Belgique.</a:t>
            </a:r>
            <a:endParaRPr lang="fr-FR" sz="1600" dirty="0"/>
          </a:p>
        </p:txBody>
      </p:sp>
      <p:sp>
        <p:nvSpPr>
          <p:cNvPr id="7" name="Espace réservé du texte 2"/>
          <p:cNvSpPr>
            <a:spLocks noGrp="1"/>
          </p:cNvSpPr>
          <p:nvPr>
            <p:ph type="body" sz="quarter" idx="10"/>
          </p:nvPr>
        </p:nvSpPr>
        <p:spPr>
          <a:xfrm>
            <a:off x="642937" y="44624"/>
            <a:ext cx="7889876" cy="481012"/>
          </a:xfrm>
        </p:spPr>
        <p:txBody>
          <a:bodyPr/>
          <a:lstStyle/>
          <a:p>
            <a:r>
              <a:rPr lang="fr-FR" sz="2400" dirty="0" smtClean="0"/>
              <a:t>Focus : Des modalités de suivi formalisées en lien avec les ARS</a:t>
            </a:r>
            <a:endParaRPr lang="fr-FR" sz="2400" dirty="0"/>
          </a:p>
        </p:txBody>
      </p:sp>
    </p:spTree>
    <p:extLst>
      <p:ext uri="{BB962C8B-B14F-4D97-AF65-F5344CB8AC3E}">
        <p14:creationId xmlns:p14="http://schemas.microsoft.com/office/powerpoint/2010/main" val="1034293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544" y="1628800"/>
            <a:ext cx="7897091" cy="2639964"/>
          </a:xfrm>
        </p:spPr>
        <p:txBody>
          <a:bodyPr>
            <a:noAutofit/>
          </a:bodyPr>
          <a:lstStyle/>
          <a:p>
            <a:pPr algn="just">
              <a:spcAft>
                <a:spcPts val="600"/>
              </a:spcAft>
            </a:pPr>
            <a:r>
              <a:rPr lang="fr-FR" sz="2000" b="1" dirty="0"/>
              <a:t>Une liste de 23 indicateurs </a:t>
            </a:r>
            <a:r>
              <a:rPr lang="fr-FR" sz="2000" dirty="0"/>
              <a:t>de suivi de la transformation de l’offre a été retenue, incluant les indicateurs prioritaires (Annexe 16 de l’instruction pour la campagne budgétaire 2018).</a:t>
            </a:r>
          </a:p>
          <a:p>
            <a:pPr marL="0" indent="0" algn="just">
              <a:spcAft>
                <a:spcPts val="600"/>
              </a:spcAft>
              <a:buNone/>
            </a:pPr>
            <a:endParaRPr lang="fr-FR" sz="2000" dirty="0"/>
          </a:p>
          <a:p>
            <a:pPr algn="just">
              <a:spcAft>
                <a:spcPts val="600"/>
              </a:spcAft>
            </a:pPr>
            <a:r>
              <a:rPr lang="fr-FR" sz="2000" dirty="0" smtClean="0"/>
              <a:t>Ces indicateurs feront l’objet </a:t>
            </a:r>
            <a:r>
              <a:rPr lang="fr-FR" sz="2000" dirty="0"/>
              <a:t>d’un suivi annuel et d’une consolidation au niveau national.</a:t>
            </a:r>
          </a:p>
          <a:p>
            <a:pPr algn="just">
              <a:spcAft>
                <a:spcPts val="600"/>
              </a:spcAft>
            </a:pPr>
            <a:endParaRPr lang="fr-FR" sz="2000" dirty="0"/>
          </a:p>
          <a:p>
            <a:pPr algn="just">
              <a:spcAft>
                <a:spcPts val="600"/>
              </a:spcAft>
            </a:pPr>
            <a:r>
              <a:rPr lang="fr-FR" sz="2000" dirty="0"/>
              <a:t>Ces indicateurs ont également vocation à être déclinés dans le cadre des CPOM.</a:t>
            </a:r>
          </a:p>
        </p:txBody>
      </p:sp>
      <p:sp>
        <p:nvSpPr>
          <p:cNvPr id="7" name="Espace réservé du texte 2"/>
          <p:cNvSpPr>
            <a:spLocks noGrp="1"/>
          </p:cNvSpPr>
          <p:nvPr>
            <p:ph type="body" sz="quarter" idx="10"/>
          </p:nvPr>
        </p:nvSpPr>
        <p:spPr>
          <a:xfrm>
            <a:off x="642937" y="44624"/>
            <a:ext cx="7889876" cy="481012"/>
          </a:xfrm>
        </p:spPr>
        <p:txBody>
          <a:bodyPr/>
          <a:lstStyle/>
          <a:p>
            <a:r>
              <a:rPr lang="fr-FR" sz="2400" dirty="0" smtClean="0"/>
              <a:t>Focus : Des modalités de suivi formalisées en lien avec les ARS</a:t>
            </a:r>
            <a:endParaRPr lang="fr-FR" sz="2400" dirty="0"/>
          </a:p>
        </p:txBody>
      </p:sp>
    </p:spTree>
    <p:extLst>
      <p:ext uri="{BB962C8B-B14F-4D97-AF65-F5344CB8AC3E}">
        <p14:creationId xmlns:p14="http://schemas.microsoft.com/office/powerpoint/2010/main" val="1035445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a:xfrm>
            <a:off x="642938" y="975360"/>
            <a:ext cx="6984682" cy="5562600"/>
          </a:xfrm>
        </p:spPr>
        <p:txBody>
          <a:bodyPr/>
          <a:lstStyle/>
          <a:p>
            <a:pPr marL="0" indent="0">
              <a:buNone/>
            </a:pPr>
            <a:endParaRPr lang="fr-FR" b="1" dirty="0" smtClean="0"/>
          </a:p>
          <a:p>
            <a:pPr marL="0" indent="0">
              <a:buNone/>
            </a:pPr>
            <a:r>
              <a:rPr lang="fr-FR" b="1" dirty="0" smtClean="0"/>
              <a:t>1.	La </a:t>
            </a:r>
            <a:r>
              <a:rPr lang="fr-FR" b="1" dirty="0"/>
              <a:t>CNSA animatrice du réseau des </a:t>
            </a:r>
            <a:r>
              <a:rPr lang="fr-FR" b="1" dirty="0" smtClean="0"/>
              <a:t>MDPH</a:t>
            </a:r>
          </a:p>
          <a:p>
            <a:pPr marL="0" indent="0">
              <a:buNone/>
            </a:pPr>
            <a:endParaRPr lang="fr-FR" b="1" dirty="0" smtClean="0"/>
          </a:p>
          <a:p>
            <a:pPr>
              <a:buFont typeface="Wingdings" panose="05000000000000000000" pitchFamily="2" charset="2"/>
              <a:buChar char="Ø"/>
            </a:pPr>
            <a:r>
              <a:rPr lang="fr-FR" dirty="0"/>
              <a:t>SI MDPH (Stéphane et Gérald préparent une page d’EDL)</a:t>
            </a:r>
          </a:p>
          <a:p>
            <a:pPr>
              <a:buFont typeface="Wingdings" panose="05000000000000000000" pitchFamily="2" charset="2"/>
              <a:buChar char="Ø"/>
            </a:pPr>
            <a:r>
              <a:rPr lang="fr-FR" dirty="0"/>
              <a:t>Mesure de satisfaction (DCOMP) ;</a:t>
            </a:r>
          </a:p>
          <a:p>
            <a:pPr>
              <a:buFont typeface="Wingdings" panose="05000000000000000000" pitchFamily="2" charset="2"/>
              <a:buChar char="Ø"/>
            </a:pPr>
            <a:r>
              <a:rPr lang="fr-FR" dirty="0"/>
              <a:t>Référentiel qualité (DCOMP)</a:t>
            </a:r>
          </a:p>
          <a:p>
            <a:pPr>
              <a:buFont typeface="Wingdings" panose="05000000000000000000" pitchFamily="2" charset="2"/>
              <a:buChar char="Ø"/>
            </a:pPr>
            <a:r>
              <a:rPr lang="fr-FR" dirty="0"/>
              <a:t>Mise en œuvre du rapport Taquet-Serres. </a:t>
            </a:r>
            <a:endParaRPr lang="fr-FR" b="1" dirty="0"/>
          </a:p>
          <a:p>
            <a:pPr marL="0" indent="0">
              <a:buNone/>
            </a:pPr>
            <a:endParaRPr lang="fr-FR" b="1" dirty="0" smtClean="0"/>
          </a:p>
          <a:p>
            <a:pPr marL="0" indent="0">
              <a:buNone/>
            </a:pPr>
            <a:r>
              <a:rPr lang="fr-FR" b="1" dirty="0" smtClean="0"/>
              <a:t>2.	La </a:t>
            </a:r>
            <a:r>
              <a:rPr lang="fr-FR" b="1" dirty="0"/>
              <a:t>CNSA accompagne la transformation de l’offre </a:t>
            </a:r>
            <a:endParaRPr lang="fr-FR" b="1" dirty="0" smtClean="0"/>
          </a:p>
          <a:p>
            <a:pPr marL="0" indent="0">
              <a:buNone/>
            </a:pPr>
            <a:endParaRPr lang="fr-FR" b="1" dirty="0" smtClean="0"/>
          </a:p>
          <a:p>
            <a:pPr>
              <a:buFont typeface="Wingdings" panose="05000000000000000000" pitchFamily="2" charset="2"/>
              <a:buChar char="Ø"/>
            </a:pPr>
            <a:r>
              <a:rPr lang="fr-FR" dirty="0"/>
              <a:t>Stratégie quinquennale (DESMS) ;</a:t>
            </a:r>
          </a:p>
          <a:p>
            <a:pPr>
              <a:buFont typeface="Wingdings" panose="05000000000000000000" pitchFamily="2" charset="2"/>
              <a:buChar char="Ø"/>
            </a:pPr>
            <a:r>
              <a:rPr lang="fr-FR" dirty="0"/>
              <a:t>Dialogues de gestion avec les ARS (DESMS) :</a:t>
            </a:r>
          </a:p>
          <a:p>
            <a:pPr>
              <a:buFont typeface="Wingdings" panose="05000000000000000000" pitchFamily="2" charset="2"/>
              <a:buChar char="Ø"/>
            </a:pPr>
            <a:r>
              <a:rPr lang="fr-FR" dirty="0"/>
              <a:t>Conventions avec les OPCA (DESMS) ;</a:t>
            </a:r>
          </a:p>
          <a:p>
            <a:pPr>
              <a:buFont typeface="Wingdings" panose="05000000000000000000" pitchFamily="2" charset="2"/>
              <a:buChar char="Ø"/>
            </a:pPr>
            <a:r>
              <a:rPr lang="fr-FR" dirty="0"/>
              <a:t>Indicateurs de la transformation (DESMS);</a:t>
            </a:r>
          </a:p>
          <a:p>
            <a:pPr>
              <a:buFont typeface="Wingdings" panose="05000000000000000000" pitchFamily="2" charset="2"/>
              <a:buChar char="Ø"/>
            </a:pPr>
            <a:r>
              <a:rPr lang="fr-FR" dirty="0"/>
              <a:t>Crédit CNH (DESMS);</a:t>
            </a:r>
          </a:p>
          <a:p>
            <a:pPr>
              <a:buFont typeface="Wingdings" panose="05000000000000000000" pitchFamily="2" charset="2"/>
              <a:buChar char="Ø"/>
            </a:pPr>
            <a:r>
              <a:rPr lang="fr-FR" dirty="0"/>
              <a:t>Habitat inclusif (DCOMP);</a:t>
            </a:r>
          </a:p>
          <a:p>
            <a:pPr>
              <a:buFont typeface="Wingdings" panose="05000000000000000000" pitchFamily="2" charset="2"/>
              <a:buChar char="Ø"/>
            </a:pPr>
            <a:r>
              <a:rPr lang="fr-FR" dirty="0"/>
              <a:t>Aides techniques ;</a:t>
            </a:r>
          </a:p>
          <a:p>
            <a:pPr>
              <a:buFont typeface="Wingdings" panose="05000000000000000000" pitchFamily="2" charset="2"/>
              <a:buChar char="Ø"/>
            </a:pPr>
            <a:r>
              <a:rPr lang="fr-FR" dirty="0"/>
              <a:t>Guide rentrée scolaire (DCOMP). </a:t>
            </a:r>
          </a:p>
          <a:p>
            <a:pPr marL="0" indent="0">
              <a:buNone/>
            </a:pPr>
            <a:endParaRPr lang="fr-FR" b="1" dirty="0"/>
          </a:p>
          <a:p>
            <a:pPr marL="342900" indent="-342900">
              <a:buAutoNum type="arabicPeriod"/>
            </a:pPr>
            <a:endParaRPr lang="fr-FR" b="1" dirty="0" smtClean="0"/>
          </a:p>
          <a:p>
            <a:pPr marL="0" indent="0">
              <a:buNone/>
            </a:pPr>
            <a:endParaRPr lang="fr-FR" b="1" dirty="0" smtClean="0"/>
          </a:p>
          <a:p>
            <a:pPr marL="0" indent="0">
              <a:buNone/>
            </a:pPr>
            <a:endParaRPr lang="fr-FR" b="1" dirty="0" smtClean="0"/>
          </a:p>
          <a:p>
            <a:pPr marL="0" indent="0">
              <a:buNone/>
            </a:pPr>
            <a:endParaRPr lang="fr-FR" b="1" dirty="0"/>
          </a:p>
          <a:p>
            <a:endParaRPr lang="fr-FR" dirty="0"/>
          </a:p>
        </p:txBody>
      </p:sp>
    </p:spTree>
    <p:extLst>
      <p:ext uri="{BB962C8B-B14F-4D97-AF65-F5344CB8AC3E}">
        <p14:creationId xmlns:p14="http://schemas.microsoft.com/office/powerpoint/2010/main" val="2286579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1"/>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spcAft>
                <a:spcPts val="600"/>
              </a:spcAft>
              <a:buNone/>
            </a:pPr>
            <a:endParaRPr lang="fr-FR" sz="2000" b="1" dirty="0" smtClean="0"/>
          </a:p>
          <a:p>
            <a:pPr>
              <a:spcAft>
                <a:spcPts val="600"/>
              </a:spcAft>
            </a:pPr>
            <a:endParaRPr lang="fr-FR" sz="1050" b="1" dirty="0"/>
          </a:p>
        </p:txBody>
      </p:sp>
      <p:sp>
        <p:nvSpPr>
          <p:cNvPr id="2" name="Titre 1"/>
          <p:cNvSpPr>
            <a:spLocks noGrp="1"/>
          </p:cNvSpPr>
          <p:nvPr>
            <p:ph type="title" idx="4294967295"/>
          </p:nvPr>
        </p:nvSpPr>
        <p:spPr>
          <a:xfrm>
            <a:off x="2114859" y="1043682"/>
            <a:ext cx="7056437" cy="369094"/>
          </a:xfrm>
          <a:prstGeom prst="rect">
            <a:avLst/>
          </a:prstGeom>
        </p:spPr>
        <p:txBody>
          <a:bodyPr>
            <a:noAutofit/>
          </a:bodyPr>
          <a:lstStyle/>
          <a:p>
            <a:r>
              <a:rPr lang="fr-FR" sz="2000" b="1" dirty="0" smtClean="0"/>
              <a:t>Les 23 indicateurs de la transformation de l’offre</a:t>
            </a:r>
            <a:endParaRPr lang="fr-FR" sz="2000" b="1" dirty="0"/>
          </a:p>
        </p:txBody>
      </p:sp>
      <p:graphicFrame>
        <p:nvGraphicFramePr>
          <p:cNvPr id="6" name="Espace réservé du contenu 4"/>
          <p:cNvGraphicFramePr>
            <a:graphicFrameLocks/>
          </p:cNvGraphicFramePr>
          <p:nvPr>
            <p:extLst>
              <p:ext uri="{D42A27DB-BD31-4B8C-83A1-F6EECF244321}">
                <p14:modId xmlns:p14="http://schemas.microsoft.com/office/powerpoint/2010/main" val="2850545694"/>
              </p:ext>
            </p:extLst>
          </p:nvPr>
        </p:nvGraphicFramePr>
        <p:xfrm>
          <a:off x="395536" y="1556792"/>
          <a:ext cx="8352928" cy="4853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à coins arrondis 6"/>
          <p:cNvSpPr/>
          <p:nvPr/>
        </p:nvSpPr>
        <p:spPr>
          <a:xfrm rot="20842753">
            <a:off x="191640" y="1323830"/>
            <a:ext cx="1432072" cy="2693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fr-FR" sz="1200" dirty="0" smtClean="0">
                <a:solidFill>
                  <a:prstClr val="black"/>
                </a:solidFill>
              </a:rPr>
              <a:t>Objectif 1</a:t>
            </a:r>
            <a:endParaRPr lang="fr-FR" sz="1200" dirty="0">
              <a:solidFill>
                <a:prstClr val="black"/>
              </a:solidFill>
            </a:endParaRPr>
          </a:p>
        </p:txBody>
      </p:sp>
      <p:sp>
        <p:nvSpPr>
          <p:cNvPr id="8" name="Rectangle à coins arrondis 7"/>
          <p:cNvSpPr/>
          <p:nvPr/>
        </p:nvSpPr>
        <p:spPr>
          <a:xfrm rot="20842753">
            <a:off x="3576017" y="3366174"/>
            <a:ext cx="1432072" cy="2693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fr-FR" sz="1200" dirty="0" smtClean="0">
                <a:solidFill>
                  <a:prstClr val="black"/>
                </a:solidFill>
              </a:rPr>
              <a:t>Objectif 2</a:t>
            </a:r>
            <a:endParaRPr lang="fr-FR" sz="1200" dirty="0">
              <a:solidFill>
                <a:prstClr val="black"/>
              </a:solidFill>
            </a:endParaRPr>
          </a:p>
        </p:txBody>
      </p:sp>
      <p:sp>
        <p:nvSpPr>
          <p:cNvPr id="9" name="Rectangle à coins arrondis 8"/>
          <p:cNvSpPr/>
          <p:nvPr/>
        </p:nvSpPr>
        <p:spPr>
          <a:xfrm rot="20842753">
            <a:off x="5156467" y="4261936"/>
            <a:ext cx="1432072" cy="2693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fr-FR" sz="1200" dirty="0" smtClean="0">
                <a:solidFill>
                  <a:prstClr val="black"/>
                </a:solidFill>
              </a:rPr>
              <a:t>Objectif 3</a:t>
            </a:r>
            <a:endParaRPr lang="fr-FR" sz="1200" dirty="0">
              <a:solidFill>
                <a:prstClr val="black"/>
              </a:solidFill>
            </a:endParaRPr>
          </a:p>
        </p:txBody>
      </p:sp>
      <p:sp>
        <p:nvSpPr>
          <p:cNvPr id="10" name="Rectangle à coins arrondis 9"/>
          <p:cNvSpPr/>
          <p:nvPr/>
        </p:nvSpPr>
        <p:spPr>
          <a:xfrm rot="20842753">
            <a:off x="6888383" y="4315925"/>
            <a:ext cx="1432072" cy="2693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fr-FR" sz="1200" dirty="0" smtClean="0">
                <a:solidFill>
                  <a:prstClr val="black"/>
                </a:solidFill>
              </a:rPr>
              <a:t>Objectif 4</a:t>
            </a:r>
            <a:endParaRPr lang="fr-FR" sz="1200" dirty="0">
              <a:solidFill>
                <a:prstClr val="black"/>
              </a:solidFill>
            </a:endParaRPr>
          </a:p>
        </p:txBody>
      </p:sp>
      <p:sp>
        <p:nvSpPr>
          <p:cNvPr id="12" name="Espace réservé du texte 2"/>
          <p:cNvSpPr>
            <a:spLocks noGrp="1"/>
          </p:cNvSpPr>
          <p:nvPr>
            <p:ph type="body" sz="quarter" idx="10"/>
          </p:nvPr>
        </p:nvSpPr>
        <p:spPr>
          <a:xfrm>
            <a:off x="642937" y="44624"/>
            <a:ext cx="7889876" cy="481012"/>
          </a:xfrm>
        </p:spPr>
        <p:txBody>
          <a:bodyPr/>
          <a:lstStyle/>
          <a:p>
            <a:r>
              <a:rPr lang="fr-FR" sz="2400" dirty="0" smtClean="0"/>
              <a:t>Focus : Des modalités de suivi formalisées en lien avec les ARS</a:t>
            </a:r>
            <a:endParaRPr lang="fr-FR" sz="2400" dirty="0"/>
          </a:p>
        </p:txBody>
      </p:sp>
    </p:spTree>
    <p:extLst>
      <p:ext uri="{BB962C8B-B14F-4D97-AF65-F5344CB8AC3E}">
        <p14:creationId xmlns:p14="http://schemas.microsoft.com/office/powerpoint/2010/main" val="3811239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contenu 3"/>
          <p:cNvSpPr>
            <a:spLocks noGrp="1"/>
          </p:cNvSpPr>
          <p:nvPr>
            <p:ph idx="1"/>
          </p:nvPr>
        </p:nvSpPr>
        <p:spPr bwMode="auto">
          <a:xfrm>
            <a:off x="406400" y="1371600"/>
            <a:ext cx="8194675"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lgn="just" eaLnBrk="1" hangingPunct="1">
              <a:buFont typeface="Wingdings" pitchFamily="2" charset="2"/>
              <a:buChar char="q"/>
            </a:pPr>
            <a:r>
              <a:rPr lang="fr-FR" altLang="fr-FR" sz="1800" dirty="0" smtClean="0">
                <a:latin typeface="Arial" pitchFamily="34" charset="0"/>
                <a:cs typeface="Arial" pitchFamily="34" charset="0"/>
              </a:rPr>
              <a:t>Décret en Conseil d’État, pris en application des LFSS 2017 et 2018, prévoyant la </a:t>
            </a:r>
            <a:r>
              <a:rPr lang="fr-FR" altLang="fr-FR" sz="1800" b="1" dirty="0" smtClean="0">
                <a:latin typeface="Arial" pitchFamily="34" charset="0"/>
                <a:cs typeface="Arial" pitchFamily="34" charset="0"/>
              </a:rPr>
              <a:t>possibilité de moduler à la baisse les dotations des ESMS ayant conclu un CPOM lorsque l’activité est inférieure aux objectifs fixés.</a:t>
            </a:r>
          </a:p>
          <a:p>
            <a:pPr lvl="1" algn="just" eaLnBrk="1" hangingPunct="1">
              <a:buFont typeface="Arial" pitchFamily="34" charset="0"/>
              <a:buChar char="•"/>
            </a:pPr>
            <a:r>
              <a:rPr lang="fr-FR" altLang="fr-FR" sz="1800" dirty="0" smtClean="0">
                <a:latin typeface="Arial" pitchFamily="34" charset="0"/>
                <a:cs typeface="Arial" pitchFamily="34" charset="0"/>
              </a:rPr>
              <a:t>Souhait de réduire le risque de sous-activité manifeste liée à la sécurisation des recettes que permet le passage en dotation globale</a:t>
            </a:r>
          </a:p>
          <a:p>
            <a:pPr algn="just">
              <a:buFont typeface="Wingdings" pitchFamily="2" charset="2"/>
              <a:buChar char="q"/>
              <a:defRPr/>
            </a:pPr>
            <a:endParaRPr lang="fr-FR" sz="1800" dirty="0" smtClean="0">
              <a:latin typeface="Arial" pitchFamily="34" charset="0"/>
              <a:cs typeface="Arial" pitchFamily="34" charset="0"/>
            </a:endParaRPr>
          </a:p>
          <a:p>
            <a:pPr algn="just">
              <a:buFont typeface="Wingdings" pitchFamily="2" charset="2"/>
              <a:buChar char="q"/>
              <a:defRPr/>
            </a:pPr>
            <a:r>
              <a:rPr lang="fr-FR" sz="1800" dirty="0" smtClean="0">
                <a:latin typeface="Arial" pitchFamily="34" charset="0"/>
                <a:cs typeface="Arial" pitchFamily="34" charset="0"/>
              </a:rPr>
              <a:t>Le </a:t>
            </a:r>
            <a:r>
              <a:rPr lang="fr-FR" sz="1800" dirty="0">
                <a:latin typeface="Arial" pitchFamily="34" charset="0"/>
                <a:cs typeface="Arial" pitchFamily="34" charset="0"/>
              </a:rPr>
              <a:t>projet est au cœur d’une </a:t>
            </a:r>
            <a:r>
              <a:rPr lang="fr-FR" sz="1800" b="1" dirty="0">
                <a:latin typeface="Arial" pitchFamily="34" charset="0"/>
                <a:cs typeface="Arial" pitchFamily="34" charset="0"/>
              </a:rPr>
              <a:t>tension entre deux objectifs stratégiques </a:t>
            </a:r>
            <a:r>
              <a:rPr lang="fr-FR" sz="1800" dirty="0">
                <a:latin typeface="Arial" pitchFamily="34" charset="0"/>
                <a:cs typeface="Arial" pitchFamily="34" charset="0"/>
              </a:rPr>
              <a:t>qu’il nous faut concilier :</a:t>
            </a:r>
          </a:p>
          <a:p>
            <a:pPr marL="0" indent="0" algn="just">
              <a:buNone/>
              <a:defRPr/>
            </a:pPr>
            <a:endParaRPr lang="fr-FR" sz="1200" dirty="0"/>
          </a:p>
          <a:p>
            <a:pPr lvl="1" algn="just">
              <a:spcAft>
                <a:spcPts val="600"/>
              </a:spcAft>
              <a:buFont typeface="Arial" pitchFamily="34" charset="0"/>
              <a:buChar char="•"/>
              <a:defRPr/>
            </a:pPr>
            <a:r>
              <a:rPr lang="fr-FR" sz="1800" dirty="0">
                <a:latin typeface="Arial" pitchFamily="34" charset="0"/>
                <a:cs typeface="Arial" pitchFamily="34" charset="0"/>
              </a:rPr>
              <a:t>Eviter les ruptures de parcours, ne laisser personne sans solution, dans un contexte contraint, </a:t>
            </a:r>
            <a:r>
              <a:rPr lang="fr-FR" sz="1800" b="1" dirty="0">
                <a:latin typeface="Arial" pitchFamily="34" charset="0"/>
                <a:cs typeface="Arial" pitchFamily="34" charset="0"/>
              </a:rPr>
              <a:t>implique d’optimiser l’utilisation des ressources médico-sociales</a:t>
            </a:r>
            <a:r>
              <a:rPr lang="fr-FR" sz="1800" dirty="0">
                <a:latin typeface="Arial" pitchFamily="34" charset="0"/>
                <a:cs typeface="Arial" pitchFamily="34" charset="0"/>
              </a:rPr>
              <a:t> : rechercher l’utilisation la plus complète des ressources existantes, dans une logique d’efficience.</a:t>
            </a:r>
          </a:p>
          <a:p>
            <a:pPr lvl="1" algn="just">
              <a:buFont typeface="Arial" pitchFamily="34" charset="0"/>
              <a:buChar char="•"/>
              <a:defRPr/>
            </a:pPr>
            <a:r>
              <a:rPr lang="fr-FR" sz="1800" dirty="0">
                <a:latin typeface="Arial" pitchFamily="34" charset="0"/>
                <a:cs typeface="Arial" pitchFamily="34" charset="0"/>
              </a:rPr>
              <a:t>Passage à une logique de « parcours » et de « réponse accompagnée » </a:t>
            </a:r>
          </a:p>
          <a:p>
            <a:pPr lvl="2" algn="just">
              <a:buFont typeface="Wingdings" panose="05000000000000000000" pitchFamily="2" charset="2"/>
              <a:buChar char="§"/>
              <a:defRPr/>
            </a:pPr>
            <a:r>
              <a:rPr lang="fr-FR" sz="1800" dirty="0"/>
              <a:t>Nécessite un </a:t>
            </a:r>
            <a:r>
              <a:rPr lang="fr-FR" sz="1800" b="1" dirty="0"/>
              <a:t>assouplissement du fonctionnement </a:t>
            </a:r>
            <a:r>
              <a:rPr lang="fr-FR" sz="1800" dirty="0"/>
              <a:t>des établissements et services, qui accueillent et accompagnent des personnes en situation de handicap.</a:t>
            </a:r>
          </a:p>
          <a:p>
            <a:pPr lvl="2" algn="just">
              <a:buFont typeface="Wingdings" panose="05000000000000000000" pitchFamily="2" charset="2"/>
              <a:buChar char="§"/>
              <a:defRPr/>
            </a:pPr>
            <a:r>
              <a:rPr lang="fr-FR" sz="1800" dirty="0"/>
              <a:t>Implique davantage d’accompagnements en milieu ordinaire, de modularité, de séquentiel…</a:t>
            </a:r>
          </a:p>
          <a:p>
            <a:pPr lvl="2" algn="just">
              <a:buFont typeface="Wingdings" panose="05000000000000000000" pitchFamily="2" charset="2"/>
              <a:buChar char="§"/>
              <a:defRPr/>
            </a:pPr>
            <a:r>
              <a:rPr lang="fr-FR" sz="1800" dirty="0"/>
              <a:t>Cela complique la planification, nécessite des adaptations permanentes, va dans le sens d’une </a:t>
            </a:r>
            <a:r>
              <a:rPr lang="fr-FR" sz="1800" b="1" dirty="0"/>
              <a:t>« occupation » plus aléatoire des places.</a:t>
            </a:r>
          </a:p>
          <a:p>
            <a:pPr algn="just">
              <a:buFont typeface="Arial" pitchFamily="34" charset="0"/>
              <a:buChar char="•"/>
            </a:pPr>
            <a:endParaRPr lang="fr-FR" altLang="fr-FR" sz="1800" dirty="0" smtClean="0">
              <a:latin typeface="Arial" pitchFamily="34" charset="0"/>
              <a:cs typeface="Arial" pitchFamily="34" charset="0"/>
            </a:endParaRPr>
          </a:p>
          <a:p>
            <a:pPr algn="just" eaLnBrk="1" hangingPunct="1">
              <a:spcBef>
                <a:spcPts val="600"/>
              </a:spcBef>
              <a:spcAft>
                <a:spcPts val="600"/>
              </a:spcAft>
              <a:buFont typeface="Arial" pitchFamily="34" charset="0"/>
              <a:buNone/>
            </a:pPr>
            <a:endParaRPr lang="fr-FR" altLang="fr-FR" sz="200" dirty="0" smtClean="0">
              <a:latin typeface="Arial" pitchFamily="34" charset="0"/>
              <a:cs typeface="Arial" pitchFamily="34" charset="0"/>
            </a:endParaRPr>
          </a:p>
        </p:txBody>
      </p:sp>
      <p:sp>
        <p:nvSpPr>
          <p:cNvPr id="15363" name="Espace réservé du texte 1"/>
          <p:cNvSpPr>
            <a:spLocks noGrp="1"/>
          </p:cNvSpPr>
          <p:nvPr>
            <p:ph type="body" sz="quarter" idx="10"/>
          </p:nvPr>
        </p:nvSpPr>
        <p:spPr bwMode="auto">
          <a:xfrm>
            <a:off x="647700" y="177800"/>
            <a:ext cx="7889875" cy="65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r>
              <a:rPr lang="fr-FR" altLang="fr-FR" dirty="0" smtClean="0"/>
              <a:t>Focus : Elaboration </a:t>
            </a:r>
            <a:r>
              <a:rPr lang="fr-FR" altLang="fr-FR" dirty="0"/>
              <a:t>d’un guide méthodologique relatif à la mesure de l’activité des </a:t>
            </a:r>
            <a:r>
              <a:rPr lang="fr-FR" altLang="fr-FR" dirty="0" smtClean="0"/>
              <a:t>ESMS : Contexte</a:t>
            </a:r>
            <a:endParaRPr lang="fr-FR" altLang="fr-FR" dirty="0"/>
          </a:p>
        </p:txBody>
      </p:sp>
    </p:spTree>
    <p:extLst>
      <p:ext uri="{BB962C8B-B14F-4D97-AF65-F5344CB8AC3E}">
        <p14:creationId xmlns:p14="http://schemas.microsoft.com/office/powerpoint/2010/main" val="2090881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texte 1"/>
          <p:cNvSpPr>
            <a:spLocks noGrp="1"/>
          </p:cNvSpPr>
          <p:nvPr>
            <p:ph type="body" sz="quarter" idx="10"/>
          </p:nvPr>
        </p:nvSpPr>
        <p:spPr bwMode="auto">
          <a:xfrm>
            <a:off x="642938" y="188640"/>
            <a:ext cx="7889875" cy="481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r>
              <a:rPr lang="fr-FR" altLang="fr-FR" dirty="0"/>
              <a:t>Elaboration d’un guide méthodologique relatif à la mesure de l’activité des ESMS : </a:t>
            </a:r>
            <a:r>
              <a:rPr lang="fr-FR" altLang="fr-FR" dirty="0" smtClean="0"/>
              <a:t>Les deux objectifs principaux</a:t>
            </a:r>
          </a:p>
        </p:txBody>
      </p:sp>
      <p:sp>
        <p:nvSpPr>
          <p:cNvPr id="4" name="Espace réservé du contenu 3"/>
          <p:cNvSpPr>
            <a:spLocks noGrp="1"/>
          </p:cNvSpPr>
          <p:nvPr>
            <p:ph idx="1"/>
          </p:nvPr>
        </p:nvSpPr>
        <p:spPr>
          <a:xfrm>
            <a:off x="646113" y="936625"/>
            <a:ext cx="7897812" cy="5507038"/>
          </a:xfrm>
        </p:spPr>
        <p:txBody>
          <a:bodyPr>
            <a:normAutofit/>
          </a:bodyPr>
          <a:lstStyle/>
          <a:p>
            <a:pPr marL="0" indent="0" eaLnBrk="1" fontAlgn="auto" hangingPunct="1">
              <a:spcAft>
                <a:spcPts val="0"/>
              </a:spcAft>
              <a:buFont typeface="Arial" charset="0"/>
              <a:buNone/>
              <a:defRPr/>
            </a:pPr>
            <a:endParaRPr lang="fr-FR" sz="1600" dirty="0"/>
          </a:p>
          <a:p>
            <a:pPr algn="just" eaLnBrk="1" fontAlgn="auto" hangingPunct="1">
              <a:spcAft>
                <a:spcPts val="1200"/>
              </a:spcAft>
              <a:buFont typeface="Wingdings" panose="05000000000000000000" pitchFamily="2" charset="2"/>
              <a:buChar char="q"/>
              <a:defRPr/>
            </a:pPr>
            <a:r>
              <a:rPr lang="fr-FR" sz="1800" dirty="0" smtClean="0"/>
              <a:t>Afin d’accompagner les acteurs locaux dans la mise en œuvre du décret et harmoniser les pratiques :</a:t>
            </a:r>
          </a:p>
          <a:p>
            <a:pPr lvl="1" algn="just" eaLnBrk="1" fontAlgn="auto" hangingPunct="1">
              <a:spcAft>
                <a:spcPts val="1200"/>
              </a:spcAft>
              <a:buFont typeface="Arial" panose="020B0604020202020204" pitchFamily="34" charset="0"/>
              <a:buChar char="•"/>
              <a:defRPr/>
            </a:pPr>
            <a:r>
              <a:rPr lang="fr-FR" sz="1800" dirty="0" smtClean="0"/>
              <a:t>Définir </a:t>
            </a:r>
            <a:r>
              <a:rPr lang="fr-FR" sz="1800" b="1" dirty="0" smtClean="0"/>
              <a:t>des conventions de mesure</a:t>
            </a:r>
            <a:r>
              <a:rPr lang="fr-FR" sz="1800" dirty="0" smtClean="0"/>
              <a:t> de l’activité qui soient les plus consensuelles possible</a:t>
            </a:r>
          </a:p>
          <a:p>
            <a:pPr lvl="1" algn="just" eaLnBrk="1" fontAlgn="auto" hangingPunct="1">
              <a:spcAft>
                <a:spcPts val="1200"/>
              </a:spcAft>
              <a:buFont typeface="Arial" panose="020B0604020202020204" pitchFamily="34" charset="0"/>
              <a:buChar char="•"/>
              <a:defRPr/>
            </a:pPr>
            <a:r>
              <a:rPr lang="fr-FR" sz="1800" dirty="0" smtClean="0"/>
              <a:t>Formuler des recommandations sous forme de </a:t>
            </a:r>
            <a:r>
              <a:rPr lang="fr-FR" sz="1800" b="1" dirty="0" smtClean="0"/>
              <a:t>clés d’interprétation </a:t>
            </a:r>
            <a:r>
              <a:rPr lang="fr-FR" sz="1800" dirty="0" smtClean="0"/>
              <a:t>devant guider la lecture de l’activité dans le cadre de la tarification et du dialogue de gestion entre les tarificateurs et les gestionnaires. </a:t>
            </a:r>
          </a:p>
          <a:p>
            <a:pPr marL="0" indent="0" algn="just" eaLnBrk="1" fontAlgn="auto" hangingPunct="1">
              <a:spcAft>
                <a:spcPts val="1200"/>
              </a:spcAft>
              <a:buFont typeface="Arial" charset="0"/>
              <a:buNone/>
              <a:defRPr/>
            </a:pPr>
            <a:endParaRPr lang="fr-FR" sz="2000" dirty="0" smtClean="0"/>
          </a:p>
          <a:p>
            <a:pPr algn="just" eaLnBrk="1" fontAlgn="auto" hangingPunct="1">
              <a:spcAft>
                <a:spcPts val="1200"/>
              </a:spcAft>
              <a:buFont typeface="Wingdings" panose="05000000000000000000" pitchFamily="2" charset="2"/>
              <a:buChar char="q"/>
              <a:defRPr/>
            </a:pPr>
            <a:endParaRPr lang="fr-FR" sz="2000" dirty="0" smtClean="0"/>
          </a:p>
          <a:p>
            <a:pPr marL="0" indent="0" algn="just" eaLnBrk="1" fontAlgn="auto" hangingPunct="1">
              <a:spcAft>
                <a:spcPts val="0"/>
              </a:spcAft>
              <a:buFont typeface="Arial" charset="0"/>
              <a:buNone/>
              <a:defRPr/>
            </a:pPr>
            <a:endParaRPr lang="fr-FR" sz="1800" dirty="0"/>
          </a:p>
          <a:p>
            <a:pPr algn="just" eaLnBrk="1" fontAlgn="auto" hangingPunct="1">
              <a:spcAft>
                <a:spcPts val="0"/>
              </a:spcAft>
              <a:buFont typeface="Wingdings" panose="05000000000000000000" pitchFamily="2" charset="2"/>
              <a:buChar char="§"/>
              <a:defRPr/>
            </a:pPr>
            <a:endParaRPr lang="fr-FR" sz="1800" dirty="0"/>
          </a:p>
          <a:p>
            <a:pPr eaLnBrk="1" fontAlgn="auto" hangingPunct="1">
              <a:spcAft>
                <a:spcPts val="0"/>
              </a:spcAft>
              <a:buFont typeface="Wingdings" panose="05000000000000000000" pitchFamily="2" charset="2"/>
              <a:buChar char="§"/>
              <a:defRPr/>
            </a:pPr>
            <a:endParaRPr lang="fr-FR" sz="1800" dirty="0" smtClean="0"/>
          </a:p>
        </p:txBody>
      </p:sp>
      <p:sp>
        <p:nvSpPr>
          <p:cNvPr id="2" name="Rectangle 1"/>
          <p:cNvSpPr/>
          <p:nvPr/>
        </p:nvSpPr>
        <p:spPr>
          <a:xfrm>
            <a:off x="971600" y="3823041"/>
            <a:ext cx="4572000" cy="2739211"/>
          </a:xfrm>
          <a:prstGeom prst="rect">
            <a:avLst/>
          </a:prstGeom>
        </p:spPr>
        <p:txBody>
          <a:bodyPr>
            <a:spAutoFit/>
          </a:bodyPr>
          <a:lstStyle/>
          <a:p>
            <a:pPr algn="just" defTabSz="914400">
              <a:spcAft>
                <a:spcPts val="1200"/>
              </a:spcAft>
              <a:defRPr/>
            </a:pPr>
            <a:r>
              <a:rPr lang="fr-FR" b="1" dirty="0">
                <a:solidFill>
                  <a:prstClr val="black"/>
                </a:solidFill>
                <a:latin typeface="Arial" panose="020B0604020202020204" pitchFamily="34" charset="0"/>
                <a:cs typeface="Arial" panose="020B0604020202020204" pitchFamily="34" charset="0"/>
              </a:rPr>
              <a:t>Précision sur l’objet « guide »:</a:t>
            </a:r>
          </a:p>
          <a:p>
            <a:pPr marL="742950" lvl="1" indent="-285750" defTabSz="914400">
              <a:buFont typeface="Wingdings" panose="05000000000000000000" pitchFamily="2" charset="2"/>
              <a:buChar char="§"/>
              <a:defRPr/>
            </a:pPr>
            <a:r>
              <a:rPr lang="fr-FR" dirty="0">
                <a:solidFill>
                  <a:prstClr val="black"/>
                </a:solidFill>
                <a:latin typeface="Arial" panose="020B0604020202020204" pitchFamily="34" charset="0"/>
                <a:cs typeface="Arial" panose="020B0604020202020204" pitchFamily="34" charset="0"/>
              </a:rPr>
              <a:t>Un guide est un outil de référence commun aux acteurs, pour appuyer et orienter leurs pratiques. </a:t>
            </a:r>
          </a:p>
          <a:p>
            <a:pPr marL="742950" lvl="1" indent="-285750" defTabSz="914400">
              <a:buFont typeface="Wingdings" panose="05000000000000000000" pitchFamily="2" charset="2"/>
              <a:buChar char="§"/>
              <a:defRPr/>
            </a:pPr>
            <a:r>
              <a:rPr lang="fr-FR" dirty="0">
                <a:solidFill>
                  <a:prstClr val="black"/>
                </a:solidFill>
                <a:latin typeface="Arial" panose="020B0604020202020204" pitchFamily="34" charset="0"/>
                <a:cs typeface="Arial" panose="020B0604020202020204" pitchFamily="34" charset="0"/>
              </a:rPr>
              <a:t>Il n’a cependant pas de valeur réglementaire.</a:t>
            </a:r>
          </a:p>
          <a:p>
            <a:pPr marL="742950" lvl="1" indent="-285750" defTabSz="914400">
              <a:buFont typeface="Wingdings" panose="05000000000000000000" pitchFamily="2" charset="2"/>
              <a:buChar char="§"/>
              <a:defRPr/>
            </a:pPr>
            <a:r>
              <a:rPr lang="fr-FR" dirty="0">
                <a:solidFill>
                  <a:prstClr val="black"/>
                </a:solidFill>
                <a:latin typeface="Arial" panose="020B0604020202020204" pitchFamily="34" charset="0"/>
                <a:cs typeface="Arial" panose="020B0604020202020204" pitchFamily="34" charset="0"/>
              </a:rPr>
              <a:t>Il est d’autant mieux approprié qu’il est </a:t>
            </a:r>
            <a:r>
              <a:rPr lang="fr-FR" dirty="0" err="1">
                <a:solidFill>
                  <a:prstClr val="black"/>
                </a:solidFill>
                <a:latin typeface="Arial" panose="020B0604020202020204" pitchFamily="34" charset="0"/>
                <a:cs typeface="Arial" panose="020B0604020202020204" pitchFamily="34" charset="0"/>
              </a:rPr>
              <a:t>co</a:t>
            </a:r>
            <a:r>
              <a:rPr lang="fr-FR" dirty="0">
                <a:solidFill>
                  <a:prstClr val="black"/>
                </a:solidFill>
                <a:latin typeface="Arial" panose="020B0604020202020204" pitchFamily="34" charset="0"/>
                <a:cs typeface="Arial" panose="020B0604020202020204" pitchFamily="34" charset="0"/>
              </a:rPr>
              <a:t>-construit, et répond à un besoin.</a:t>
            </a:r>
          </a:p>
        </p:txBody>
      </p:sp>
      <p:pic>
        <p:nvPicPr>
          <p:cNvPr id="5" name="Picture 2"/>
          <p:cNvPicPr>
            <a:picLocks noChangeAspect="1" noChangeArrowheads="1"/>
          </p:cNvPicPr>
          <p:nvPr/>
        </p:nvPicPr>
        <p:blipFill>
          <a:blip r:embed="rId3"/>
          <a:srcRect/>
          <a:stretch>
            <a:fillRect/>
          </a:stretch>
        </p:blipFill>
        <p:spPr bwMode="auto">
          <a:xfrm rot="253191">
            <a:off x="5867049" y="3788123"/>
            <a:ext cx="1786572" cy="2532048"/>
          </a:xfrm>
          <a:prstGeom prst="rect">
            <a:avLst/>
          </a:prstGeom>
          <a:ln w="3175">
            <a:solidFill>
              <a:schemeClr val="bg1">
                <a:lumMod val="75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86850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998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535221" y="3185160"/>
            <a:ext cx="5307879" cy="693420"/>
          </a:xfrm>
        </p:spPr>
        <p:txBody>
          <a:bodyPr/>
          <a:lstStyle/>
          <a:p>
            <a:r>
              <a:rPr lang="fr-FR" sz="2800" dirty="0"/>
              <a:t>3. Chantier SERAFIN PH </a:t>
            </a:r>
          </a:p>
        </p:txBody>
      </p:sp>
      <p:sp>
        <p:nvSpPr>
          <p:cNvPr id="3" name="Espace réservé du texte 2"/>
          <p:cNvSpPr>
            <a:spLocks noGrp="1"/>
          </p:cNvSpPr>
          <p:nvPr>
            <p:ph type="body" sz="quarter" idx="11"/>
          </p:nvPr>
        </p:nvSpPr>
        <p:spPr>
          <a:xfrm>
            <a:off x="1943100" y="4751388"/>
            <a:ext cx="6446520" cy="948372"/>
          </a:xfrm>
        </p:spPr>
        <p:txBody>
          <a:bodyPr/>
          <a:lstStyle/>
          <a:p>
            <a:r>
              <a:rPr lang="fr-FR" sz="1600" i="1" dirty="0"/>
              <a:t>Daphné Borel, Responsable du pôle tarification, Direction des </a:t>
            </a:r>
            <a:r>
              <a:rPr lang="fr-FR" sz="1600" i="1" dirty="0" smtClean="0"/>
              <a:t>ESMS</a:t>
            </a:r>
            <a:endParaRPr lang="fr-FR" sz="1600" dirty="0"/>
          </a:p>
          <a:p>
            <a:r>
              <a:rPr lang="fr-FR" sz="1600" i="1" dirty="0"/>
              <a:t>Brigitte Bernex, Directrice de projet, DGCS</a:t>
            </a:r>
            <a:endParaRPr lang="fr-FR" sz="1600" dirty="0"/>
          </a:p>
          <a:p>
            <a:r>
              <a:rPr lang="fr-FR" sz="1600" i="1" dirty="0"/>
              <a:t>Direction de la Compensation</a:t>
            </a:r>
            <a:endParaRPr lang="fr-FR" sz="1600" dirty="0"/>
          </a:p>
        </p:txBody>
      </p:sp>
    </p:spTree>
    <p:extLst>
      <p:ext uri="{BB962C8B-B14F-4D97-AF65-F5344CB8AC3E}">
        <p14:creationId xmlns:p14="http://schemas.microsoft.com/office/powerpoint/2010/main" val="5752675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9871" y="3336965"/>
            <a:ext cx="6322916" cy="837152"/>
          </a:xfrm>
        </p:spPr>
        <p:txBody>
          <a:bodyPr/>
          <a:lstStyle/>
          <a:p>
            <a:r>
              <a:rPr lang="fr-FR" b="1" dirty="0" smtClean="0"/>
              <a:t>Présentation des travaux</a:t>
            </a:r>
            <a:br>
              <a:rPr lang="fr-FR" b="1" dirty="0" smtClean="0"/>
            </a:br>
            <a:r>
              <a:rPr lang="fr-FR" b="1" dirty="0" err="1" smtClean="0"/>
              <a:t>Serafin-PH</a:t>
            </a:r>
            <a:endParaRPr lang="fr-FR" b="1" dirty="0"/>
          </a:p>
        </p:txBody>
      </p:sp>
      <p:sp>
        <p:nvSpPr>
          <p:cNvPr id="3" name="Espace réservé du texte 2"/>
          <p:cNvSpPr>
            <a:spLocks noGrp="1"/>
          </p:cNvSpPr>
          <p:nvPr>
            <p:ph type="body" sz="quarter" idx="10"/>
          </p:nvPr>
        </p:nvSpPr>
        <p:spPr>
          <a:xfrm>
            <a:off x="1690036" y="4842725"/>
            <a:ext cx="6883355" cy="384383"/>
          </a:xfrm>
        </p:spPr>
        <p:txBody>
          <a:bodyPr/>
          <a:lstStyle/>
          <a:p>
            <a:r>
              <a:rPr lang="fr-FR" dirty="0" smtClean="0"/>
              <a:t>CNCPH</a:t>
            </a:r>
          </a:p>
          <a:p>
            <a:r>
              <a:rPr lang="fr-FR" dirty="0" smtClean="0"/>
              <a:t>Lundi 19 novembre 2018</a:t>
            </a:r>
          </a:p>
        </p:txBody>
      </p:sp>
      <p:cxnSp>
        <p:nvCxnSpPr>
          <p:cNvPr id="5" name="Connecteur droit 4"/>
          <p:cNvCxnSpPr/>
          <p:nvPr/>
        </p:nvCxnSpPr>
        <p:spPr>
          <a:xfrm>
            <a:off x="1719871" y="4403734"/>
            <a:ext cx="642784" cy="0"/>
          </a:xfrm>
          <a:prstGeom prst="line">
            <a:avLst/>
          </a:prstGeom>
          <a:ln w="76200" cmpd="sng">
            <a:solidFill>
              <a:srgbClr val="C5D64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8728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smtClean="0"/>
              <a:t>Plan de l’intervention</a:t>
            </a:r>
            <a:endParaRPr lang="fr-FR" b="1" dirty="0"/>
          </a:p>
        </p:txBody>
      </p:sp>
      <p:sp>
        <p:nvSpPr>
          <p:cNvPr id="11" name="Espace réservé du texte 10"/>
          <p:cNvSpPr>
            <a:spLocks noGrp="1"/>
          </p:cNvSpPr>
          <p:nvPr>
            <p:ph type="body" sz="quarter" idx="10"/>
          </p:nvPr>
        </p:nvSpPr>
        <p:spPr>
          <a:xfrm>
            <a:off x="2799894" y="1403132"/>
            <a:ext cx="6203777" cy="4529958"/>
          </a:xfrm>
        </p:spPr>
        <p:txBody>
          <a:bodyPr>
            <a:normAutofit fontScale="77500" lnSpcReduction="20000"/>
          </a:bodyPr>
          <a:lstStyle/>
          <a:p>
            <a:pPr marL="0" indent="0">
              <a:buNone/>
            </a:pPr>
            <a:r>
              <a:rPr lang="fr-FR" sz="2000" dirty="0" smtClean="0"/>
              <a:t>1.  </a:t>
            </a:r>
            <a:r>
              <a:rPr lang="fr-FR" sz="2000" cap="none" dirty="0" smtClean="0"/>
              <a:t>Les principes de la réforme (Rappels)</a:t>
            </a:r>
            <a:endParaRPr lang="fr-FR" sz="2000" dirty="0" smtClean="0"/>
          </a:p>
          <a:p>
            <a:pPr marL="285750" lvl="2" indent="-285750">
              <a:buFont typeface="Arial" panose="020B0604020202020204" pitchFamily="34" charset="0"/>
              <a:buChar char="•"/>
            </a:pPr>
            <a:r>
              <a:rPr lang="fr-FR" sz="2000" dirty="0" smtClean="0"/>
              <a:t>L’objectif de la réforme</a:t>
            </a:r>
          </a:p>
          <a:p>
            <a:pPr marL="285750" lvl="2" indent="-285750">
              <a:buFont typeface="Arial" panose="020B0604020202020204" pitchFamily="34" charset="0"/>
              <a:buChar char="•"/>
            </a:pPr>
            <a:r>
              <a:rPr lang="fr-FR" sz="2000" dirty="0" smtClean="0"/>
              <a:t>Le calendrier </a:t>
            </a:r>
            <a:r>
              <a:rPr lang="fr-FR" sz="2000" dirty="0"/>
              <a:t>de la </a:t>
            </a:r>
            <a:r>
              <a:rPr lang="fr-FR" sz="2000" dirty="0" smtClean="0"/>
              <a:t>réforme : combien de temps ?</a:t>
            </a:r>
            <a:endParaRPr lang="fr-FR" sz="2000" dirty="0"/>
          </a:p>
          <a:p>
            <a:pPr marL="285750" lvl="2" indent="-285750">
              <a:buFont typeface="Arial" panose="020B0604020202020204" pitchFamily="34" charset="0"/>
              <a:buChar char="•"/>
            </a:pPr>
            <a:r>
              <a:rPr lang="fr-FR" sz="2000" dirty="0" smtClean="0"/>
              <a:t>Les instances </a:t>
            </a:r>
            <a:r>
              <a:rPr lang="fr-FR" sz="2000" dirty="0"/>
              <a:t>de </a:t>
            </a:r>
            <a:r>
              <a:rPr lang="fr-FR" sz="2000" dirty="0" smtClean="0">
                <a:solidFill>
                  <a:schemeClr val="tx1"/>
                </a:solidFill>
              </a:rPr>
              <a:t>pilotage et de concertation : qui suit et valide les travaux de la réforme ?</a:t>
            </a:r>
            <a:endParaRPr lang="fr-FR" sz="2000" dirty="0">
              <a:solidFill>
                <a:schemeClr val="tx1"/>
              </a:solidFill>
            </a:endParaRPr>
          </a:p>
          <a:p>
            <a:pPr lvl="2"/>
            <a:endParaRPr lang="fr-FR" sz="2000" b="1" cap="all" dirty="0">
              <a:solidFill>
                <a:schemeClr val="accent2"/>
              </a:solidFill>
            </a:endParaRPr>
          </a:p>
          <a:p>
            <a:pPr lvl="2"/>
            <a:r>
              <a:rPr lang="fr-FR" sz="2000" b="1" cap="all" dirty="0" smtClean="0">
                <a:solidFill>
                  <a:schemeClr val="accent2"/>
                </a:solidFill>
              </a:rPr>
              <a:t>2.  </a:t>
            </a:r>
            <a:r>
              <a:rPr lang="fr-FR" sz="2000" b="1" dirty="0" smtClean="0">
                <a:solidFill>
                  <a:schemeClr val="accent2"/>
                </a:solidFill>
              </a:rPr>
              <a:t>Les premières réalisations du projet </a:t>
            </a:r>
            <a:r>
              <a:rPr lang="fr-FR" sz="2000" b="1" dirty="0" err="1" smtClean="0">
                <a:solidFill>
                  <a:schemeClr val="accent2"/>
                </a:solidFill>
              </a:rPr>
              <a:t>Serafin-PH</a:t>
            </a:r>
            <a:r>
              <a:rPr lang="fr-FR" sz="2000" b="1" dirty="0" smtClean="0">
                <a:solidFill>
                  <a:schemeClr val="accent2"/>
                </a:solidFill>
              </a:rPr>
              <a:t>: </a:t>
            </a:r>
            <a:r>
              <a:rPr lang="fr-FR" sz="2000" b="1" dirty="0">
                <a:solidFill>
                  <a:schemeClr val="accent2"/>
                </a:solidFill>
              </a:rPr>
              <a:t>Les </a:t>
            </a:r>
            <a:r>
              <a:rPr lang="fr-FR" sz="2000" b="1" dirty="0" smtClean="0">
                <a:solidFill>
                  <a:schemeClr val="accent2"/>
                </a:solidFill>
              </a:rPr>
              <a:t>études permettant de mieux connaître les coûts des établissements et services</a:t>
            </a:r>
            <a:endParaRPr lang="fr-FR" sz="2000" b="1" dirty="0">
              <a:solidFill>
                <a:schemeClr val="accent2"/>
              </a:solidFill>
            </a:endParaRPr>
          </a:p>
          <a:p>
            <a:pPr marL="285750" lvl="1" indent="-285750">
              <a:spcBef>
                <a:spcPts val="2000"/>
              </a:spcBef>
              <a:buFont typeface="Arial" panose="020B0604020202020204" pitchFamily="34" charset="0"/>
              <a:buChar char="•"/>
            </a:pPr>
            <a:r>
              <a:rPr lang="fr-FR" sz="2000" dirty="0" smtClean="0">
                <a:solidFill>
                  <a:schemeClr val="tx1">
                    <a:lumMod val="85000"/>
                    <a:lumOff val="15000"/>
                  </a:schemeClr>
                </a:solidFill>
              </a:rPr>
              <a:t>Le premier outil : la nomenclatures des besoins et des prestations</a:t>
            </a:r>
          </a:p>
          <a:p>
            <a:pPr marL="285750" lvl="1" indent="-285750">
              <a:spcBef>
                <a:spcPts val="2000"/>
              </a:spcBef>
              <a:buFont typeface="Arial" panose="020B0604020202020204" pitchFamily="34" charset="0"/>
              <a:buChar char="•"/>
            </a:pPr>
            <a:r>
              <a:rPr lang="fr-FR" sz="2000" dirty="0" smtClean="0">
                <a:solidFill>
                  <a:schemeClr val="tx1">
                    <a:lumMod val="85000"/>
                    <a:lumOff val="15000"/>
                  </a:schemeClr>
                </a:solidFill>
              </a:rPr>
              <a:t>L’enquête </a:t>
            </a:r>
            <a:r>
              <a:rPr lang="fr-FR" sz="2000" dirty="0">
                <a:solidFill>
                  <a:schemeClr val="tx1">
                    <a:lumMod val="85000"/>
                    <a:lumOff val="15000"/>
                  </a:schemeClr>
                </a:solidFill>
              </a:rPr>
              <a:t>« Repères »</a:t>
            </a:r>
          </a:p>
          <a:p>
            <a:pPr marL="285750" lvl="1" indent="-285750">
              <a:spcBef>
                <a:spcPts val="2000"/>
              </a:spcBef>
              <a:buFont typeface="Arial" panose="020B0604020202020204" pitchFamily="34" charset="0"/>
              <a:buChar char="•"/>
            </a:pPr>
            <a:r>
              <a:rPr lang="fr-FR" sz="2000" dirty="0" smtClean="0">
                <a:solidFill>
                  <a:schemeClr val="tx1">
                    <a:lumMod val="85000"/>
                    <a:lumOff val="15000"/>
                  </a:schemeClr>
                </a:solidFill>
              </a:rPr>
              <a:t>Les enquêtes </a:t>
            </a:r>
            <a:r>
              <a:rPr lang="fr-FR" sz="2000" dirty="0">
                <a:solidFill>
                  <a:schemeClr val="tx1">
                    <a:lumMod val="85000"/>
                    <a:lumOff val="15000"/>
                  </a:schemeClr>
                </a:solidFill>
              </a:rPr>
              <a:t>de coûts (EDC) et </a:t>
            </a:r>
            <a:r>
              <a:rPr lang="fr-FR" sz="2000" dirty="0" smtClean="0">
                <a:solidFill>
                  <a:schemeClr val="tx1">
                    <a:lumMod val="85000"/>
                    <a:lumOff val="15000"/>
                  </a:schemeClr>
                </a:solidFill>
              </a:rPr>
              <a:t> l’étude </a:t>
            </a:r>
            <a:r>
              <a:rPr lang="fr-FR" sz="2000" dirty="0">
                <a:solidFill>
                  <a:schemeClr val="tx1">
                    <a:lumMod val="85000"/>
                    <a:lumOff val="15000"/>
                  </a:schemeClr>
                </a:solidFill>
              </a:rPr>
              <a:t>nationale de coûts (ENC</a:t>
            </a:r>
            <a:r>
              <a:rPr lang="fr-FR" sz="2000" dirty="0" smtClean="0">
                <a:solidFill>
                  <a:schemeClr val="tx1">
                    <a:lumMod val="85000"/>
                    <a:lumOff val="15000"/>
                  </a:schemeClr>
                </a:solidFill>
              </a:rPr>
              <a:t>)</a:t>
            </a:r>
          </a:p>
          <a:p>
            <a:pPr marL="285750" lvl="1" indent="-285750">
              <a:spcBef>
                <a:spcPts val="2000"/>
              </a:spcBef>
              <a:buFont typeface="Arial" panose="020B0604020202020204" pitchFamily="34" charset="0"/>
              <a:buChar char="•"/>
            </a:pPr>
            <a:endParaRPr lang="fr-FR" sz="2000" dirty="0">
              <a:solidFill>
                <a:schemeClr val="tx1">
                  <a:lumMod val="85000"/>
                  <a:lumOff val="15000"/>
                </a:schemeClr>
              </a:solidFill>
            </a:endParaRPr>
          </a:p>
          <a:p>
            <a:pPr lvl="2"/>
            <a:r>
              <a:rPr lang="fr-FR" sz="2000" b="1" cap="all" dirty="0" smtClean="0">
                <a:solidFill>
                  <a:schemeClr val="accent2"/>
                </a:solidFill>
              </a:rPr>
              <a:t>3. </a:t>
            </a:r>
            <a:r>
              <a:rPr lang="fr-FR" sz="2000" b="1" dirty="0" smtClean="0">
                <a:solidFill>
                  <a:schemeClr val="accent2"/>
                </a:solidFill>
              </a:rPr>
              <a:t>Le programme de travail pour l’année 2018</a:t>
            </a:r>
          </a:p>
          <a:p>
            <a:pPr lvl="2"/>
            <a:endParaRPr lang="fr-FR" sz="2000" b="1" cap="all" dirty="0" smtClean="0">
              <a:solidFill>
                <a:schemeClr val="accent2"/>
              </a:solidFill>
            </a:endParaRPr>
          </a:p>
          <a:p>
            <a:pPr lvl="2"/>
            <a:endParaRPr lang="fr-FR" sz="2000" dirty="0" smtClean="0">
              <a:solidFill>
                <a:srgbClr val="FF0000"/>
              </a:solidFill>
            </a:endParaRPr>
          </a:p>
          <a:p>
            <a:pPr marL="285750" lvl="1" indent="-285750">
              <a:spcBef>
                <a:spcPts val="2000"/>
              </a:spcBef>
              <a:buFont typeface="Arial" panose="020B0604020202020204" pitchFamily="34" charset="0"/>
              <a:buChar char="•"/>
            </a:pPr>
            <a:endParaRPr lang="fr-FR" sz="2000" dirty="0" smtClean="0">
              <a:solidFill>
                <a:srgbClr val="FF0000"/>
              </a:solidFill>
            </a:endParaRPr>
          </a:p>
          <a:p>
            <a:pPr marL="285750" lvl="1" indent="-285750">
              <a:spcBef>
                <a:spcPts val="2000"/>
              </a:spcBef>
              <a:buFont typeface="Arial" panose="020B0604020202020204" pitchFamily="34" charset="0"/>
              <a:buChar char="•"/>
            </a:pPr>
            <a:endParaRPr lang="fr-FR" sz="2000" dirty="0">
              <a:solidFill>
                <a:srgbClr val="FF0000"/>
              </a:solidFill>
            </a:endParaRPr>
          </a:p>
          <a:p>
            <a:pPr marL="0" indent="0">
              <a:buNone/>
            </a:pPr>
            <a:endParaRPr lang="fr-FR" sz="2000" dirty="0"/>
          </a:p>
        </p:txBody>
      </p:sp>
      <p:cxnSp>
        <p:nvCxnSpPr>
          <p:cNvPr id="6" name="Connecteur droit 5"/>
          <p:cNvCxnSpPr/>
          <p:nvPr/>
        </p:nvCxnSpPr>
        <p:spPr>
          <a:xfrm>
            <a:off x="7961216" y="991941"/>
            <a:ext cx="642784" cy="0"/>
          </a:xfrm>
          <a:prstGeom prst="line">
            <a:avLst/>
          </a:prstGeom>
          <a:ln w="76200" cmpd="sng">
            <a:solidFill>
              <a:srgbClr val="C5D64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2692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Partie 1</a:t>
            </a:r>
            <a:endParaRPr lang="fr-FR" dirty="0"/>
          </a:p>
        </p:txBody>
      </p:sp>
      <p:sp>
        <p:nvSpPr>
          <p:cNvPr id="3" name="Espace réservé du texte 2"/>
          <p:cNvSpPr>
            <a:spLocks noGrp="1"/>
          </p:cNvSpPr>
          <p:nvPr>
            <p:ph type="body" sz="quarter" idx="10"/>
          </p:nvPr>
        </p:nvSpPr>
        <p:spPr/>
        <p:txBody>
          <a:bodyPr>
            <a:normAutofit/>
          </a:bodyPr>
          <a:lstStyle/>
          <a:p>
            <a:pPr marL="0" indent="0">
              <a:buNone/>
            </a:pPr>
            <a:r>
              <a:rPr lang="fr-FR" sz="2000" cap="none" dirty="0" smtClean="0"/>
              <a:t>1. Les </a:t>
            </a:r>
            <a:r>
              <a:rPr lang="fr-FR" sz="2000" cap="none" dirty="0"/>
              <a:t>principes de la réforme (Rappels)</a:t>
            </a:r>
            <a:endParaRPr lang="fr-FR" sz="2000" dirty="0"/>
          </a:p>
          <a:p>
            <a:pPr marL="285750" lvl="2" indent="-285750">
              <a:buFont typeface="Arial" panose="020B0604020202020204" pitchFamily="34" charset="0"/>
              <a:buChar char="•"/>
            </a:pPr>
            <a:r>
              <a:rPr lang="fr-FR" sz="2000" dirty="0" smtClean="0"/>
              <a:t>L’objectif de la réforme : pourquoi ?</a:t>
            </a:r>
          </a:p>
          <a:p>
            <a:pPr marL="285750" lvl="2" indent="-285750">
              <a:buFont typeface="Arial" panose="020B0604020202020204" pitchFamily="34" charset="0"/>
              <a:buChar char="•"/>
            </a:pPr>
            <a:r>
              <a:rPr lang="fr-FR" sz="2000" dirty="0" smtClean="0"/>
              <a:t>Le </a:t>
            </a:r>
            <a:r>
              <a:rPr lang="fr-FR" sz="2000" dirty="0"/>
              <a:t>calendrier de la réforme : combien de temps ?</a:t>
            </a:r>
          </a:p>
          <a:p>
            <a:pPr marL="285750" lvl="2" indent="-285750">
              <a:buFont typeface="Arial" panose="020B0604020202020204" pitchFamily="34" charset="0"/>
              <a:buChar char="•"/>
            </a:pPr>
            <a:r>
              <a:rPr lang="fr-FR" sz="2000" dirty="0"/>
              <a:t>Les instances de </a:t>
            </a:r>
            <a:r>
              <a:rPr lang="fr-FR" sz="2000" dirty="0">
                <a:solidFill>
                  <a:schemeClr val="tx1"/>
                </a:solidFill>
              </a:rPr>
              <a:t>pilotage et de concertation : qui suit et valide les travaux de la réforme ?</a:t>
            </a:r>
          </a:p>
          <a:p>
            <a:endParaRPr lang="fr-FR" sz="3600" dirty="0"/>
          </a:p>
        </p:txBody>
      </p:sp>
    </p:spTree>
    <p:extLst>
      <p:ext uri="{BB962C8B-B14F-4D97-AF65-F5344CB8AC3E}">
        <p14:creationId xmlns:p14="http://schemas.microsoft.com/office/powerpoint/2010/main" val="3063551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40000" y="409552"/>
            <a:ext cx="8064000" cy="261610"/>
          </a:xfrm>
        </p:spPr>
        <p:txBody>
          <a:bodyPr/>
          <a:lstStyle/>
          <a:p>
            <a:r>
              <a:rPr lang="fr-FR" b="1" dirty="0" smtClean="0"/>
              <a:t>Rappel : Quel est l’objectif de la réforme ?</a:t>
            </a:r>
            <a:endParaRPr lang="fr-FR" b="1" dirty="0"/>
          </a:p>
        </p:txBody>
      </p:sp>
      <p:sp>
        <p:nvSpPr>
          <p:cNvPr id="5" name="Espace réservé du texte 4"/>
          <p:cNvSpPr>
            <a:spLocks noGrp="1"/>
          </p:cNvSpPr>
          <p:nvPr>
            <p:ph type="body" sz="quarter" idx="10"/>
          </p:nvPr>
        </p:nvSpPr>
        <p:spPr>
          <a:xfrm>
            <a:off x="259308" y="1220244"/>
            <a:ext cx="8697846" cy="5385508"/>
          </a:xfrm>
        </p:spPr>
        <p:txBody>
          <a:bodyPr>
            <a:noAutofit/>
          </a:bodyPr>
          <a:lstStyle/>
          <a:p>
            <a:pPr lvl="2" algn="just"/>
            <a:r>
              <a:rPr lang="fr-FR" sz="2000" b="1" dirty="0" smtClean="0">
                <a:solidFill>
                  <a:schemeClr val="accent1"/>
                </a:solidFill>
              </a:rPr>
              <a:t>« </a:t>
            </a:r>
            <a:r>
              <a:rPr lang="fr-FR" sz="2000" b="1" dirty="0" err="1" smtClean="0">
                <a:solidFill>
                  <a:schemeClr val="accent1"/>
                </a:solidFill>
              </a:rPr>
              <a:t>Serafin-PH</a:t>
            </a:r>
            <a:r>
              <a:rPr lang="fr-FR" sz="2000" b="1" dirty="0" smtClean="0">
                <a:solidFill>
                  <a:schemeClr val="accent1"/>
                </a:solidFill>
              </a:rPr>
              <a:t> » : « Services et Etablissements : Réforme pour une Adéquation des </a:t>
            </a:r>
            <a:r>
              <a:rPr lang="fr-FR" sz="2000" b="1" dirty="0" err="1" smtClean="0">
                <a:solidFill>
                  <a:schemeClr val="accent1"/>
                </a:solidFill>
              </a:rPr>
              <a:t>FINancements</a:t>
            </a:r>
            <a:r>
              <a:rPr lang="fr-FR" sz="2000" b="1" dirty="0" smtClean="0">
                <a:solidFill>
                  <a:schemeClr val="accent1"/>
                </a:solidFill>
              </a:rPr>
              <a:t> aux parcours des Personnes Handicapées »</a:t>
            </a:r>
            <a:endParaRPr lang="fr-FR" b="1" dirty="0" smtClean="0">
              <a:solidFill>
                <a:schemeClr val="accent2"/>
              </a:solidFill>
            </a:endParaRPr>
          </a:p>
          <a:p>
            <a:pPr lvl="2" algn="just"/>
            <a:endParaRPr lang="fr-FR" b="1" dirty="0">
              <a:solidFill>
                <a:schemeClr val="accent2"/>
              </a:solidFill>
            </a:endParaRPr>
          </a:p>
          <a:p>
            <a:pPr lvl="2"/>
            <a:r>
              <a:rPr lang="fr-FR" dirty="0" smtClean="0">
                <a:solidFill>
                  <a:schemeClr val="tx1"/>
                </a:solidFill>
              </a:rPr>
              <a:t>L’objectif de la réforme est de définir un nouveau modèle de financement pour les établissements et services médico-sociaux accompagnant des personnes en situation de handicap.</a:t>
            </a:r>
          </a:p>
          <a:p>
            <a:pPr lvl="2"/>
            <a:r>
              <a:rPr lang="fr-FR" dirty="0" smtClean="0">
                <a:solidFill>
                  <a:schemeClr val="tx1"/>
                </a:solidFill>
              </a:rPr>
              <a:t>Ce nouveau modèle doit permettre : </a:t>
            </a:r>
          </a:p>
          <a:p>
            <a:pPr marL="285750" lvl="2" indent="-285750">
              <a:buFont typeface="Arial" panose="020B0604020202020204" pitchFamily="34" charset="0"/>
              <a:buChar char="•"/>
            </a:pPr>
            <a:r>
              <a:rPr lang="fr-FR" dirty="0" smtClean="0">
                <a:solidFill>
                  <a:schemeClr val="tx1"/>
                </a:solidFill>
              </a:rPr>
              <a:t>Des budgets « équitables » : les établissements et services médico-sociaux doivent recevoir des budgets qui correspondent aux besoins des personnes accompagnées et à leurs prestations (l’accompagnement qui est réalisé auprès de ces personnes)</a:t>
            </a:r>
          </a:p>
          <a:p>
            <a:pPr marL="285750" lvl="2" indent="-285750">
              <a:buFont typeface="Arial" panose="020B0604020202020204" pitchFamily="34" charset="0"/>
              <a:buChar char="•"/>
            </a:pPr>
            <a:r>
              <a:rPr lang="fr-FR" dirty="0" smtClean="0">
                <a:solidFill>
                  <a:schemeClr val="tx1"/>
                </a:solidFill>
              </a:rPr>
              <a:t>Des processus simples : la réforme ne doit pas compliquer les échanges entre les autorités de tarification (ARS, CD) et les établissements et services</a:t>
            </a:r>
          </a:p>
          <a:p>
            <a:pPr marL="285750" lvl="2" indent="-285750">
              <a:buFont typeface="Arial" panose="020B0604020202020204" pitchFamily="34" charset="0"/>
              <a:buChar char="•"/>
            </a:pPr>
            <a:r>
              <a:rPr lang="fr-FR" dirty="0" smtClean="0">
                <a:solidFill>
                  <a:schemeClr val="tx1"/>
                </a:solidFill>
              </a:rPr>
              <a:t>De soutenir la transformation de l’offre médico-sociale : favoriser un accompagnement, quand c’est possible et souhaité par la personne, le plus proche possible du « milieu ordinaire »</a:t>
            </a:r>
          </a:p>
        </p:txBody>
      </p:sp>
    </p:spTree>
    <p:extLst>
      <p:ext uri="{BB962C8B-B14F-4D97-AF65-F5344CB8AC3E}">
        <p14:creationId xmlns:p14="http://schemas.microsoft.com/office/powerpoint/2010/main" val="3649756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40000" y="278747"/>
            <a:ext cx="8064000" cy="523220"/>
          </a:xfrm>
        </p:spPr>
        <p:txBody>
          <a:bodyPr/>
          <a:lstStyle/>
          <a:p>
            <a:r>
              <a:rPr lang="fr-FR" b="1" dirty="0" smtClean="0"/>
              <a:t>Rappel : le calendrier de la réforme</a:t>
            </a:r>
            <a:br>
              <a:rPr lang="fr-FR" b="1" dirty="0" smtClean="0"/>
            </a:br>
            <a:r>
              <a:rPr lang="fr-FR" b="1" dirty="0" smtClean="0"/>
              <a:t>Combien de temps ?</a:t>
            </a:r>
            <a:endParaRPr lang="fr-FR" b="1" dirty="0"/>
          </a:p>
        </p:txBody>
      </p:sp>
      <p:sp>
        <p:nvSpPr>
          <p:cNvPr id="5" name="Espace réservé du texte 4"/>
          <p:cNvSpPr>
            <a:spLocks noGrp="1"/>
          </p:cNvSpPr>
          <p:nvPr>
            <p:ph type="body" sz="quarter" idx="10"/>
          </p:nvPr>
        </p:nvSpPr>
        <p:spPr>
          <a:xfrm>
            <a:off x="259308" y="1053125"/>
            <a:ext cx="8697846" cy="5385508"/>
          </a:xfrm>
        </p:spPr>
        <p:txBody>
          <a:bodyPr>
            <a:noAutofit/>
          </a:bodyPr>
          <a:lstStyle/>
          <a:p>
            <a:pPr lvl="2" algn="just"/>
            <a:r>
              <a:rPr lang="fr-FR" sz="2000" b="1" dirty="0" smtClean="0">
                <a:solidFill>
                  <a:schemeClr val="accent1"/>
                </a:solidFill>
              </a:rPr>
              <a:t>Le projet a débuté en novembre 2014 et a prévu trois phase</a:t>
            </a:r>
          </a:p>
          <a:p>
            <a:pPr lvl="2" algn="just"/>
            <a:r>
              <a:rPr lang="fr-FR" sz="2000" b="1" dirty="0" smtClean="0">
                <a:solidFill>
                  <a:schemeClr val="accent1"/>
                </a:solidFill>
              </a:rPr>
              <a:t>(trois périodes) pour faire la réforme </a:t>
            </a:r>
            <a:r>
              <a:rPr lang="fr-FR" sz="2000" b="1" dirty="0" err="1" smtClean="0">
                <a:solidFill>
                  <a:schemeClr val="accent1"/>
                </a:solidFill>
              </a:rPr>
              <a:t>Serafin-PH</a:t>
            </a:r>
            <a:r>
              <a:rPr lang="fr-FR" sz="2000" b="1" dirty="0" smtClean="0">
                <a:solidFill>
                  <a:schemeClr val="accent1"/>
                </a:solidFill>
              </a:rPr>
              <a:t> :</a:t>
            </a:r>
            <a:endParaRPr lang="fr-FR" b="1" dirty="0" smtClean="0">
              <a:solidFill>
                <a:schemeClr val="accent2"/>
              </a:solidFill>
            </a:endParaRPr>
          </a:p>
          <a:p>
            <a:pPr marL="285750" lvl="2" indent="-285750">
              <a:spcAft>
                <a:spcPts val="600"/>
              </a:spcAft>
              <a:buFont typeface="Arial" panose="020B0604020202020204" pitchFamily="34" charset="0"/>
              <a:buChar char="•"/>
            </a:pPr>
            <a:r>
              <a:rPr lang="fr-FR" dirty="0" smtClean="0"/>
              <a:t>La première phase : </a:t>
            </a:r>
            <a:r>
              <a:rPr lang="fr-FR" dirty="0"/>
              <a:t>construire les outils qui </a:t>
            </a:r>
            <a:r>
              <a:rPr lang="fr-FR" dirty="0" smtClean="0"/>
              <a:t>vont permettre de faire la réforme – cette période dure 3 à 4 ans </a:t>
            </a:r>
            <a:endParaRPr lang="fr-FR" dirty="0"/>
          </a:p>
          <a:p>
            <a:pPr marL="285750" lvl="2" indent="-285750">
              <a:spcAft>
                <a:spcPts val="600"/>
              </a:spcAft>
              <a:buFont typeface="Arial" panose="020B0604020202020204" pitchFamily="34" charset="0"/>
              <a:buChar char="•"/>
            </a:pPr>
            <a:r>
              <a:rPr lang="fr-FR" b="1" dirty="0" smtClean="0"/>
              <a:t>La deuxième phase : </a:t>
            </a:r>
            <a:r>
              <a:rPr lang="fr-FR" b="1" dirty="0"/>
              <a:t>choisir un modèle de </a:t>
            </a:r>
            <a:r>
              <a:rPr lang="fr-FR" b="1" dirty="0" smtClean="0"/>
              <a:t>financement, </a:t>
            </a:r>
            <a:r>
              <a:rPr lang="fr-FR" dirty="0" smtClean="0"/>
              <a:t>étudier les conséquences sur les établissements et services. Cette phase a commencé  </a:t>
            </a:r>
            <a:r>
              <a:rPr lang="fr-FR" dirty="0"/>
              <a:t>en </a:t>
            </a:r>
            <a:r>
              <a:rPr lang="fr-FR" dirty="0" smtClean="0"/>
              <a:t>2018 –  </a:t>
            </a:r>
            <a:r>
              <a:rPr lang="fr-FR" b="1" dirty="0"/>
              <a:t>C</a:t>
            </a:r>
            <a:r>
              <a:rPr lang="fr-FR" b="1" dirty="0" smtClean="0"/>
              <a:t>’est là où en est le projet</a:t>
            </a:r>
            <a:endParaRPr lang="fr-FR" b="1" dirty="0"/>
          </a:p>
          <a:p>
            <a:pPr marL="285750" lvl="2" indent="-285750">
              <a:buFont typeface="Arial" panose="020B0604020202020204" pitchFamily="34" charset="0"/>
              <a:buChar char="•"/>
            </a:pPr>
            <a:r>
              <a:rPr lang="fr-FR" dirty="0" smtClean="0"/>
              <a:t>La troisième phase </a:t>
            </a:r>
            <a:r>
              <a:rPr lang="fr-FR" dirty="0"/>
              <a:t>: </a:t>
            </a:r>
            <a:r>
              <a:rPr lang="fr-FR" dirty="0" smtClean="0"/>
              <a:t>appliquer la réforme pour les établissements et les services</a:t>
            </a:r>
            <a:endParaRPr lang="fr-FR" dirty="0"/>
          </a:p>
          <a:p>
            <a:pPr lvl="1">
              <a:buFont typeface="Wingdings" panose="05000000000000000000" pitchFamily="2" charset="2"/>
              <a:buChar char="§"/>
            </a:pPr>
            <a:endParaRPr lang="fr-FR" dirty="0">
              <a:solidFill>
                <a:schemeClr val="tx1"/>
              </a:solidFill>
            </a:endParaRPr>
          </a:p>
          <a:p>
            <a:pPr lvl="2" algn="just"/>
            <a:r>
              <a:rPr lang="fr-FR" sz="2000" b="1" dirty="0">
                <a:solidFill>
                  <a:schemeClr val="accent1"/>
                </a:solidFill>
              </a:rPr>
              <a:t>Un choix de méthode </a:t>
            </a:r>
            <a:r>
              <a:rPr lang="fr-FR" sz="2000" b="1" cap="all" dirty="0">
                <a:solidFill>
                  <a:schemeClr val="accent1"/>
                </a:solidFill>
              </a:rPr>
              <a:t>: </a:t>
            </a:r>
          </a:p>
          <a:p>
            <a:pPr lvl="2"/>
            <a:r>
              <a:rPr lang="fr-FR" dirty="0" smtClean="0"/>
              <a:t>La réforme se fait en travaillant avec l’ensemble des acteurs du champ du handicap, rassemblés dans le Groupe Technique National</a:t>
            </a:r>
            <a:endParaRPr lang="fr-FR" dirty="0"/>
          </a:p>
          <a:p>
            <a:pPr lvl="2"/>
            <a:endParaRPr lang="fr-FR" dirty="0"/>
          </a:p>
          <a:p>
            <a:pPr lvl="2" algn="just"/>
            <a:r>
              <a:rPr lang="fr-FR" sz="2000" b="1" dirty="0" smtClean="0">
                <a:solidFill>
                  <a:schemeClr val="accent1"/>
                </a:solidFill>
              </a:rPr>
              <a:t>Qui est concerné par la réforme ?</a:t>
            </a:r>
            <a:endParaRPr lang="fr-FR" sz="2000" b="1" dirty="0">
              <a:solidFill>
                <a:schemeClr val="accent1"/>
              </a:solidFill>
            </a:endParaRPr>
          </a:p>
          <a:p>
            <a:pPr lvl="2"/>
            <a:r>
              <a:rPr lang="fr-FR" dirty="0" smtClean="0"/>
              <a:t>Tous les établissements et services du champ du handicap qui demandent une notification de la MDPH pour l’admission</a:t>
            </a:r>
            <a:endParaRPr lang="fr-FR" dirty="0">
              <a:solidFill>
                <a:schemeClr val="tx1"/>
              </a:solidFill>
            </a:endParaRPr>
          </a:p>
        </p:txBody>
      </p:sp>
    </p:spTree>
    <p:extLst>
      <p:ext uri="{BB962C8B-B14F-4D97-AF65-F5344CB8AC3E}">
        <p14:creationId xmlns:p14="http://schemas.microsoft.com/office/powerpoint/2010/main" val="3583182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a:xfrm>
            <a:off x="642938" y="975361"/>
            <a:ext cx="6102350" cy="4737182"/>
          </a:xfrm>
        </p:spPr>
        <p:txBody>
          <a:bodyPr/>
          <a:lstStyle/>
          <a:p>
            <a:pPr marL="0" indent="0">
              <a:buNone/>
            </a:pPr>
            <a:endParaRPr lang="fr-FR" b="1" dirty="0" smtClean="0"/>
          </a:p>
          <a:p>
            <a:pPr marL="0" indent="0">
              <a:buNone/>
            </a:pPr>
            <a:r>
              <a:rPr lang="fr-FR" b="1" dirty="0" smtClean="0"/>
              <a:t>3.	Recherche </a:t>
            </a:r>
            <a:r>
              <a:rPr lang="fr-FR" b="1" dirty="0"/>
              <a:t>et innovation (DS)</a:t>
            </a:r>
          </a:p>
          <a:p>
            <a:pPr marL="342900" indent="-342900">
              <a:buFont typeface="+mj-lt"/>
              <a:buAutoNum type="arabicPeriod"/>
            </a:pPr>
            <a:endParaRPr lang="fr-FR" dirty="0"/>
          </a:p>
          <a:p>
            <a:pPr>
              <a:buFont typeface="Wingdings" panose="05000000000000000000" pitchFamily="2" charset="2"/>
              <a:buChar char="Ø"/>
            </a:pPr>
            <a:r>
              <a:rPr lang="fr-FR" dirty="0" smtClean="0"/>
              <a:t>Capitalisation </a:t>
            </a:r>
            <a:r>
              <a:rPr lang="fr-FR" dirty="0"/>
              <a:t>des travaux de recherche </a:t>
            </a:r>
            <a:r>
              <a:rPr lang="fr-FR" dirty="0" smtClean="0"/>
              <a:t>;</a:t>
            </a:r>
          </a:p>
          <a:p>
            <a:pPr>
              <a:buFont typeface="Wingdings" panose="05000000000000000000" pitchFamily="2" charset="2"/>
              <a:buChar char="Ø"/>
            </a:pPr>
            <a:r>
              <a:rPr lang="fr-FR" dirty="0" smtClean="0"/>
              <a:t>AAP </a:t>
            </a:r>
            <a:r>
              <a:rPr lang="fr-FR" dirty="0"/>
              <a:t>Design </a:t>
            </a:r>
            <a:r>
              <a:rPr lang="fr-FR" dirty="0" smtClean="0"/>
              <a:t>;</a:t>
            </a:r>
          </a:p>
          <a:p>
            <a:pPr>
              <a:buFont typeface="Wingdings" panose="05000000000000000000" pitchFamily="2" charset="2"/>
              <a:buChar char="Ø"/>
            </a:pPr>
            <a:r>
              <a:rPr lang="fr-FR" dirty="0" smtClean="0"/>
              <a:t>Soutien </a:t>
            </a:r>
            <a:r>
              <a:rPr lang="fr-FR" dirty="0"/>
              <a:t>à l’innovation </a:t>
            </a:r>
            <a:r>
              <a:rPr lang="fr-FR" dirty="0" smtClean="0"/>
              <a:t>;</a:t>
            </a:r>
          </a:p>
          <a:p>
            <a:pPr>
              <a:buFont typeface="Wingdings" panose="05000000000000000000" pitchFamily="2" charset="2"/>
              <a:buChar char="Ø"/>
            </a:pPr>
            <a:r>
              <a:rPr lang="fr-FR" dirty="0" smtClean="0"/>
              <a:t>Rencontres </a:t>
            </a:r>
            <a:r>
              <a:rPr lang="fr-FR" dirty="0"/>
              <a:t>scientifiques 2018 : les savoirs expérientiels. </a:t>
            </a:r>
          </a:p>
          <a:p>
            <a:endParaRPr lang="fr-FR" dirty="0"/>
          </a:p>
          <a:p>
            <a:pPr marL="0" indent="0">
              <a:buNone/>
            </a:pPr>
            <a:r>
              <a:rPr lang="fr-FR" b="1" dirty="0" smtClean="0"/>
              <a:t>4.	La </a:t>
            </a:r>
            <a:r>
              <a:rPr lang="fr-FR" b="1" dirty="0"/>
              <a:t>CNSA informe et accompagne les personnes </a:t>
            </a:r>
          </a:p>
          <a:p>
            <a:pPr marL="0" indent="0">
              <a:buNone/>
            </a:pPr>
            <a:endParaRPr lang="fr-FR" dirty="0"/>
          </a:p>
          <a:p>
            <a:pPr>
              <a:buFont typeface="Wingdings" panose="05000000000000000000" pitchFamily="2" charset="2"/>
              <a:buChar char="Ø"/>
            </a:pPr>
            <a:r>
              <a:rPr lang="fr-FR" dirty="0" smtClean="0"/>
              <a:t>Portail </a:t>
            </a:r>
            <a:r>
              <a:rPr lang="fr-FR" dirty="0"/>
              <a:t>« pour les personnes âgées » (</a:t>
            </a:r>
            <a:r>
              <a:rPr lang="fr-FR" dirty="0" smtClean="0"/>
              <a:t>DCOM)</a:t>
            </a:r>
          </a:p>
          <a:p>
            <a:pPr>
              <a:buFont typeface="Wingdings" panose="05000000000000000000" pitchFamily="2" charset="2"/>
              <a:buChar char="Ø"/>
            </a:pPr>
            <a:r>
              <a:rPr lang="fr-FR" dirty="0" smtClean="0"/>
              <a:t>Information </a:t>
            </a:r>
            <a:r>
              <a:rPr lang="fr-FR" dirty="0"/>
              <a:t>des personnes handicapées (DCOM + DCOMP) ;</a:t>
            </a:r>
          </a:p>
          <a:p>
            <a:pPr>
              <a:buFont typeface="Wingdings" panose="05000000000000000000" pitchFamily="2" charset="2"/>
              <a:buChar char="Ø"/>
            </a:pPr>
            <a:r>
              <a:rPr lang="fr-FR" dirty="0" smtClean="0"/>
              <a:t>Accessibilité </a:t>
            </a:r>
            <a:r>
              <a:rPr lang="fr-FR" dirty="0"/>
              <a:t>(DCOM).</a:t>
            </a:r>
          </a:p>
          <a:p>
            <a:endParaRPr lang="fr-FR" dirty="0"/>
          </a:p>
        </p:txBody>
      </p:sp>
    </p:spTree>
    <p:extLst>
      <p:ext uri="{BB962C8B-B14F-4D97-AF65-F5344CB8AC3E}">
        <p14:creationId xmlns:p14="http://schemas.microsoft.com/office/powerpoint/2010/main" val="3909395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6579" y="61975"/>
            <a:ext cx="8064000" cy="1046440"/>
          </a:xfrm>
        </p:spPr>
        <p:txBody>
          <a:bodyPr/>
          <a:lstStyle/>
          <a:p>
            <a:pPr lvl="2" algn="l" rtl="0">
              <a:lnSpc>
                <a:spcPct val="85000"/>
              </a:lnSpc>
              <a:spcBef>
                <a:spcPct val="0"/>
              </a:spcBef>
            </a:pPr>
            <a:r>
              <a:rPr lang="fr-FR" sz="2000" b="1" kern="1200" dirty="0">
                <a:solidFill>
                  <a:schemeClr val="accent4"/>
                </a:solidFill>
                <a:latin typeface="+mj-lt"/>
                <a:ea typeface="+mj-ea"/>
                <a:cs typeface="+mj-cs"/>
              </a:rPr>
              <a:t>Rappel : </a:t>
            </a:r>
            <a:br>
              <a:rPr lang="fr-FR" sz="2000" b="1" kern="1200" dirty="0">
                <a:solidFill>
                  <a:schemeClr val="accent4"/>
                </a:solidFill>
                <a:latin typeface="+mj-lt"/>
                <a:ea typeface="+mj-ea"/>
                <a:cs typeface="+mj-cs"/>
              </a:rPr>
            </a:br>
            <a:r>
              <a:rPr lang="fr-FR" sz="2000" kern="1200" dirty="0">
                <a:solidFill>
                  <a:schemeClr val="accent4"/>
                </a:solidFill>
                <a:latin typeface="+mj-lt"/>
                <a:ea typeface="+mj-ea"/>
                <a:cs typeface="+mj-cs"/>
              </a:rPr>
              <a:t>Les instances de pilotage et de concertation</a:t>
            </a:r>
            <a:br>
              <a:rPr lang="fr-FR" sz="2000" kern="1200" dirty="0">
                <a:solidFill>
                  <a:schemeClr val="accent4"/>
                </a:solidFill>
                <a:latin typeface="+mj-lt"/>
                <a:ea typeface="+mj-ea"/>
                <a:cs typeface="+mj-cs"/>
              </a:rPr>
            </a:br>
            <a:r>
              <a:rPr lang="fr-FR" sz="2000" kern="1200" dirty="0">
                <a:solidFill>
                  <a:schemeClr val="accent4"/>
                </a:solidFill>
                <a:latin typeface="+mj-lt"/>
                <a:ea typeface="+mj-ea"/>
                <a:cs typeface="+mj-cs"/>
              </a:rPr>
              <a:t>Qui suit et valide les travaux de la réforme ?</a:t>
            </a:r>
            <a:r>
              <a:rPr lang="fr-FR" sz="2000" b="1" kern="1200" dirty="0">
                <a:solidFill>
                  <a:schemeClr val="accent4"/>
                </a:solidFill>
                <a:latin typeface="+mj-lt"/>
                <a:ea typeface="+mj-ea"/>
                <a:cs typeface="+mj-cs"/>
              </a:rPr>
              <a:t/>
            </a:r>
            <a:br>
              <a:rPr lang="fr-FR" sz="2000" b="1" kern="1200" dirty="0">
                <a:solidFill>
                  <a:schemeClr val="accent4"/>
                </a:solidFill>
                <a:latin typeface="+mj-lt"/>
                <a:ea typeface="+mj-ea"/>
                <a:cs typeface="+mj-cs"/>
              </a:rPr>
            </a:br>
            <a:endParaRPr lang="fr-FR" sz="2000" b="1" kern="1200" dirty="0">
              <a:solidFill>
                <a:schemeClr val="accent4"/>
              </a:solidFill>
              <a:latin typeface="+mj-lt"/>
              <a:ea typeface="+mj-ea"/>
              <a:cs typeface="+mj-cs"/>
            </a:endParaRPr>
          </a:p>
        </p:txBody>
      </p:sp>
      <p:sp>
        <p:nvSpPr>
          <p:cNvPr id="3" name="Espace réservé du texte 2"/>
          <p:cNvSpPr>
            <a:spLocks noGrp="1"/>
          </p:cNvSpPr>
          <p:nvPr>
            <p:ph type="body" sz="quarter" idx="10"/>
          </p:nvPr>
        </p:nvSpPr>
        <p:spPr>
          <a:xfrm>
            <a:off x="232013" y="1113244"/>
            <a:ext cx="8748214" cy="5390865"/>
          </a:xfrm>
        </p:spPr>
        <p:txBody>
          <a:bodyPr>
            <a:noAutofit/>
          </a:bodyPr>
          <a:lstStyle/>
          <a:p>
            <a:pPr lvl="1" fontAlgn="base">
              <a:lnSpc>
                <a:spcPct val="120000"/>
              </a:lnSpc>
              <a:spcAft>
                <a:spcPts val="600"/>
              </a:spcAft>
              <a:buSzPct val="110000"/>
              <a:defRPr/>
            </a:pPr>
            <a:r>
              <a:rPr lang="fr-FR" dirty="0" smtClean="0">
                <a:solidFill>
                  <a:schemeClr val="tx1"/>
                </a:solidFill>
              </a:rPr>
              <a:t>Le comité </a:t>
            </a:r>
            <a:r>
              <a:rPr lang="fr-FR" dirty="0">
                <a:solidFill>
                  <a:schemeClr val="tx1"/>
                </a:solidFill>
              </a:rPr>
              <a:t>stratégique </a:t>
            </a:r>
            <a:r>
              <a:rPr lang="fr-FR" b="0" dirty="0" smtClean="0">
                <a:solidFill>
                  <a:schemeClr val="tx1"/>
                </a:solidFill>
              </a:rPr>
              <a:t>est présidé </a:t>
            </a:r>
            <a:r>
              <a:rPr lang="fr-FR" b="0" dirty="0">
                <a:solidFill>
                  <a:schemeClr val="tx1"/>
                </a:solidFill>
              </a:rPr>
              <a:t>par </a:t>
            </a:r>
            <a:r>
              <a:rPr lang="fr-FR" b="0" dirty="0" smtClean="0">
                <a:solidFill>
                  <a:schemeClr val="tx1"/>
                </a:solidFill>
              </a:rPr>
              <a:t>la secrétaire d’Etat</a:t>
            </a:r>
            <a:r>
              <a:rPr lang="fr-FR" b="0" dirty="0">
                <a:solidFill>
                  <a:schemeClr val="tx1"/>
                </a:solidFill>
              </a:rPr>
              <a:t> </a:t>
            </a:r>
            <a:r>
              <a:rPr lang="fr-FR" b="0" dirty="0" smtClean="0">
                <a:solidFill>
                  <a:schemeClr val="tx1"/>
                </a:solidFill>
              </a:rPr>
              <a:t>chargée des personnes handicapées, placée auprès du premier ministre : il se réunit une fois par an. Il valide les travaux de l’année précédente et définit les travaux à conduire pour l’année suivante.</a:t>
            </a:r>
          </a:p>
          <a:p>
            <a:pPr lvl="1" fontAlgn="base">
              <a:lnSpc>
                <a:spcPct val="120000"/>
              </a:lnSpc>
              <a:spcAft>
                <a:spcPts val="600"/>
              </a:spcAft>
              <a:buSzPct val="110000"/>
              <a:defRPr/>
            </a:pPr>
            <a:r>
              <a:rPr lang="fr-FR" b="0" dirty="0" smtClean="0">
                <a:solidFill>
                  <a:schemeClr val="tx1"/>
                </a:solidFill>
              </a:rPr>
              <a:t>Le </a:t>
            </a:r>
            <a:r>
              <a:rPr lang="fr-FR" dirty="0" smtClean="0">
                <a:solidFill>
                  <a:schemeClr val="tx1"/>
                </a:solidFill>
              </a:rPr>
              <a:t>cabinet</a:t>
            </a:r>
            <a:r>
              <a:rPr lang="fr-FR" b="0" dirty="0" smtClean="0">
                <a:solidFill>
                  <a:schemeClr val="tx1"/>
                </a:solidFill>
              </a:rPr>
              <a:t> de la secrétaire d’Etat suit les travaux régulièrement, comme la </a:t>
            </a:r>
            <a:r>
              <a:rPr lang="fr-FR" dirty="0" smtClean="0">
                <a:solidFill>
                  <a:schemeClr val="tx1"/>
                </a:solidFill>
              </a:rPr>
              <a:t>DGCS et la CNSA.</a:t>
            </a:r>
          </a:p>
          <a:p>
            <a:pPr lvl="1" fontAlgn="base">
              <a:lnSpc>
                <a:spcPct val="120000"/>
              </a:lnSpc>
              <a:spcAft>
                <a:spcPts val="600"/>
              </a:spcAft>
              <a:buSzPct val="110000"/>
              <a:defRPr/>
            </a:pPr>
            <a:r>
              <a:rPr lang="fr-FR" b="0" dirty="0" smtClean="0">
                <a:solidFill>
                  <a:schemeClr val="tx1"/>
                </a:solidFill>
              </a:rPr>
              <a:t>Le </a:t>
            </a:r>
            <a:r>
              <a:rPr lang="fr-FR" dirty="0" smtClean="0">
                <a:solidFill>
                  <a:schemeClr val="tx1"/>
                </a:solidFill>
              </a:rPr>
              <a:t>groupe technique </a:t>
            </a:r>
            <a:r>
              <a:rPr lang="fr-FR" dirty="0">
                <a:solidFill>
                  <a:schemeClr val="tx1"/>
                </a:solidFill>
              </a:rPr>
              <a:t>n</a:t>
            </a:r>
            <a:r>
              <a:rPr lang="fr-FR" dirty="0" smtClean="0">
                <a:solidFill>
                  <a:schemeClr val="tx1"/>
                </a:solidFill>
              </a:rPr>
              <a:t>ational </a:t>
            </a:r>
            <a:r>
              <a:rPr lang="fr-FR" b="0" dirty="0" smtClean="0">
                <a:solidFill>
                  <a:schemeClr val="tx1"/>
                </a:solidFill>
              </a:rPr>
              <a:t>représente l’ensemble des acteurs du champ du handicap et suit au plus près les travaux du projet. Le groupe technique national comprend les acteurs du champ associatif (fédérations, associations nationales), les administrations concernées, les agences de l’Etat, les autorités de tarification (ARS, CD). Il valide les travaux « au quotidien ».</a:t>
            </a:r>
          </a:p>
          <a:p>
            <a:pPr lvl="1" fontAlgn="base">
              <a:lnSpc>
                <a:spcPct val="120000"/>
              </a:lnSpc>
              <a:spcAft>
                <a:spcPts val="600"/>
              </a:spcAft>
              <a:buSzPct val="110000"/>
              <a:defRPr/>
            </a:pPr>
            <a:r>
              <a:rPr lang="fr-FR" b="0" dirty="0" smtClean="0">
                <a:solidFill>
                  <a:schemeClr val="tx1"/>
                </a:solidFill>
              </a:rPr>
              <a:t>Il y a aussi des </a:t>
            </a:r>
            <a:r>
              <a:rPr lang="fr-FR" dirty="0" smtClean="0">
                <a:solidFill>
                  <a:schemeClr val="tx1"/>
                </a:solidFill>
              </a:rPr>
              <a:t>groupes </a:t>
            </a:r>
            <a:r>
              <a:rPr lang="fr-FR" dirty="0">
                <a:solidFill>
                  <a:schemeClr val="tx1"/>
                </a:solidFill>
              </a:rPr>
              <a:t>de </a:t>
            </a:r>
            <a:r>
              <a:rPr lang="fr-FR" dirty="0" smtClean="0">
                <a:solidFill>
                  <a:schemeClr val="tx1"/>
                </a:solidFill>
              </a:rPr>
              <a:t>travail </a:t>
            </a:r>
            <a:r>
              <a:rPr lang="fr-FR" dirty="0">
                <a:solidFill>
                  <a:schemeClr val="tx1"/>
                </a:solidFill>
              </a:rPr>
              <a:t>techniques  </a:t>
            </a:r>
            <a:r>
              <a:rPr lang="fr-FR" b="0" dirty="0" smtClean="0">
                <a:solidFill>
                  <a:schemeClr val="tx1"/>
                </a:solidFill>
              </a:rPr>
              <a:t>sur des sujets précis</a:t>
            </a:r>
            <a:endParaRPr lang="fr-FR" b="0" dirty="0">
              <a:solidFill>
                <a:schemeClr val="tx1"/>
              </a:solidFill>
            </a:endParaRPr>
          </a:p>
          <a:p>
            <a:pPr lvl="1" fontAlgn="base">
              <a:lnSpc>
                <a:spcPct val="120000"/>
              </a:lnSpc>
              <a:spcAft>
                <a:spcPts val="600"/>
              </a:spcAft>
              <a:buSzPct val="110000"/>
              <a:defRPr/>
            </a:pPr>
            <a:r>
              <a:rPr lang="fr-FR" b="0" dirty="0" smtClean="0">
                <a:solidFill>
                  <a:schemeClr val="tx1"/>
                </a:solidFill>
              </a:rPr>
              <a:t>Un </a:t>
            </a:r>
            <a:r>
              <a:rPr lang="fr-FR" dirty="0" smtClean="0">
                <a:solidFill>
                  <a:schemeClr val="tx1"/>
                </a:solidFill>
              </a:rPr>
              <a:t>comité scientifique </a:t>
            </a:r>
            <a:r>
              <a:rPr lang="fr-FR" b="0" dirty="0" smtClean="0">
                <a:solidFill>
                  <a:schemeClr val="tx1"/>
                </a:solidFill>
              </a:rPr>
              <a:t>suit également les travaux. Il se réunit 1à 2 fois par an.</a:t>
            </a:r>
            <a:endParaRPr lang="fr-FR" b="0" dirty="0">
              <a:solidFill>
                <a:schemeClr val="tx1"/>
              </a:solidFill>
            </a:endParaRPr>
          </a:p>
          <a:p>
            <a:pPr lvl="1" fontAlgn="base">
              <a:lnSpc>
                <a:spcPct val="120000"/>
              </a:lnSpc>
              <a:spcAft>
                <a:spcPts val="600"/>
              </a:spcAft>
              <a:buSzPct val="110000"/>
              <a:defRPr/>
            </a:pPr>
            <a:endParaRPr lang="fr-FR" dirty="0"/>
          </a:p>
        </p:txBody>
      </p:sp>
    </p:spTree>
    <p:extLst>
      <p:ext uri="{BB962C8B-B14F-4D97-AF65-F5344CB8AC3E}">
        <p14:creationId xmlns:p14="http://schemas.microsoft.com/office/powerpoint/2010/main" val="1092348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sz="quarter" idx="10"/>
          </p:nvPr>
        </p:nvSpPr>
        <p:spPr/>
        <p:txBody>
          <a:bodyPr/>
          <a:lstStyle/>
          <a:p>
            <a:pPr lvl="2"/>
            <a:r>
              <a:rPr lang="fr-FR" sz="2000" b="1" cap="all" dirty="0" smtClean="0">
                <a:solidFill>
                  <a:schemeClr val="accent2"/>
                </a:solidFill>
              </a:rPr>
              <a:t>2 . </a:t>
            </a:r>
            <a:r>
              <a:rPr lang="fr-FR" sz="2000" b="1" dirty="0" smtClean="0">
                <a:solidFill>
                  <a:schemeClr val="accent2"/>
                </a:solidFill>
              </a:rPr>
              <a:t>Les </a:t>
            </a:r>
            <a:r>
              <a:rPr lang="fr-FR" sz="2000" b="1" dirty="0">
                <a:solidFill>
                  <a:schemeClr val="accent2"/>
                </a:solidFill>
              </a:rPr>
              <a:t>premières réalisations du projet </a:t>
            </a:r>
            <a:r>
              <a:rPr lang="fr-FR" sz="2000" b="1" dirty="0" err="1">
                <a:solidFill>
                  <a:schemeClr val="accent2"/>
                </a:solidFill>
              </a:rPr>
              <a:t>Serafin-PH</a:t>
            </a:r>
            <a:r>
              <a:rPr lang="fr-FR" sz="2000" b="1" dirty="0">
                <a:solidFill>
                  <a:schemeClr val="accent2"/>
                </a:solidFill>
              </a:rPr>
              <a:t>: Les études permettant de mieux connaître les coûts des établissements et services</a:t>
            </a:r>
          </a:p>
          <a:p>
            <a:pPr marL="285750" lvl="1" indent="-285750">
              <a:spcBef>
                <a:spcPts val="2000"/>
              </a:spcBef>
              <a:buFont typeface="Arial" panose="020B0604020202020204" pitchFamily="34" charset="0"/>
              <a:buChar char="•"/>
            </a:pPr>
            <a:r>
              <a:rPr lang="fr-FR" sz="2000" dirty="0">
                <a:solidFill>
                  <a:schemeClr val="tx1">
                    <a:lumMod val="85000"/>
                    <a:lumOff val="15000"/>
                  </a:schemeClr>
                </a:solidFill>
              </a:rPr>
              <a:t>Le premier outil : la nomenclatures des besoins et des prestations</a:t>
            </a:r>
          </a:p>
          <a:p>
            <a:pPr marL="285750" lvl="1" indent="-285750">
              <a:spcBef>
                <a:spcPts val="2000"/>
              </a:spcBef>
              <a:buFont typeface="Arial" panose="020B0604020202020204" pitchFamily="34" charset="0"/>
              <a:buChar char="•"/>
            </a:pPr>
            <a:r>
              <a:rPr lang="fr-FR" sz="2000" dirty="0">
                <a:solidFill>
                  <a:schemeClr val="tx1">
                    <a:lumMod val="85000"/>
                    <a:lumOff val="15000"/>
                  </a:schemeClr>
                </a:solidFill>
              </a:rPr>
              <a:t>L’enquête « Repères »</a:t>
            </a:r>
          </a:p>
          <a:p>
            <a:pPr marL="285750" lvl="1" indent="-285750">
              <a:spcBef>
                <a:spcPts val="2000"/>
              </a:spcBef>
              <a:buFont typeface="Arial" panose="020B0604020202020204" pitchFamily="34" charset="0"/>
              <a:buChar char="•"/>
            </a:pPr>
            <a:r>
              <a:rPr lang="fr-FR" sz="2000" dirty="0">
                <a:solidFill>
                  <a:schemeClr val="tx1">
                    <a:lumMod val="85000"/>
                    <a:lumOff val="15000"/>
                  </a:schemeClr>
                </a:solidFill>
              </a:rPr>
              <a:t>Les enquêtes de coûts (EDC) et  l’étude nationale de coûts (ENC)</a:t>
            </a:r>
          </a:p>
          <a:p>
            <a:endParaRPr lang="fr-FR" dirty="0"/>
          </a:p>
        </p:txBody>
      </p:sp>
    </p:spTree>
    <p:extLst>
      <p:ext uri="{BB962C8B-B14F-4D97-AF65-F5344CB8AC3E}">
        <p14:creationId xmlns:p14="http://schemas.microsoft.com/office/powerpoint/2010/main" val="12887050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82842" y="6100549"/>
            <a:ext cx="8421158" cy="771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itre 3"/>
          <p:cNvSpPr>
            <a:spLocks noGrp="1"/>
          </p:cNvSpPr>
          <p:nvPr>
            <p:ph type="title"/>
          </p:nvPr>
        </p:nvSpPr>
        <p:spPr>
          <a:xfrm>
            <a:off x="540000" y="540357"/>
            <a:ext cx="8064000" cy="261610"/>
          </a:xfrm>
        </p:spPr>
        <p:txBody>
          <a:bodyPr/>
          <a:lstStyle/>
          <a:p>
            <a:r>
              <a:rPr lang="fr-FR" b="1" dirty="0"/>
              <a:t>Articulation entre les </a:t>
            </a:r>
            <a:r>
              <a:rPr lang="fr-FR" b="1" dirty="0" smtClean="0"/>
              <a:t>études</a:t>
            </a:r>
            <a:endParaRPr lang="fr-FR" b="1" dirty="0">
              <a:solidFill>
                <a:srgbClr val="273582"/>
              </a:solidFill>
            </a:endParaRPr>
          </a:p>
        </p:txBody>
      </p:sp>
      <p:sp>
        <p:nvSpPr>
          <p:cNvPr id="5" name="Espace réservé du texte 4"/>
          <p:cNvSpPr>
            <a:spLocks noGrp="1"/>
          </p:cNvSpPr>
          <p:nvPr>
            <p:ph type="body" sz="quarter" idx="10"/>
          </p:nvPr>
        </p:nvSpPr>
        <p:spPr>
          <a:xfrm>
            <a:off x="446154" y="1414608"/>
            <a:ext cx="8157846" cy="4672293"/>
          </a:xfrm>
        </p:spPr>
        <p:txBody>
          <a:bodyPr>
            <a:normAutofit/>
          </a:bodyPr>
          <a:lstStyle/>
          <a:p>
            <a:pPr marL="285750" indent="-285750">
              <a:buClr>
                <a:schemeClr val="accent2"/>
              </a:buClr>
              <a:buFont typeface="Wingdings" panose="05000000000000000000" pitchFamily="2" charset="2"/>
              <a:buChar char="§"/>
            </a:pPr>
            <a:endParaRPr lang="fr-FR" sz="1800" b="0" cap="none" dirty="0">
              <a:solidFill>
                <a:schemeClr val="tx1"/>
              </a:solidFill>
            </a:endParaRPr>
          </a:p>
          <a:p>
            <a:pPr marL="285750" indent="-285750">
              <a:buClr>
                <a:schemeClr val="accent2"/>
              </a:buClr>
              <a:buFont typeface="Wingdings" panose="05000000000000000000" pitchFamily="2" charset="2"/>
              <a:buChar char="Ø"/>
            </a:pPr>
            <a:endParaRPr lang="fr-FR" sz="1800" i="1" cap="none" dirty="0" smtClean="0">
              <a:solidFill>
                <a:schemeClr val="tx1"/>
              </a:solidFill>
              <a:latin typeface="+mj-lt"/>
            </a:endParaRPr>
          </a:p>
          <a:p>
            <a:pPr lvl="1">
              <a:buFont typeface="Wingdings" panose="05000000000000000000" pitchFamily="2" charset="2"/>
              <a:buChar char="§"/>
            </a:pPr>
            <a:endParaRPr lang="fr-FR" sz="4200" b="0" dirty="0" smtClean="0">
              <a:solidFill>
                <a:schemeClr val="tx1"/>
              </a:solidFill>
              <a:latin typeface="+mj-lt"/>
            </a:endParaRPr>
          </a:p>
          <a:p>
            <a:pPr lvl="1">
              <a:buFont typeface="Wingdings" pitchFamily="2" charset="2"/>
              <a:buChar char="Ø"/>
            </a:pPr>
            <a:endParaRPr lang="fr-FR" dirty="0">
              <a:solidFill>
                <a:schemeClr val="tx1"/>
              </a:solidFill>
            </a:endParaRPr>
          </a:p>
          <a:p>
            <a:pPr lvl="2" algn="just"/>
            <a:endParaRPr lang="fr-FR" dirty="0">
              <a:solidFill>
                <a:schemeClr val="tx1"/>
              </a:solidFill>
            </a:endParaRPr>
          </a:p>
          <a:p>
            <a:pPr lvl="2"/>
            <a:endParaRPr lang="fr-FR" dirty="0">
              <a:solidFill>
                <a:schemeClr val="tx1"/>
              </a:solidFill>
            </a:endParaRPr>
          </a:p>
        </p:txBody>
      </p:sp>
      <p:sp>
        <p:nvSpPr>
          <p:cNvPr id="2" name="Rectangle à coins arrondis 1"/>
          <p:cNvSpPr/>
          <p:nvPr/>
        </p:nvSpPr>
        <p:spPr>
          <a:xfrm>
            <a:off x="2916399" y="1120093"/>
            <a:ext cx="3817887" cy="1187356"/>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dirty="0" smtClean="0">
                <a:solidFill>
                  <a:prstClr val="white"/>
                </a:solidFill>
              </a:rPr>
              <a:t>Les Nomenclatures</a:t>
            </a:r>
          </a:p>
          <a:p>
            <a:pPr algn="ctr" defTabSz="914400"/>
            <a:r>
              <a:rPr lang="fr-FR" dirty="0" smtClean="0">
                <a:solidFill>
                  <a:prstClr val="white"/>
                </a:solidFill>
              </a:rPr>
              <a:t>Besoins / Prestations</a:t>
            </a:r>
            <a:endParaRPr lang="en-US" dirty="0">
              <a:solidFill>
                <a:prstClr val="white"/>
              </a:solidFill>
            </a:endParaRPr>
          </a:p>
        </p:txBody>
      </p:sp>
      <p:sp>
        <p:nvSpPr>
          <p:cNvPr id="6" name="Rectangle à coins arrondis 5"/>
          <p:cNvSpPr/>
          <p:nvPr/>
        </p:nvSpPr>
        <p:spPr>
          <a:xfrm>
            <a:off x="3358208" y="4401403"/>
            <a:ext cx="2409714" cy="118735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dirty="0" smtClean="0">
                <a:solidFill>
                  <a:prstClr val="white"/>
                </a:solidFill>
              </a:rPr>
              <a:t>Enquête « repères »</a:t>
            </a:r>
            <a:endParaRPr lang="en-US" dirty="0">
              <a:solidFill>
                <a:prstClr val="white"/>
              </a:solidFill>
            </a:endParaRPr>
          </a:p>
        </p:txBody>
      </p:sp>
      <p:sp>
        <p:nvSpPr>
          <p:cNvPr id="7" name="Rectangle à coins arrondis 6"/>
          <p:cNvSpPr/>
          <p:nvPr/>
        </p:nvSpPr>
        <p:spPr>
          <a:xfrm>
            <a:off x="452816" y="4401403"/>
            <a:ext cx="2463583" cy="118735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dirty="0" smtClean="0">
                <a:solidFill>
                  <a:prstClr val="white"/>
                </a:solidFill>
              </a:rPr>
              <a:t>Enquêtes de </a:t>
            </a:r>
          </a:p>
          <a:p>
            <a:pPr algn="ctr" defTabSz="914400"/>
            <a:r>
              <a:rPr lang="fr-FR" dirty="0" smtClean="0">
                <a:solidFill>
                  <a:prstClr val="white"/>
                </a:solidFill>
              </a:rPr>
              <a:t>Coûts (EDC)</a:t>
            </a:r>
            <a:endParaRPr lang="en-US" dirty="0">
              <a:solidFill>
                <a:prstClr val="white"/>
              </a:solidFill>
            </a:endParaRPr>
          </a:p>
        </p:txBody>
      </p:sp>
      <p:sp>
        <p:nvSpPr>
          <p:cNvPr id="19" name="Forme libre 18"/>
          <p:cNvSpPr/>
          <p:nvPr/>
        </p:nvSpPr>
        <p:spPr>
          <a:xfrm>
            <a:off x="122830" y="4271417"/>
            <a:ext cx="3953306" cy="723664"/>
          </a:xfrm>
          <a:custGeom>
            <a:avLst/>
            <a:gdLst>
              <a:gd name="connsiteX0" fmla="*/ 0 w 3953306"/>
              <a:gd name="connsiteY0" fmla="*/ 723664 h 723664"/>
              <a:gd name="connsiteX1" fmla="*/ 0 w 3953306"/>
              <a:gd name="connsiteY1" fmla="*/ 723664 h 723664"/>
              <a:gd name="connsiteX2" fmla="*/ 900752 w 3953306"/>
              <a:gd name="connsiteY2" fmla="*/ 710016 h 723664"/>
              <a:gd name="connsiteX3" fmla="*/ 955343 w 3953306"/>
              <a:gd name="connsiteY3" fmla="*/ 696368 h 723664"/>
              <a:gd name="connsiteX4" fmla="*/ 1214651 w 3953306"/>
              <a:gd name="connsiteY4" fmla="*/ 682720 h 723664"/>
              <a:gd name="connsiteX5" fmla="*/ 1378424 w 3953306"/>
              <a:gd name="connsiteY5" fmla="*/ 655425 h 723664"/>
              <a:gd name="connsiteX6" fmla="*/ 1719618 w 3953306"/>
              <a:gd name="connsiteY6" fmla="*/ 641777 h 723664"/>
              <a:gd name="connsiteX7" fmla="*/ 2279176 w 3953306"/>
              <a:gd name="connsiteY7" fmla="*/ 600834 h 723664"/>
              <a:gd name="connsiteX8" fmla="*/ 3098042 w 3953306"/>
              <a:gd name="connsiteY8" fmla="*/ 628129 h 723664"/>
              <a:gd name="connsiteX9" fmla="*/ 3152633 w 3953306"/>
              <a:gd name="connsiteY9" fmla="*/ 641777 h 723664"/>
              <a:gd name="connsiteX10" fmla="*/ 3289110 w 3953306"/>
              <a:gd name="connsiteY10" fmla="*/ 669073 h 723664"/>
              <a:gd name="connsiteX11" fmla="*/ 3330054 w 3953306"/>
              <a:gd name="connsiteY11" fmla="*/ 641777 h 723664"/>
              <a:gd name="connsiteX12" fmla="*/ 3398292 w 3953306"/>
              <a:gd name="connsiteY12" fmla="*/ 614482 h 723664"/>
              <a:gd name="connsiteX13" fmla="*/ 3439236 w 3953306"/>
              <a:gd name="connsiteY13" fmla="*/ 573538 h 723664"/>
              <a:gd name="connsiteX14" fmla="*/ 3466531 w 3953306"/>
              <a:gd name="connsiteY14" fmla="*/ 518947 h 723664"/>
              <a:gd name="connsiteX15" fmla="*/ 3480179 w 3953306"/>
              <a:gd name="connsiteY15" fmla="*/ 478004 h 723664"/>
              <a:gd name="connsiteX16" fmla="*/ 3493827 w 3953306"/>
              <a:gd name="connsiteY16" fmla="*/ 423413 h 723664"/>
              <a:gd name="connsiteX17" fmla="*/ 3548418 w 3953306"/>
              <a:gd name="connsiteY17" fmla="*/ 314231 h 723664"/>
              <a:gd name="connsiteX18" fmla="*/ 3603009 w 3953306"/>
              <a:gd name="connsiteY18" fmla="*/ 232344 h 723664"/>
              <a:gd name="connsiteX19" fmla="*/ 3698543 w 3953306"/>
              <a:gd name="connsiteY19" fmla="*/ 164105 h 723664"/>
              <a:gd name="connsiteX20" fmla="*/ 3780430 w 3953306"/>
              <a:gd name="connsiteY20" fmla="*/ 136810 h 723664"/>
              <a:gd name="connsiteX21" fmla="*/ 3821373 w 3953306"/>
              <a:gd name="connsiteY21" fmla="*/ 109514 h 723664"/>
              <a:gd name="connsiteX22" fmla="*/ 3930555 w 3953306"/>
              <a:gd name="connsiteY22" fmla="*/ 27628 h 723664"/>
              <a:gd name="connsiteX23" fmla="*/ 3343701 w 3953306"/>
              <a:gd name="connsiteY23" fmla="*/ 696368 h 723664"/>
              <a:gd name="connsiteX24" fmla="*/ 2552131 w 3953306"/>
              <a:gd name="connsiteY24" fmla="*/ 518947 h 723664"/>
              <a:gd name="connsiteX25" fmla="*/ 2647666 w 3953306"/>
              <a:gd name="connsiteY25" fmla="*/ 628129 h 72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53306" h="723664">
                <a:moveTo>
                  <a:pt x="0" y="723664"/>
                </a:moveTo>
                <a:lnTo>
                  <a:pt x="0" y="723664"/>
                </a:lnTo>
                <a:lnTo>
                  <a:pt x="900752" y="710016"/>
                </a:lnTo>
                <a:cubicBezTo>
                  <a:pt x="919501" y="709480"/>
                  <a:pt x="936656" y="697993"/>
                  <a:pt x="955343" y="696368"/>
                </a:cubicBezTo>
                <a:cubicBezTo>
                  <a:pt x="1041573" y="688870"/>
                  <a:pt x="1128215" y="687269"/>
                  <a:pt x="1214651" y="682720"/>
                </a:cubicBezTo>
                <a:cubicBezTo>
                  <a:pt x="1264491" y="672752"/>
                  <a:pt x="1329183" y="658503"/>
                  <a:pt x="1378424" y="655425"/>
                </a:cubicBezTo>
                <a:cubicBezTo>
                  <a:pt x="1492025" y="648325"/>
                  <a:pt x="1605887" y="646326"/>
                  <a:pt x="1719618" y="641777"/>
                </a:cubicBezTo>
                <a:cubicBezTo>
                  <a:pt x="2087741" y="604965"/>
                  <a:pt x="1901238" y="618831"/>
                  <a:pt x="2279176" y="600834"/>
                </a:cubicBezTo>
                <a:cubicBezTo>
                  <a:pt x="2397412" y="603584"/>
                  <a:pt x="2886899" y="608020"/>
                  <a:pt x="3098042" y="628129"/>
                </a:cubicBezTo>
                <a:cubicBezTo>
                  <a:pt x="3116715" y="629907"/>
                  <a:pt x="3134240" y="638098"/>
                  <a:pt x="3152633" y="641777"/>
                </a:cubicBezTo>
                <a:cubicBezTo>
                  <a:pt x="3319946" y="675240"/>
                  <a:pt x="3162309" y="637372"/>
                  <a:pt x="3289110" y="669073"/>
                </a:cubicBezTo>
                <a:cubicBezTo>
                  <a:pt x="3302758" y="659974"/>
                  <a:pt x="3315383" y="649113"/>
                  <a:pt x="3330054" y="641777"/>
                </a:cubicBezTo>
                <a:cubicBezTo>
                  <a:pt x="3351966" y="630821"/>
                  <a:pt x="3377518" y="627466"/>
                  <a:pt x="3398292" y="614482"/>
                </a:cubicBezTo>
                <a:cubicBezTo>
                  <a:pt x="3414659" y="604252"/>
                  <a:pt x="3425588" y="587186"/>
                  <a:pt x="3439236" y="573538"/>
                </a:cubicBezTo>
                <a:cubicBezTo>
                  <a:pt x="3448334" y="555341"/>
                  <a:pt x="3458517" y="537647"/>
                  <a:pt x="3466531" y="518947"/>
                </a:cubicBezTo>
                <a:cubicBezTo>
                  <a:pt x="3472198" y="505724"/>
                  <a:pt x="3476227" y="491836"/>
                  <a:pt x="3480179" y="478004"/>
                </a:cubicBezTo>
                <a:cubicBezTo>
                  <a:pt x="3485332" y="459969"/>
                  <a:pt x="3486613" y="440727"/>
                  <a:pt x="3493827" y="423413"/>
                </a:cubicBezTo>
                <a:cubicBezTo>
                  <a:pt x="3509477" y="385853"/>
                  <a:pt x="3525847" y="348087"/>
                  <a:pt x="3548418" y="314231"/>
                </a:cubicBezTo>
                <a:cubicBezTo>
                  <a:pt x="3566615" y="286935"/>
                  <a:pt x="3576765" y="252027"/>
                  <a:pt x="3603009" y="232344"/>
                </a:cubicBezTo>
                <a:cubicBezTo>
                  <a:pt x="3610336" y="226848"/>
                  <a:pt x="3682219" y="171360"/>
                  <a:pt x="3698543" y="164105"/>
                </a:cubicBezTo>
                <a:cubicBezTo>
                  <a:pt x="3724835" y="152420"/>
                  <a:pt x="3780430" y="136810"/>
                  <a:pt x="3780430" y="136810"/>
                </a:cubicBezTo>
                <a:cubicBezTo>
                  <a:pt x="3794078" y="127711"/>
                  <a:pt x="3808108" y="119162"/>
                  <a:pt x="3821373" y="109514"/>
                </a:cubicBezTo>
                <a:cubicBezTo>
                  <a:pt x="3858164" y="82757"/>
                  <a:pt x="4010167" y="-58808"/>
                  <a:pt x="3930555" y="27628"/>
                </a:cubicBezTo>
                <a:lnTo>
                  <a:pt x="3343701" y="696368"/>
                </a:lnTo>
                <a:lnTo>
                  <a:pt x="2552131" y="518947"/>
                </a:lnTo>
                <a:lnTo>
                  <a:pt x="2647666" y="628129"/>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3" name="Rectangle à coins arrondis 12"/>
          <p:cNvSpPr/>
          <p:nvPr/>
        </p:nvSpPr>
        <p:spPr>
          <a:xfrm>
            <a:off x="6324737" y="4401403"/>
            <a:ext cx="2409714" cy="1187356"/>
          </a:xfrm>
          <a:prstGeom prst="roundRect">
            <a:avLst/>
          </a:prstGeom>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fr-FR" dirty="0" smtClean="0">
                <a:solidFill>
                  <a:prstClr val="white"/>
                </a:solidFill>
              </a:rPr>
              <a:t>Etude Nationale </a:t>
            </a:r>
            <a:r>
              <a:rPr lang="fr-FR" dirty="0">
                <a:solidFill>
                  <a:prstClr val="white"/>
                </a:solidFill>
              </a:rPr>
              <a:t>de </a:t>
            </a:r>
            <a:r>
              <a:rPr lang="fr-FR" dirty="0" smtClean="0">
                <a:solidFill>
                  <a:prstClr val="white"/>
                </a:solidFill>
              </a:rPr>
              <a:t>Coûts (ENC)</a:t>
            </a:r>
            <a:endParaRPr lang="en-US" dirty="0">
              <a:solidFill>
                <a:prstClr val="white"/>
              </a:solidFill>
            </a:endParaRPr>
          </a:p>
        </p:txBody>
      </p:sp>
      <p:cxnSp>
        <p:nvCxnSpPr>
          <p:cNvPr id="17" name="Connecteur droit avec flèche 16"/>
          <p:cNvCxnSpPr>
            <a:endCxn id="7" idx="0"/>
          </p:cNvCxnSpPr>
          <p:nvPr/>
        </p:nvCxnSpPr>
        <p:spPr>
          <a:xfrm flipH="1">
            <a:off x="1684608" y="2156346"/>
            <a:ext cx="2391528" cy="224505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rot="18969646">
            <a:off x="1428957" y="3108628"/>
            <a:ext cx="2254726" cy="338554"/>
          </a:xfrm>
          <a:prstGeom prst="rect">
            <a:avLst/>
          </a:prstGeom>
          <a:noFill/>
        </p:spPr>
        <p:txBody>
          <a:bodyPr wrap="square" rtlCol="0">
            <a:spAutoFit/>
          </a:bodyPr>
          <a:lstStyle/>
          <a:p>
            <a:pPr algn="ctr" defTabSz="914400"/>
            <a:r>
              <a:rPr lang="fr-FR" sz="1600" b="1" dirty="0">
                <a:solidFill>
                  <a:srgbClr val="7030A0"/>
                </a:solidFill>
              </a:rPr>
              <a:t>Prestations</a:t>
            </a:r>
            <a:endParaRPr lang="fr-FR" sz="1200" b="1" dirty="0">
              <a:solidFill>
                <a:srgbClr val="7030A0"/>
              </a:solidFill>
            </a:endParaRPr>
          </a:p>
        </p:txBody>
      </p:sp>
      <p:cxnSp>
        <p:nvCxnSpPr>
          <p:cNvPr id="22" name="Connecteur droit avec flèche 21"/>
          <p:cNvCxnSpPr/>
          <p:nvPr/>
        </p:nvCxnSpPr>
        <p:spPr>
          <a:xfrm flipH="1">
            <a:off x="4715465" y="2308746"/>
            <a:ext cx="1" cy="209265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rot="5400000">
            <a:off x="4337034" y="3219910"/>
            <a:ext cx="1137329" cy="338554"/>
          </a:xfrm>
          <a:prstGeom prst="rect">
            <a:avLst/>
          </a:prstGeom>
          <a:noFill/>
        </p:spPr>
        <p:txBody>
          <a:bodyPr wrap="square" rtlCol="0">
            <a:spAutoFit/>
          </a:bodyPr>
          <a:lstStyle>
            <a:defPPr>
              <a:defRPr lang="fr-FR"/>
            </a:defPPr>
            <a:lvl1pPr>
              <a:defRPr sz="1200" b="1">
                <a:solidFill>
                  <a:srgbClr val="00B050"/>
                </a:solidFill>
              </a:defRPr>
            </a:lvl1pPr>
          </a:lstStyle>
          <a:p>
            <a:pPr algn="ctr" defTabSz="914400"/>
            <a:r>
              <a:rPr lang="fr-FR" sz="1600" dirty="0">
                <a:solidFill>
                  <a:srgbClr val="7030A0"/>
                </a:solidFill>
              </a:rPr>
              <a:t>Besoins</a:t>
            </a:r>
            <a:endParaRPr lang="fr-FR" dirty="0">
              <a:solidFill>
                <a:srgbClr val="7030A0"/>
              </a:solidFill>
            </a:endParaRPr>
          </a:p>
        </p:txBody>
      </p:sp>
      <p:cxnSp>
        <p:nvCxnSpPr>
          <p:cNvPr id="27" name="Connecteur droit avec flèche 26"/>
          <p:cNvCxnSpPr>
            <a:endCxn id="13" idx="0"/>
          </p:cNvCxnSpPr>
          <p:nvPr/>
        </p:nvCxnSpPr>
        <p:spPr>
          <a:xfrm>
            <a:off x="5322627" y="2021548"/>
            <a:ext cx="2206967" cy="2379855"/>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rot="2669177">
            <a:off x="5776270" y="3264227"/>
            <a:ext cx="2323072" cy="338554"/>
          </a:xfrm>
          <a:prstGeom prst="rect">
            <a:avLst/>
          </a:prstGeom>
          <a:noFill/>
        </p:spPr>
        <p:txBody>
          <a:bodyPr wrap="none" rtlCol="0">
            <a:spAutoFit/>
          </a:bodyPr>
          <a:lstStyle/>
          <a:p>
            <a:pPr defTabSz="914400"/>
            <a:r>
              <a:rPr lang="fr-FR" sz="1600" b="1" dirty="0" smtClean="0">
                <a:solidFill>
                  <a:srgbClr val="7030A0"/>
                </a:solidFill>
              </a:rPr>
              <a:t>Besoins + prestations</a:t>
            </a:r>
            <a:endParaRPr lang="fr-FR" sz="1600" b="1" dirty="0">
              <a:solidFill>
                <a:srgbClr val="7030A0"/>
              </a:solidFill>
            </a:endParaRPr>
          </a:p>
        </p:txBody>
      </p:sp>
      <p:cxnSp>
        <p:nvCxnSpPr>
          <p:cNvPr id="34" name="Connecteur droit avec flèche 33"/>
          <p:cNvCxnSpPr/>
          <p:nvPr/>
        </p:nvCxnSpPr>
        <p:spPr>
          <a:xfrm>
            <a:off x="5767922" y="4995081"/>
            <a:ext cx="556815"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rot="16200000">
            <a:off x="5216691" y="5703009"/>
            <a:ext cx="1564128" cy="738664"/>
          </a:xfrm>
          <a:prstGeom prst="rect">
            <a:avLst/>
          </a:prstGeom>
          <a:noFill/>
        </p:spPr>
        <p:txBody>
          <a:bodyPr wrap="square" rtlCol="0">
            <a:spAutoFit/>
          </a:bodyPr>
          <a:lstStyle/>
          <a:p>
            <a:pPr algn="r" defTabSz="914400"/>
            <a:r>
              <a:rPr lang="fr-FR" sz="1400" b="1" dirty="0" smtClean="0">
                <a:solidFill>
                  <a:srgbClr val="92D050"/>
                </a:solidFill>
              </a:rPr>
              <a:t>Choix de données individuelles</a:t>
            </a:r>
            <a:endParaRPr lang="fr-FR" sz="1400" b="1" dirty="0">
              <a:solidFill>
                <a:srgbClr val="92D050"/>
              </a:solidFill>
            </a:endParaRPr>
          </a:p>
        </p:txBody>
      </p:sp>
      <p:cxnSp>
        <p:nvCxnSpPr>
          <p:cNvPr id="41" name="Connecteur droit avec flèche 40"/>
          <p:cNvCxnSpPr/>
          <p:nvPr/>
        </p:nvCxnSpPr>
        <p:spPr>
          <a:xfrm flipV="1">
            <a:off x="7539388" y="5521939"/>
            <a:ext cx="0" cy="1100805"/>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H="1">
            <a:off x="2756848" y="6622744"/>
            <a:ext cx="4772746"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2756848" y="5588759"/>
            <a:ext cx="0" cy="103398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01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13" grpId="0" animBg="1"/>
      <p:bldP spid="20" grpId="0"/>
      <p:bldP spid="24" grpId="0"/>
      <p:bldP spid="32" grpId="0"/>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65829" y="82248"/>
            <a:ext cx="6601027" cy="313932"/>
          </a:xfrm>
        </p:spPr>
        <p:txBody>
          <a:bodyPr/>
          <a:lstStyle/>
          <a:p>
            <a:r>
              <a:rPr lang="fr-FR" sz="2400" b="1" dirty="0" smtClean="0"/>
              <a:t>1</a:t>
            </a:r>
            <a:r>
              <a:rPr lang="fr-FR" sz="2400" b="1" baseline="30000" dirty="0" smtClean="0"/>
              <a:t>e</a:t>
            </a:r>
            <a:r>
              <a:rPr lang="fr-FR" sz="2400" b="1" dirty="0" smtClean="0"/>
              <a:t> étape: Les nomenclatures </a:t>
            </a:r>
            <a:r>
              <a:rPr lang="fr-FR" sz="2400" b="1" dirty="0" err="1" smtClean="0"/>
              <a:t>Serafin-PH</a:t>
            </a:r>
            <a:endParaRPr lang="fr-FR" sz="2400" b="1" dirty="0"/>
          </a:p>
        </p:txBody>
      </p:sp>
      <p:sp>
        <p:nvSpPr>
          <p:cNvPr id="5" name="Espace réservé du texte 4"/>
          <p:cNvSpPr>
            <a:spLocks noGrp="1"/>
          </p:cNvSpPr>
          <p:nvPr>
            <p:ph type="body" sz="quarter" idx="10"/>
          </p:nvPr>
        </p:nvSpPr>
        <p:spPr>
          <a:xfrm>
            <a:off x="510638" y="585940"/>
            <a:ext cx="8446515" cy="5956750"/>
          </a:xfrm>
        </p:spPr>
        <p:txBody>
          <a:bodyPr>
            <a:noAutofit/>
          </a:bodyPr>
          <a:lstStyle/>
          <a:p>
            <a:pPr lvl="1" fontAlgn="base">
              <a:lnSpc>
                <a:spcPct val="120000"/>
              </a:lnSpc>
              <a:spcAft>
                <a:spcPts val="600"/>
              </a:spcAft>
              <a:buSzPct val="110000"/>
              <a:defRPr/>
            </a:pPr>
            <a:r>
              <a:rPr lang="fr-FR" sz="2000" dirty="0" smtClean="0"/>
              <a:t>Les objectifs des nomenclatures</a:t>
            </a:r>
            <a:endParaRPr lang="fr-FR" sz="2000" dirty="0"/>
          </a:p>
          <a:p>
            <a:pPr marL="0" lvl="1" indent="0">
              <a:spcAft>
                <a:spcPts val="300"/>
              </a:spcAft>
              <a:buNone/>
            </a:pPr>
            <a:r>
              <a:rPr lang="fr-FR" sz="2000" b="0" dirty="0" smtClean="0">
                <a:solidFill>
                  <a:schemeClr val="tx1">
                    <a:lumMod val="85000"/>
                    <a:lumOff val="15000"/>
                  </a:schemeClr>
                </a:solidFill>
              </a:rPr>
              <a:t>Les nomenclatures sont un « </a:t>
            </a:r>
            <a:r>
              <a:rPr lang="fr-FR" sz="2000" dirty="0" smtClean="0">
                <a:solidFill>
                  <a:schemeClr val="tx1">
                    <a:lumMod val="85000"/>
                    <a:lumOff val="15000"/>
                  </a:schemeClr>
                </a:solidFill>
              </a:rPr>
              <a:t>dictionnaire commun</a:t>
            </a:r>
            <a:r>
              <a:rPr lang="fr-FR" sz="2000" b="0" dirty="0" smtClean="0">
                <a:solidFill>
                  <a:schemeClr val="tx1">
                    <a:lumMod val="85000"/>
                    <a:lumOff val="15000"/>
                  </a:schemeClr>
                </a:solidFill>
              </a:rPr>
              <a:t> ». Elles listent les « besoins des personnes » en situation de handicap et, en face, les réponses apportées à ces besoins. Ces réponses sont appelées les « prestations ». </a:t>
            </a:r>
          </a:p>
          <a:p>
            <a:pPr lvl="1" fontAlgn="base">
              <a:lnSpc>
                <a:spcPct val="120000"/>
              </a:lnSpc>
              <a:spcAft>
                <a:spcPts val="600"/>
              </a:spcAft>
              <a:buSzPct val="110000"/>
              <a:defRPr/>
            </a:pPr>
            <a:r>
              <a:rPr lang="fr-FR" sz="2000" dirty="0" smtClean="0"/>
              <a:t>Les nomenclatures ont été revues en 2018</a:t>
            </a:r>
            <a:endParaRPr lang="fr-FR" sz="2000" dirty="0"/>
          </a:p>
          <a:p>
            <a:pPr lvl="1">
              <a:spcAft>
                <a:spcPts val="300"/>
              </a:spcAft>
              <a:buFont typeface="Arial" panose="020B0604020202020204" pitchFamily="34" charset="0"/>
              <a:buChar char="•"/>
            </a:pPr>
            <a:r>
              <a:rPr lang="fr-FR" sz="2000" b="0" dirty="0" smtClean="0">
                <a:solidFill>
                  <a:schemeClr val="tx1">
                    <a:lumMod val="85000"/>
                    <a:lumOff val="15000"/>
                  </a:schemeClr>
                </a:solidFill>
              </a:rPr>
              <a:t>Elles ont été écrites en 2015</a:t>
            </a:r>
          </a:p>
          <a:p>
            <a:pPr lvl="1">
              <a:spcAft>
                <a:spcPts val="300"/>
              </a:spcAft>
              <a:buFont typeface="Arial" panose="020B0604020202020204" pitchFamily="34" charset="0"/>
              <a:buChar char="•"/>
            </a:pPr>
            <a:r>
              <a:rPr lang="fr-FR" sz="2000" b="0" dirty="0" smtClean="0">
                <a:solidFill>
                  <a:schemeClr val="tx1">
                    <a:lumMod val="85000"/>
                    <a:lumOff val="15000"/>
                  </a:schemeClr>
                </a:solidFill>
              </a:rPr>
              <a:t>Elles ont été validées officiellement en 2016.</a:t>
            </a:r>
          </a:p>
          <a:p>
            <a:pPr lvl="1">
              <a:spcAft>
                <a:spcPts val="300"/>
              </a:spcAft>
              <a:buFont typeface="Arial" panose="020B0604020202020204" pitchFamily="34" charset="0"/>
              <a:buChar char="•"/>
            </a:pPr>
            <a:r>
              <a:rPr lang="fr-FR" sz="2000" b="0" dirty="0" smtClean="0">
                <a:solidFill>
                  <a:schemeClr val="tx1">
                    <a:lumMod val="85000"/>
                    <a:lumOff val="15000"/>
                  </a:schemeClr>
                </a:solidFill>
              </a:rPr>
              <a:t>Elles ont été revues en 2018. Les acteurs qui ont utilisé les nomenclatures ont fait des remarques. Ces remarques ont permis de modifier les nomenclatures.</a:t>
            </a:r>
            <a:endParaRPr lang="fr-FR" sz="2000" b="0" dirty="0">
              <a:solidFill>
                <a:schemeClr val="tx1">
                  <a:lumMod val="85000"/>
                  <a:lumOff val="15000"/>
                </a:schemeClr>
              </a:solidFill>
            </a:endParaRPr>
          </a:p>
          <a:p>
            <a:pPr lvl="1">
              <a:spcAft>
                <a:spcPts val="300"/>
              </a:spcAft>
              <a:defRPr/>
            </a:pPr>
            <a:r>
              <a:rPr lang="fr-FR" sz="2000" dirty="0" smtClean="0"/>
              <a:t>Les nomenclatures sont aujourd’hui utilisées par de nombreux acteurs, et par le projet </a:t>
            </a:r>
            <a:r>
              <a:rPr lang="fr-FR" sz="2000" dirty="0" err="1" smtClean="0"/>
              <a:t>Serafin-PH</a:t>
            </a:r>
            <a:r>
              <a:rPr lang="fr-FR" sz="2000" dirty="0" smtClean="0"/>
              <a:t>.</a:t>
            </a:r>
          </a:p>
          <a:p>
            <a:pPr lvl="1">
              <a:spcAft>
                <a:spcPts val="300"/>
              </a:spcAft>
              <a:buFont typeface="Arial" panose="020B0604020202020204" pitchFamily="34" charset="0"/>
              <a:buChar char="•"/>
              <a:defRPr/>
            </a:pPr>
            <a:r>
              <a:rPr lang="fr-FR" sz="2000" b="0" dirty="0" smtClean="0">
                <a:solidFill>
                  <a:schemeClr val="tx1"/>
                </a:solidFill>
              </a:rPr>
              <a:t>Pour le projet </a:t>
            </a:r>
            <a:r>
              <a:rPr lang="fr-FR" sz="2000" b="0" dirty="0" err="1" smtClean="0">
                <a:solidFill>
                  <a:schemeClr val="tx1"/>
                </a:solidFill>
              </a:rPr>
              <a:t>Serafin-PH</a:t>
            </a:r>
            <a:r>
              <a:rPr lang="fr-FR" sz="2000" b="0" dirty="0" smtClean="0">
                <a:solidFill>
                  <a:schemeClr val="tx1"/>
                </a:solidFill>
              </a:rPr>
              <a:t>, elles sont utilisées pour les enquêtes et études de coûts</a:t>
            </a:r>
            <a:endParaRPr lang="fr-FR" sz="2000" b="0" dirty="0">
              <a:solidFill>
                <a:schemeClr val="tx1"/>
              </a:solidFill>
            </a:endParaRPr>
          </a:p>
        </p:txBody>
      </p:sp>
    </p:spTree>
    <p:extLst>
      <p:ext uri="{BB962C8B-B14F-4D97-AF65-F5344CB8AC3E}">
        <p14:creationId xmlns:p14="http://schemas.microsoft.com/office/powerpoint/2010/main" val="3534888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65829" y="291536"/>
            <a:ext cx="6601027" cy="261610"/>
          </a:xfrm>
        </p:spPr>
        <p:txBody>
          <a:bodyPr/>
          <a:lstStyle/>
          <a:p>
            <a:r>
              <a:rPr lang="fr-FR" b="1" dirty="0" smtClean="0"/>
              <a:t>Les enquêtes </a:t>
            </a:r>
            <a:r>
              <a:rPr lang="fr-FR" b="1" dirty="0"/>
              <a:t>de </a:t>
            </a:r>
            <a:r>
              <a:rPr lang="fr-FR" b="1" dirty="0" smtClean="0"/>
              <a:t>coûts (EDC)…</a:t>
            </a:r>
            <a:endParaRPr lang="fr-FR" b="1" dirty="0"/>
          </a:p>
        </p:txBody>
      </p:sp>
      <p:sp>
        <p:nvSpPr>
          <p:cNvPr id="5" name="Espace réservé du texte 4"/>
          <p:cNvSpPr>
            <a:spLocks noGrp="1"/>
          </p:cNvSpPr>
          <p:nvPr>
            <p:ph type="body" sz="quarter" idx="10"/>
          </p:nvPr>
        </p:nvSpPr>
        <p:spPr>
          <a:xfrm>
            <a:off x="510638" y="759361"/>
            <a:ext cx="8446515" cy="5414809"/>
          </a:xfrm>
        </p:spPr>
        <p:txBody>
          <a:bodyPr>
            <a:noAutofit/>
          </a:bodyPr>
          <a:lstStyle/>
          <a:p>
            <a:pPr lvl="1" fontAlgn="base">
              <a:lnSpc>
                <a:spcPct val="120000"/>
              </a:lnSpc>
              <a:spcAft>
                <a:spcPts val="600"/>
              </a:spcAft>
              <a:buSzPct val="110000"/>
              <a:defRPr/>
            </a:pPr>
            <a:r>
              <a:rPr lang="fr-FR" sz="2400" dirty="0" smtClean="0"/>
              <a:t>L’objectif des enquêtes de coûts</a:t>
            </a:r>
            <a:endParaRPr lang="fr-FR" sz="2400" dirty="0"/>
          </a:p>
          <a:p>
            <a:pPr marL="0" lvl="1" indent="0">
              <a:spcAft>
                <a:spcPts val="300"/>
              </a:spcAft>
              <a:buNone/>
            </a:pPr>
            <a:r>
              <a:rPr lang="fr-FR" sz="2000" b="0" dirty="0" smtClean="0">
                <a:solidFill>
                  <a:schemeClr val="tx1">
                    <a:lumMod val="85000"/>
                    <a:lumOff val="15000"/>
                  </a:schemeClr>
                </a:solidFill>
              </a:rPr>
              <a:t>Les enquêtes de coûts permettent de comprendre les coûts des établissements et services, en utilisant la nomenclature des prestations </a:t>
            </a:r>
            <a:r>
              <a:rPr lang="fr-FR" sz="2000" b="0" dirty="0" err="1" smtClean="0">
                <a:solidFill>
                  <a:schemeClr val="tx1">
                    <a:lumMod val="85000"/>
                    <a:lumOff val="15000"/>
                  </a:schemeClr>
                </a:solidFill>
              </a:rPr>
              <a:t>Serafin-PH</a:t>
            </a:r>
            <a:r>
              <a:rPr lang="fr-FR" sz="2000" b="0" dirty="0" smtClean="0">
                <a:solidFill>
                  <a:schemeClr val="tx1">
                    <a:lumMod val="85000"/>
                    <a:lumOff val="15000"/>
                  </a:schemeClr>
                </a:solidFill>
              </a:rPr>
              <a:t>.</a:t>
            </a:r>
          </a:p>
          <a:p>
            <a:pPr marL="0" lvl="1" indent="0">
              <a:spcAft>
                <a:spcPts val="300"/>
              </a:spcAft>
              <a:buNone/>
            </a:pPr>
            <a:r>
              <a:rPr lang="fr-FR" sz="2000" b="0" dirty="0" smtClean="0">
                <a:solidFill>
                  <a:schemeClr val="tx1">
                    <a:lumMod val="85000"/>
                    <a:lumOff val="15000"/>
                  </a:schemeClr>
                </a:solidFill>
              </a:rPr>
              <a:t>Exemple : le coût de la prestation « mener sa vie d’élève »</a:t>
            </a:r>
            <a:endParaRPr lang="fr-FR" sz="2000" dirty="0">
              <a:solidFill>
                <a:schemeClr val="tx1">
                  <a:lumMod val="85000"/>
                  <a:lumOff val="15000"/>
                </a:schemeClr>
              </a:solidFill>
            </a:endParaRPr>
          </a:p>
          <a:p>
            <a:pPr lvl="1" fontAlgn="base">
              <a:lnSpc>
                <a:spcPct val="120000"/>
              </a:lnSpc>
              <a:spcAft>
                <a:spcPts val="600"/>
              </a:spcAft>
              <a:buSzPct val="110000"/>
              <a:defRPr/>
            </a:pPr>
            <a:r>
              <a:rPr lang="fr-FR" sz="2400" dirty="0" smtClean="0"/>
              <a:t>L’enquête de coût : comment on fait ?</a:t>
            </a:r>
            <a:endParaRPr lang="fr-FR" sz="2400" dirty="0"/>
          </a:p>
          <a:p>
            <a:pPr marL="0" lvl="1" indent="0">
              <a:spcAft>
                <a:spcPts val="300"/>
              </a:spcAft>
              <a:buNone/>
            </a:pPr>
            <a:r>
              <a:rPr lang="fr-FR" sz="2000" b="0" dirty="0" smtClean="0">
                <a:solidFill>
                  <a:schemeClr val="tx1">
                    <a:lumMod val="85000"/>
                    <a:lumOff val="15000"/>
                  </a:schemeClr>
                </a:solidFill>
              </a:rPr>
              <a:t>L’établissement ou le service doit répartir son budget (ses dépenses) selon la nomenclature des prestations </a:t>
            </a:r>
            <a:r>
              <a:rPr lang="fr-FR" sz="2000" b="0" dirty="0" err="1" smtClean="0">
                <a:solidFill>
                  <a:schemeClr val="tx1">
                    <a:lumMod val="85000"/>
                    <a:lumOff val="15000"/>
                  </a:schemeClr>
                </a:solidFill>
              </a:rPr>
              <a:t>Serafin-PH</a:t>
            </a:r>
            <a:r>
              <a:rPr lang="fr-FR" sz="2000" b="0" dirty="0" smtClean="0">
                <a:solidFill>
                  <a:schemeClr val="tx1">
                    <a:lumMod val="85000"/>
                    <a:lumOff val="15000"/>
                  </a:schemeClr>
                </a:solidFill>
              </a:rPr>
              <a:t>.</a:t>
            </a:r>
            <a:endParaRPr lang="fr-FR" sz="2000" b="0" dirty="0">
              <a:solidFill>
                <a:schemeClr val="tx1">
                  <a:lumMod val="85000"/>
                  <a:lumOff val="15000"/>
                </a:schemeClr>
              </a:solidFill>
            </a:endParaRPr>
          </a:p>
          <a:p>
            <a:pPr lvl="1">
              <a:spcAft>
                <a:spcPts val="300"/>
              </a:spcAft>
              <a:defRPr/>
            </a:pPr>
            <a:r>
              <a:rPr lang="fr-FR" sz="2400" dirty="0" smtClean="0"/>
              <a:t>Deux enquêtes de coûts ont été réalisées </a:t>
            </a:r>
            <a:endParaRPr lang="fr-FR" sz="2400" dirty="0"/>
          </a:p>
          <a:p>
            <a:pPr marL="0" lvl="1" indent="0">
              <a:spcAft>
                <a:spcPts val="300"/>
              </a:spcAft>
              <a:buNone/>
              <a:defRPr/>
            </a:pPr>
            <a:r>
              <a:rPr lang="fr-FR" sz="2000" b="0" dirty="0" smtClean="0">
                <a:solidFill>
                  <a:schemeClr val="tx1">
                    <a:lumMod val="85000"/>
                    <a:lumOff val="15000"/>
                  </a:schemeClr>
                </a:solidFill>
              </a:rPr>
              <a:t>Une enquête sur le budget de l’année 2015 a été réalisée en 2016. 120 établissements et services ont participé </a:t>
            </a:r>
          </a:p>
          <a:p>
            <a:pPr marL="0" lvl="1" indent="0">
              <a:spcAft>
                <a:spcPts val="300"/>
              </a:spcAft>
              <a:buNone/>
              <a:defRPr/>
            </a:pPr>
            <a:r>
              <a:rPr lang="fr-FR" sz="2000" b="0" dirty="0" smtClean="0">
                <a:solidFill>
                  <a:schemeClr val="tx1">
                    <a:lumMod val="85000"/>
                    <a:lumOff val="15000"/>
                  </a:schemeClr>
                </a:solidFill>
              </a:rPr>
              <a:t>Une </a:t>
            </a:r>
            <a:r>
              <a:rPr lang="fr-FR" sz="2000" b="0" dirty="0">
                <a:solidFill>
                  <a:schemeClr val="tx1">
                    <a:lumMod val="85000"/>
                    <a:lumOff val="15000"/>
                  </a:schemeClr>
                </a:solidFill>
              </a:rPr>
              <a:t>enquête sur le budget de l’année </a:t>
            </a:r>
            <a:r>
              <a:rPr lang="fr-FR" sz="2000" b="0" dirty="0" smtClean="0">
                <a:solidFill>
                  <a:schemeClr val="tx1">
                    <a:lumMod val="85000"/>
                    <a:lumOff val="15000"/>
                  </a:schemeClr>
                </a:solidFill>
              </a:rPr>
              <a:t>2016 </a:t>
            </a:r>
            <a:r>
              <a:rPr lang="fr-FR" sz="2000" b="0" dirty="0">
                <a:solidFill>
                  <a:schemeClr val="tx1">
                    <a:lumMod val="85000"/>
                    <a:lumOff val="15000"/>
                  </a:schemeClr>
                </a:solidFill>
              </a:rPr>
              <a:t>a été réalisée en </a:t>
            </a:r>
            <a:r>
              <a:rPr lang="fr-FR" sz="2000" b="0" dirty="0" smtClean="0">
                <a:solidFill>
                  <a:schemeClr val="tx1">
                    <a:lumMod val="85000"/>
                    <a:lumOff val="15000"/>
                  </a:schemeClr>
                </a:solidFill>
              </a:rPr>
              <a:t>2017. 233 </a:t>
            </a:r>
            <a:r>
              <a:rPr lang="fr-FR" sz="2000" b="0" dirty="0">
                <a:solidFill>
                  <a:schemeClr val="tx1">
                    <a:lumMod val="85000"/>
                    <a:lumOff val="15000"/>
                  </a:schemeClr>
                </a:solidFill>
              </a:rPr>
              <a:t>établissements et services ont </a:t>
            </a:r>
            <a:r>
              <a:rPr lang="fr-FR" sz="2000" b="0" dirty="0" smtClean="0">
                <a:solidFill>
                  <a:schemeClr val="tx1">
                    <a:lumMod val="85000"/>
                    <a:lumOff val="15000"/>
                  </a:schemeClr>
                </a:solidFill>
              </a:rPr>
              <a:t>participé</a:t>
            </a:r>
            <a:endParaRPr lang="fr-FR" sz="2000" b="0" dirty="0">
              <a:solidFill>
                <a:schemeClr val="tx1">
                  <a:lumMod val="85000"/>
                  <a:lumOff val="15000"/>
                </a:schemeClr>
              </a:solidFill>
            </a:endParaRPr>
          </a:p>
        </p:txBody>
      </p:sp>
    </p:spTree>
    <p:extLst>
      <p:ext uri="{BB962C8B-B14F-4D97-AF65-F5344CB8AC3E}">
        <p14:creationId xmlns:p14="http://schemas.microsoft.com/office/powerpoint/2010/main" val="39382063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40000" y="540357"/>
            <a:ext cx="8385636" cy="261610"/>
          </a:xfrm>
        </p:spPr>
        <p:txBody>
          <a:bodyPr/>
          <a:lstStyle/>
          <a:p>
            <a:r>
              <a:rPr lang="fr-FR" b="1" dirty="0" smtClean="0"/>
              <a:t>… Pour une Etude Nationale des Coûts (ENC)</a:t>
            </a:r>
            <a:endParaRPr lang="fr-FR" b="1" dirty="0"/>
          </a:p>
        </p:txBody>
      </p:sp>
      <p:sp>
        <p:nvSpPr>
          <p:cNvPr id="5" name="Espace réservé du texte 4"/>
          <p:cNvSpPr>
            <a:spLocks noGrp="1"/>
          </p:cNvSpPr>
          <p:nvPr>
            <p:ph type="body" sz="quarter" idx="10"/>
          </p:nvPr>
        </p:nvSpPr>
        <p:spPr>
          <a:xfrm>
            <a:off x="540000" y="952907"/>
            <a:ext cx="8157846" cy="5172503"/>
          </a:xfrm>
        </p:spPr>
        <p:txBody>
          <a:bodyPr>
            <a:normAutofit fontScale="85000" lnSpcReduction="20000"/>
          </a:bodyPr>
          <a:lstStyle/>
          <a:p>
            <a:pPr marL="0" lvl="1" indent="0">
              <a:buNone/>
            </a:pPr>
            <a:endParaRPr lang="fr-FR" sz="2000" dirty="0" smtClean="0"/>
          </a:p>
          <a:p>
            <a:pPr lvl="1"/>
            <a:r>
              <a:rPr lang="fr-FR" sz="2000" dirty="0" smtClean="0"/>
              <a:t>L’objectif d’une étude nationale de coût</a:t>
            </a:r>
          </a:p>
          <a:p>
            <a:pPr marL="0" lvl="1" indent="0">
              <a:buNone/>
            </a:pPr>
            <a:r>
              <a:rPr lang="fr-FR" sz="2000" b="0" dirty="0" smtClean="0">
                <a:solidFill>
                  <a:schemeClr val="tx1"/>
                </a:solidFill>
              </a:rPr>
              <a:t>L’étude nationale de coût permet de mesurer le coût de l’accompagnement des personnes dans les établissements et services. Elle permet aussi de voir si ce coût est différent selon les personnes. </a:t>
            </a:r>
          </a:p>
          <a:p>
            <a:pPr marL="0" lvl="1" indent="0">
              <a:buNone/>
            </a:pPr>
            <a:r>
              <a:rPr lang="fr-FR" sz="2000" b="0" dirty="0" smtClean="0">
                <a:solidFill>
                  <a:schemeClr val="tx1"/>
                </a:solidFill>
              </a:rPr>
              <a:t>Une étude nationale de coûts est plus complète qu’une enquête de coût. L’enquête de coût n’est que sur le budget de l’établissement ou du service. L’enquête de coût ne porte pas sur la personne accompagnée.</a:t>
            </a:r>
          </a:p>
          <a:p>
            <a:pPr marL="0" lvl="1" indent="0">
              <a:buNone/>
            </a:pPr>
            <a:r>
              <a:rPr lang="fr-FR" sz="2000" b="0" dirty="0" smtClean="0">
                <a:solidFill>
                  <a:schemeClr val="tx1"/>
                </a:solidFill>
              </a:rPr>
              <a:t>En 2018, une étude de coûts sera faite avec 300 établissements et services.</a:t>
            </a:r>
          </a:p>
          <a:p>
            <a:pPr lvl="1">
              <a:buFont typeface="Symbol"/>
              <a:buChar char="Þ"/>
            </a:pPr>
            <a:endParaRPr lang="fr-FR" sz="2000" b="0" dirty="0">
              <a:solidFill>
                <a:schemeClr val="tx1"/>
              </a:solidFill>
            </a:endParaRPr>
          </a:p>
          <a:p>
            <a:pPr lvl="1"/>
            <a:r>
              <a:rPr lang="fr-FR" sz="2000" dirty="0" smtClean="0"/>
              <a:t>La composition d’une étude nationale de coût</a:t>
            </a:r>
            <a:endParaRPr lang="fr-FR" sz="2000" dirty="0"/>
          </a:p>
          <a:p>
            <a:pPr marL="0" lvl="1" indent="0">
              <a:buNone/>
            </a:pPr>
            <a:r>
              <a:rPr lang="fr-FR" sz="2000" b="0" dirty="0" smtClean="0">
                <a:solidFill>
                  <a:schemeClr val="tx1">
                    <a:lumMod val="85000"/>
                    <a:lumOff val="15000"/>
                  </a:schemeClr>
                </a:solidFill>
              </a:rPr>
              <a:t>Une étude nationale de coût comprend deux parties : </a:t>
            </a:r>
          </a:p>
          <a:p>
            <a:pPr lvl="1">
              <a:buFontTx/>
              <a:buChar char="-"/>
            </a:pPr>
            <a:r>
              <a:rPr lang="fr-FR" sz="2000" b="0" dirty="0" smtClean="0">
                <a:solidFill>
                  <a:schemeClr val="tx1"/>
                </a:solidFill>
                <a:sym typeface="Wingdings" panose="05000000000000000000" pitchFamily="2" charset="2"/>
              </a:rPr>
              <a:t>Une partie qui est une enquête de coût. L’établissement ou le service répartir son budget selon la nomenclature des prestations </a:t>
            </a:r>
            <a:r>
              <a:rPr lang="fr-FR" sz="2000" b="0" dirty="0" err="1" smtClean="0">
                <a:solidFill>
                  <a:schemeClr val="tx1"/>
                </a:solidFill>
                <a:sym typeface="Wingdings" panose="05000000000000000000" pitchFamily="2" charset="2"/>
              </a:rPr>
              <a:t>Serafin-PH</a:t>
            </a:r>
            <a:r>
              <a:rPr lang="fr-FR" sz="2000" b="0" dirty="0" smtClean="0">
                <a:solidFill>
                  <a:schemeClr val="tx1"/>
                </a:solidFill>
                <a:sym typeface="Wingdings" panose="05000000000000000000" pitchFamily="2" charset="2"/>
              </a:rPr>
              <a:t>.</a:t>
            </a:r>
          </a:p>
          <a:p>
            <a:pPr lvl="1">
              <a:buFontTx/>
              <a:buChar char="-"/>
            </a:pPr>
            <a:r>
              <a:rPr lang="fr-FR" sz="2000" b="0" dirty="0" smtClean="0">
                <a:solidFill>
                  <a:schemeClr val="tx1"/>
                </a:solidFill>
                <a:sym typeface="Wingdings" panose="05000000000000000000" pitchFamily="2" charset="2"/>
              </a:rPr>
              <a:t>Une partie qui est sur la personne. Des informations sont recueillies sur la personne (ses besoins, son e</a:t>
            </a:r>
            <a:r>
              <a:rPr lang="fr-FR" sz="2000" b="0" dirty="0" smtClean="0">
                <a:solidFill>
                  <a:schemeClr val="tx1"/>
                </a:solidFill>
              </a:rPr>
              <a:t>nvironnement</a:t>
            </a:r>
            <a:r>
              <a:rPr lang="fr-FR" sz="2000" b="0" dirty="0">
                <a:solidFill>
                  <a:schemeClr val="tx1"/>
                </a:solidFill>
              </a:rPr>
              <a:t>, </a:t>
            </a:r>
            <a:r>
              <a:rPr lang="fr-FR" sz="2000" b="0" dirty="0" smtClean="0">
                <a:solidFill>
                  <a:schemeClr val="tx1"/>
                </a:solidFill>
              </a:rPr>
              <a:t>sa déficience…). Pour choisir les informations à recueillir sur les personnes, le projet </a:t>
            </a:r>
            <a:r>
              <a:rPr lang="fr-FR" sz="2000" b="0" dirty="0" err="1" smtClean="0">
                <a:solidFill>
                  <a:schemeClr val="tx1"/>
                </a:solidFill>
              </a:rPr>
              <a:t>Serafin-PH</a:t>
            </a:r>
            <a:r>
              <a:rPr lang="fr-FR" sz="2000" b="0" dirty="0" smtClean="0">
                <a:solidFill>
                  <a:schemeClr val="tx1"/>
                </a:solidFill>
              </a:rPr>
              <a:t> a fait une autre enquête, qui s’appelle l’enquête « Repères ».</a:t>
            </a:r>
            <a:endParaRPr lang="fr-FR" sz="2000" b="0" dirty="0" smtClean="0">
              <a:solidFill>
                <a:schemeClr val="tx1"/>
              </a:solidFill>
              <a:sym typeface="Wingdings" panose="05000000000000000000" pitchFamily="2" charset="2"/>
            </a:endParaRPr>
          </a:p>
          <a:p>
            <a:pPr marL="0" lvl="1" indent="0">
              <a:buNone/>
            </a:pPr>
            <a:endParaRPr lang="fr-FR" sz="2000" b="0" dirty="0">
              <a:solidFill>
                <a:schemeClr val="tx1">
                  <a:lumMod val="85000"/>
                  <a:lumOff val="15000"/>
                </a:schemeClr>
              </a:solidFill>
              <a:sym typeface="Wingdings" panose="05000000000000000000" pitchFamily="2" charset="2"/>
            </a:endParaRPr>
          </a:p>
          <a:p>
            <a:pPr marL="0" lvl="1" indent="0">
              <a:buNone/>
            </a:pPr>
            <a:endParaRPr lang="fr-FR" sz="2000" b="0" dirty="0" smtClean="0">
              <a:solidFill>
                <a:schemeClr val="tx1">
                  <a:lumMod val="85000"/>
                  <a:lumOff val="15000"/>
                </a:schemeClr>
              </a:solidFill>
              <a:sym typeface="Wingdings" panose="05000000000000000000" pitchFamily="2" charset="2"/>
            </a:endParaRPr>
          </a:p>
          <a:p>
            <a:pPr marL="342900" lvl="1" indent="-342900">
              <a:buFont typeface="+mj-lt"/>
              <a:buAutoNum type="arabicPeriod"/>
            </a:pPr>
            <a:endParaRPr lang="fr-FR" sz="2000" b="0" dirty="0">
              <a:solidFill>
                <a:schemeClr val="tx1">
                  <a:lumMod val="85000"/>
                  <a:lumOff val="15000"/>
                </a:schemeClr>
              </a:solidFill>
            </a:endParaRPr>
          </a:p>
          <a:p>
            <a:pPr marL="342900" lvl="1" indent="-342900">
              <a:buFont typeface="+mj-lt"/>
              <a:buAutoNum type="arabicPeriod"/>
            </a:pPr>
            <a:endParaRPr lang="fr-FR" sz="2000" dirty="0" smtClean="0"/>
          </a:p>
        </p:txBody>
      </p:sp>
    </p:spTree>
    <p:extLst>
      <p:ext uri="{BB962C8B-B14F-4D97-AF65-F5344CB8AC3E}">
        <p14:creationId xmlns:p14="http://schemas.microsoft.com/office/powerpoint/2010/main" val="73134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40000" y="224178"/>
            <a:ext cx="5587668" cy="261610"/>
          </a:xfrm>
        </p:spPr>
        <p:txBody>
          <a:bodyPr/>
          <a:lstStyle/>
          <a:p>
            <a:r>
              <a:rPr lang="fr-FR" b="1" dirty="0" smtClean="0"/>
              <a:t>L’enquête « Repères »</a:t>
            </a:r>
            <a:endParaRPr lang="fr-FR" b="1" dirty="0"/>
          </a:p>
        </p:txBody>
      </p:sp>
      <p:sp>
        <p:nvSpPr>
          <p:cNvPr id="5" name="Espace réservé du texte 4"/>
          <p:cNvSpPr>
            <a:spLocks noGrp="1"/>
          </p:cNvSpPr>
          <p:nvPr>
            <p:ph type="body" sz="quarter" idx="10"/>
          </p:nvPr>
        </p:nvSpPr>
        <p:spPr>
          <a:xfrm>
            <a:off x="136478" y="766156"/>
            <a:ext cx="9007522" cy="5513697"/>
          </a:xfrm>
        </p:spPr>
        <p:txBody>
          <a:bodyPr>
            <a:noAutofit/>
          </a:bodyPr>
          <a:lstStyle/>
          <a:p>
            <a:pPr lvl="1" fontAlgn="base">
              <a:lnSpc>
                <a:spcPct val="120000"/>
              </a:lnSpc>
              <a:spcAft>
                <a:spcPts val="600"/>
              </a:spcAft>
              <a:buSzPct val="110000"/>
              <a:defRPr/>
            </a:pPr>
            <a:r>
              <a:rPr lang="fr-FR" sz="1600" dirty="0" smtClean="0"/>
              <a:t>L’objectif de l’enquête « Repères »</a:t>
            </a:r>
            <a:endParaRPr lang="fr-FR" sz="1600" dirty="0"/>
          </a:p>
          <a:p>
            <a:pPr marL="0" lvl="1" indent="0">
              <a:spcAft>
                <a:spcPts val="300"/>
              </a:spcAft>
              <a:buNone/>
            </a:pPr>
            <a:r>
              <a:rPr lang="fr-FR" sz="1600" b="0" dirty="0" smtClean="0">
                <a:solidFill>
                  <a:schemeClr val="tx1">
                    <a:lumMod val="85000"/>
                    <a:lumOff val="15000"/>
                  </a:schemeClr>
                </a:solidFill>
              </a:rPr>
              <a:t>L’objectif de l’enquête « Repères » était de voir si les caractéristiques de la personne ou de l’établissement et du service pouvaient expliquer des coûts plus ou moins importants dans les établissements et les services.</a:t>
            </a:r>
          </a:p>
          <a:p>
            <a:pPr lvl="1" fontAlgn="base">
              <a:lnSpc>
                <a:spcPct val="120000"/>
              </a:lnSpc>
              <a:spcAft>
                <a:spcPts val="600"/>
              </a:spcAft>
              <a:buSzPct val="110000"/>
              <a:defRPr/>
            </a:pPr>
            <a:r>
              <a:rPr lang="fr-FR" sz="1600" dirty="0" smtClean="0"/>
              <a:t>Comment l’enquête « Repères » a été réalisée ?</a:t>
            </a:r>
            <a:endParaRPr lang="fr-FR" sz="1600" dirty="0"/>
          </a:p>
          <a:p>
            <a:pPr marL="0" lvl="1" indent="0">
              <a:spcAft>
                <a:spcPts val="300"/>
              </a:spcAft>
              <a:buNone/>
            </a:pPr>
            <a:r>
              <a:rPr lang="fr-FR" sz="1600" b="0" dirty="0" smtClean="0">
                <a:solidFill>
                  <a:schemeClr val="tx1">
                    <a:lumMod val="85000"/>
                    <a:lumOff val="15000"/>
                  </a:schemeClr>
                </a:solidFill>
              </a:rPr>
              <a:t>L’équipe </a:t>
            </a:r>
            <a:r>
              <a:rPr lang="fr-FR" sz="1600" b="0" dirty="0" err="1" smtClean="0">
                <a:solidFill>
                  <a:schemeClr val="tx1">
                    <a:lumMod val="85000"/>
                    <a:lumOff val="15000"/>
                  </a:schemeClr>
                </a:solidFill>
              </a:rPr>
              <a:t>Serafin-PH</a:t>
            </a:r>
            <a:r>
              <a:rPr lang="fr-FR" sz="1600" b="0" dirty="0" smtClean="0">
                <a:solidFill>
                  <a:schemeClr val="tx1">
                    <a:lumMod val="85000"/>
                    <a:lumOff val="15000"/>
                  </a:schemeClr>
                </a:solidFill>
              </a:rPr>
              <a:t> a demandé à 158 établissements ou services de décrire 551 situations de personnes en situation de handicap et accompagnées par ces établissements ou services.</a:t>
            </a:r>
          </a:p>
          <a:p>
            <a:pPr lvl="1" fontAlgn="base">
              <a:lnSpc>
                <a:spcPct val="120000"/>
              </a:lnSpc>
              <a:spcAft>
                <a:spcPts val="600"/>
              </a:spcAft>
              <a:buSzPct val="110000"/>
              <a:defRPr/>
            </a:pPr>
            <a:r>
              <a:rPr lang="fr-FR" sz="1600" dirty="0" smtClean="0"/>
              <a:t>Quelles sont les conclusions de l’enquête « Repères » ?</a:t>
            </a:r>
          </a:p>
          <a:p>
            <a:pPr marL="0" lvl="1" indent="0">
              <a:spcAft>
                <a:spcPts val="300"/>
              </a:spcAft>
              <a:buNone/>
            </a:pPr>
            <a:r>
              <a:rPr lang="fr-FR" sz="1600" b="0" dirty="0" smtClean="0">
                <a:solidFill>
                  <a:schemeClr val="tx1">
                    <a:lumMod val="85000"/>
                    <a:lumOff val="15000"/>
                  </a:schemeClr>
                </a:solidFill>
              </a:rPr>
              <a:t>L’enquête « Repères » a montré qu’il y avait des caractéristiques des personnes ou des établissements et services qui peuvent expliquer des coûts plus ou moins importants. Certaines de ses caractéristiques ont été choisies pour l’Etude Nationale de Coût. L’Etude nationale de coût va permettre de vérifier ces conclusions de l’enquête Repères.</a:t>
            </a:r>
          </a:p>
          <a:p>
            <a:pPr marL="0" lvl="1" indent="0">
              <a:spcAft>
                <a:spcPts val="300"/>
              </a:spcAft>
              <a:buNone/>
            </a:pPr>
            <a:r>
              <a:rPr lang="fr-FR" sz="1600" dirty="0" smtClean="0">
                <a:solidFill>
                  <a:schemeClr val="tx1">
                    <a:lumMod val="85000"/>
                    <a:lumOff val="15000"/>
                  </a:schemeClr>
                </a:solidFill>
              </a:rPr>
              <a:t>Par exemple : les établissements et services ont cité les points suivants pour expliquer les coûts plus ou moins importants :</a:t>
            </a:r>
          </a:p>
          <a:p>
            <a:pPr marL="0" lvl="1" indent="0">
              <a:spcAft>
                <a:spcPts val="300"/>
              </a:spcAft>
              <a:buNone/>
            </a:pPr>
            <a:r>
              <a:rPr lang="fr-FR" sz="1600" b="0" dirty="0" smtClean="0">
                <a:solidFill>
                  <a:schemeClr val="tx1">
                    <a:lumMod val="85000"/>
                    <a:lumOff val="15000"/>
                  </a:schemeClr>
                </a:solidFill>
              </a:rPr>
              <a:t>Si la personne est seule, sans famille, l’accompagnement peut coûter plus cher</a:t>
            </a:r>
          </a:p>
          <a:p>
            <a:pPr marL="0" lvl="1" indent="0">
              <a:spcAft>
                <a:spcPts val="300"/>
              </a:spcAft>
              <a:buNone/>
            </a:pPr>
            <a:r>
              <a:rPr lang="fr-FR" sz="1600" b="0" dirty="0" smtClean="0">
                <a:solidFill>
                  <a:schemeClr val="tx1">
                    <a:lumMod val="85000"/>
                    <a:lumOff val="15000"/>
                  </a:schemeClr>
                </a:solidFill>
              </a:rPr>
              <a:t>Si la personne a déjà connu un établissement ou un service, son accompagnement dans un autre établissement ou un service peut être moins cher</a:t>
            </a:r>
          </a:p>
        </p:txBody>
      </p:sp>
    </p:spTree>
    <p:extLst>
      <p:ext uri="{BB962C8B-B14F-4D97-AF65-F5344CB8AC3E}">
        <p14:creationId xmlns:p14="http://schemas.microsoft.com/office/powerpoint/2010/main" val="4091907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Partie 1</a:t>
            </a:r>
            <a:endParaRPr lang="fr-FR" dirty="0"/>
          </a:p>
        </p:txBody>
      </p:sp>
      <p:sp>
        <p:nvSpPr>
          <p:cNvPr id="3" name="Espace réservé du texte 2"/>
          <p:cNvSpPr>
            <a:spLocks noGrp="1"/>
          </p:cNvSpPr>
          <p:nvPr>
            <p:ph type="body" sz="quarter" idx="10"/>
          </p:nvPr>
        </p:nvSpPr>
        <p:spPr/>
        <p:txBody>
          <a:bodyPr>
            <a:normAutofit/>
          </a:bodyPr>
          <a:lstStyle/>
          <a:p>
            <a:pPr marL="0" indent="0">
              <a:buNone/>
            </a:pPr>
            <a:r>
              <a:rPr lang="fr-FR" sz="2800" cap="none" dirty="0" smtClean="0"/>
              <a:t>3. Le programme de travail pour l’année 2018</a:t>
            </a:r>
            <a:endParaRPr lang="fr-FR" sz="2800" cap="none" dirty="0"/>
          </a:p>
          <a:p>
            <a:endParaRPr lang="fr-FR" sz="3600" dirty="0"/>
          </a:p>
        </p:txBody>
      </p:sp>
    </p:spTree>
    <p:extLst>
      <p:ext uri="{BB962C8B-B14F-4D97-AF65-F5344CB8AC3E}">
        <p14:creationId xmlns:p14="http://schemas.microsoft.com/office/powerpoint/2010/main" val="3352560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0000" y="529774"/>
            <a:ext cx="6181247" cy="261610"/>
          </a:xfrm>
        </p:spPr>
        <p:txBody>
          <a:bodyPr/>
          <a:lstStyle/>
          <a:p>
            <a:r>
              <a:rPr lang="fr-FR" b="1" dirty="0" smtClean="0"/>
              <a:t>Le programme de travail 2018</a:t>
            </a:r>
            <a:endParaRPr lang="fr-FR" b="1" dirty="0"/>
          </a:p>
        </p:txBody>
      </p:sp>
      <p:sp>
        <p:nvSpPr>
          <p:cNvPr id="3" name="Espace réservé du texte 2"/>
          <p:cNvSpPr>
            <a:spLocks noGrp="1"/>
          </p:cNvSpPr>
          <p:nvPr>
            <p:ph type="body" sz="quarter" idx="10"/>
          </p:nvPr>
        </p:nvSpPr>
        <p:spPr>
          <a:xfrm>
            <a:off x="540000" y="1282534"/>
            <a:ext cx="8064000" cy="4512623"/>
          </a:xfrm>
        </p:spPr>
        <p:txBody>
          <a:bodyPr>
            <a:noAutofit/>
          </a:bodyPr>
          <a:lstStyle/>
          <a:p>
            <a:pPr lvl="1">
              <a:buFont typeface="Wingdings" pitchFamily="2" charset="2"/>
              <a:buChar char="Ø"/>
            </a:pPr>
            <a:r>
              <a:rPr lang="fr-FR" dirty="0" smtClean="0"/>
              <a:t>Il a été validé par le comité stratégique du 27 avril 2018</a:t>
            </a:r>
          </a:p>
          <a:p>
            <a:pPr marL="0" lvl="1" indent="0">
              <a:buNone/>
            </a:pPr>
            <a:endParaRPr lang="fr-FR" dirty="0" smtClean="0"/>
          </a:p>
          <a:p>
            <a:pPr lvl="1">
              <a:buFont typeface="Wingdings" pitchFamily="2" charset="2"/>
              <a:buChar char="Ø"/>
            </a:pPr>
            <a:r>
              <a:rPr lang="fr-FR" dirty="0" smtClean="0"/>
              <a:t>L’équipe projet </a:t>
            </a:r>
            <a:r>
              <a:rPr lang="fr-FR" dirty="0" err="1" smtClean="0"/>
              <a:t>Serafin-PH</a:t>
            </a:r>
            <a:r>
              <a:rPr lang="fr-FR" dirty="0" smtClean="0"/>
              <a:t> doit notamment conduire les travaux suivants:</a:t>
            </a:r>
            <a:endParaRPr lang="fr-FR" dirty="0"/>
          </a:p>
          <a:p>
            <a:pPr lvl="1">
              <a:spcAft>
                <a:spcPts val="300"/>
              </a:spcAft>
              <a:buFont typeface="Arial" panose="020B0604020202020204" pitchFamily="34" charset="0"/>
              <a:buChar char="•"/>
            </a:pPr>
            <a:r>
              <a:rPr lang="fr-FR" sz="1600" b="0" dirty="0" smtClean="0">
                <a:solidFill>
                  <a:schemeClr val="tx1">
                    <a:lumMod val="85000"/>
                    <a:lumOff val="15000"/>
                  </a:schemeClr>
                </a:solidFill>
              </a:rPr>
              <a:t>Réaliser la </a:t>
            </a:r>
            <a:r>
              <a:rPr lang="fr-FR" sz="1600" b="0" dirty="0">
                <a:solidFill>
                  <a:schemeClr val="tx1">
                    <a:lumMod val="85000"/>
                    <a:lumOff val="15000"/>
                  </a:schemeClr>
                </a:solidFill>
              </a:rPr>
              <a:t>première étude nationale de coûts et préparer la seconde </a:t>
            </a:r>
          </a:p>
          <a:p>
            <a:pPr lvl="1">
              <a:spcAft>
                <a:spcPts val="300"/>
              </a:spcAft>
              <a:buFont typeface="Arial" panose="020B0604020202020204" pitchFamily="34" charset="0"/>
              <a:buChar char="•"/>
            </a:pPr>
            <a:r>
              <a:rPr lang="fr-FR" sz="1600" b="0" dirty="0" smtClean="0">
                <a:solidFill>
                  <a:schemeClr val="tx1">
                    <a:lumMod val="85000"/>
                    <a:lumOff val="15000"/>
                  </a:schemeClr>
                </a:solidFill>
              </a:rPr>
              <a:t>Réfléchir sur les modèles de financement possibles pour </a:t>
            </a:r>
            <a:r>
              <a:rPr lang="fr-FR" sz="1600" b="0" dirty="0" err="1" smtClean="0">
                <a:solidFill>
                  <a:schemeClr val="tx1">
                    <a:lumMod val="85000"/>
                    <a:lumOff val="15000"/>
                  </a:schemeClr>
                </a:solidFill>
              </a:rPr>
              <a:t>Serafin-PH</a:t>
            </a:r>
            <a:endParaRPr lang="fr-FR" sz="1600" b="0" dirty="0">
              <a:solidFill>
                <a:schemeClr val="tx1">
                  <a:lumMod val="85000"/>
                  <a:lumOff val="15000"/>
                </a:schemeClr>
              </a:solidFill>
            </a:endParaRPr>
          </a:p>
          <a:p>
            <a:pPr lvl="1">
              <a:spcAft>
                <a:spcPts val="300"/>
              </a:spcAft>
              <a:buFont typeface="Arial" panose="020B0604020202020204" pitchFamily="34" charset="0"/>
              <a:buChar char="•"/>
            </a:pPr>
            <a:r>
              <a:rPr lang="fr-FR" sz="1600" b="0" dirty="0">
                <a:solidFill>
                  <a:schemeClr val="tx1">
                    <a:lumMod val="85000"/>
                    <a:lumOff val="15000"/>
                  </a:schemeClr>
                </a:solidFill>
              </a:rPr>
              <a:t>Suivre les </a:t>
            </a:r>
            <a:r>
              <a:rPr lang="fr-FR" sz="1600" b="0" dirty="0" smtClean="0">
                <a:solidFill>
                  <a:schemeClr val="tx1">
                    <a:lumMod val="85000"/>
                    <a:lumOff val="15000"/>
                  </a:schemeClr>
                </a:solidFill>
              </a:rPr>
              <a:t>utilisations qui sont faites des </a:t>
            </a:r>
            <a:r>
              <a:rPr lang="fr-FR" sz="1600" b="0" dirty="0">
                <a:solidFill>
                  <a:schemeClr val="tx1">
                    <a:lumMod val="85000"/>
                    <a:lumOff val="15000"/>
                  </a:schemeClr>
                </a:solidFill>
              </a:rPr>
              <a:t>nomenclatures </a:t>
            </a:r>
            <a:r>
              <a:rPr lang="fr-FR" sz="1600" b="0" dirty="0" smtClean="0">
                <a:solidFill>
                  <a:schemeClr val="tx1">
                    <a:lumMod val="85000"/>
                    <a:lumOff val="15000"/>
                  </a:schemeClr>
                </a:solidFill>
              </a:rPr>
              <a:t>pour proposer des modifications ensuite.</a:t>
            </a:r>
          </a:p>
          <a:p>
            <a:pPr lvl="1">
              <a:spcAft>
                <a:spcPts val="300"/>
              </a:spcAft>
              <a:buFont typeface="Arial" panose="020B0604020202020204" pitchFamily="34" charset="0"/>
              <a:buChar char="•"/>
            </a:pPr>
            <a:r>
              <a:rPr lang="fr-FR" sz="1600" b="0" dirty="0" smtClean="0">
                <a:solidFill>
                  <a:schemeClr val="tx1">
                    <a:lumMod val="85000"/>
                    <a:lumOff val="15000"/>
                  </a:schemeClr>
                </a:solidFill>
              </a:rPr>
              <a:t>Associer les personnes en situation de handicap aux travaux </a:t>
            </a:r>
            <a:r>
              <a:rPr lang="fr-FR" sz="1600" b="0" dirty="0" err="1" smtClean="0">
                <a:solidFill>
                  <a:schemeClr val="tx1">
                    <a:lumMod val="85000"/>
                    <a:lumOff val="15000"/>
                  </a:schemeClr>
                </a:solidFill>
              </a:rPr>
              <a:t>Serafin</a:t>
            </a:r>
            <a:endParaRPr lang="fr-FR" sz="1600" b="0" dirty="0" smtClean="0">
              <a:solidFill>
                <a:schemeClr val="tx1">
                  <a:lumMod val="85000"/>
                  <a:lumOff val="15000"/>
                </a:schemeClr>
              </a:solidFill>
            </a:endParaRPr>
          </a:p>
          <a:p>
            <a:pPr lvl="1">
              <a:spcAft>
                <a:spcPts val="300"/>
              </a:spcAft>
              <a:buFont typeface="Arial" panose="020B0604020202020204" pitchFamily="34" charset="0"/>
              <a:buChar char="•"/>
            </a:pPr>
            <a:r>
              <a:rPr lang="fr-FR" sz="1600" b="0" dirty="0" smtClean="0">
                <a:solidFill>
                  <a:schemeClr val="tx1">
                    <a:lumMod val="85000"/>
                    <a:lumOff val="15000"/>
                  </a:schemeClr>
                </a:solidFill>
              </a:rPr>
              <a:t>Continuer à informer sur le projet </a:t>
            </a:r>
            <a:r>
              <a:rPr lang="fr-FR" sz="1600" b="0" dirty="0" err="1" smtClean="0">
                <a:solidFill>
                  <a:schemeClr val="tx1">
                    <a:lumMod val="85000"/>
                    <a:lumOff val="15000"/>
                  </a:schemeClr>
                </a:solidFill>
              </a:rPr>
              <a:t>Serafin-PH</a:t>
            </a:r>
            <a:endParaRPr lang="fr-FR" sz="1600" b="0" dirty="0">
              <a:solidFill>
                <a:schemeClr val="tx1">
                  <a:lumMod val="85000"/>
                  <a:lumOff val="15000"/>
                </a:schemeClr>
              </a:solidFill>
            </a:endParaRPr>
          </a:p>
          <a:p>
            <a:pPr lvl="3">
              <a:buFont typeface="Wingdings" panose="05000000000000000000" pitchFamily="2" charset="2"/>
              <a:buChar char="Ø"/>
            </a:pPr>
            <a:endParaRPr lang="fr-FR" dirty="0" smtClean="0"/>
          </a:p>
          <a:p>
            <a:pPr lvl="1">
              <a:buFont typeface="Wingdings" pitchFamily="2" charset="2"/>
              <a:buChar char="Ø"/>
            </a:pPr>
            <a:r>
              <a:rPr lang="fr-FR" dirty="0" smtClean="0"/>
              <a:t> </a:t>
            </a:r>
            <a:r>
              <a:rPr lang="fr-FR" dirty="0"/>
              <a:t>Ces travaux sont toujours faits en lien avec d’autres acteurs, dont le Groupe Technique National</a:t>
            </a:r>
          </a:p>
          <a:p>
            <a:pPr marL="0" lvl="1" indent="0">
              <a:buNone/>
            </a:pPr>
            <a:endParaRPr lang="fr-FR" sz="1600" dirty="0">
              <a:solidFill>
                <a:schemeClr val="tx1">
                  <a:lumMod val="75000"/>
                  <a:lumOff val="25000"/>
                </a:schemeClr>
              </a:solidFill>
            </a:endParaRPr>
          </a:p>
          <a:p>
            <a:endParaRPr lang="fr-FR" sz="1400" dirty="0" smtClean="0"/>
          </a:p>
          <a:p>
            <a:r>
              <a:rPr lang="fr-FR" sz="1400" dirty="0"/>
              <a:t> </a:t>
            </a:r>
          </a:p>
        </p:txBody>
      </p:sp>
    </p:spTree>
    <p:extLst>
      <p:ext uri="{BB962C8B-B14F-4D97-AF65-F5344CB8AC3E}">
        <p14:creationId xmlns:p14="http://schemas.microsoft.com/office/powerpoint/2010/main" val="37296597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0000" y="268164"/>
            <a:ext cx="6181247" cy="784830"/>
          </a:xfrm>
        </p:spPr>
        <p:txBody>
          <a:bodyPr/>
          <a:lstStyle/>
          <a:p>
            <a:r>
              <a:rPr lang="fr-FR" b="1" dirty="0" smtClean="0"/>
              <a:t>Des exemples d’actions faites</a:t>
            </a:r>
            <a:br>
              <a:rPr lang="fr-FR" b="1" dirty="0" smtClean="0"/>
            </a:br>
            <a:r>
              <a:rPr lang="fr-FR" b="1" dirty="0" smtClean="0"/>
              <a:t>par l’équipe-projet </a:t>
            </a:r>
            <a:r>
              <a:rPr lang="fr-FR" b="1" dirty="0" err="1" smtClean="0"/>
              <a:t>Searfin-PH</a:t>
            </a:r>
            <a:r>
              <a:rPr lang="fr-FR" b="1" cap="all" dirty="0" smtClean="0"/>
              <a:t/>
            </a:r>
            <a:br>
              <a:rPr lang="fr-FR" b="1" cap="all" dirty="0" smtClean="0"/>
            </a:br>
            <a:endParaRPr lang="fr-FR" b="1" cap="all" dirty="0"/>
          </a:p>
        </p:txBody>
      </p:sp>
      <p:sp>
        <p:nvSpPr>
          <p:cNvPr id="3" name="Espace réservé du texte 2"/>
          <p:cNvSpPr>
            <a:spLocks noGrp="1"/>
          </p:cNvSpPr>
          <p:nvPr>
            <p:ph type="body" sz="quarter" idx="10"/>
          </p:nvPr>
        </p:nvSpPr>
        <p:spPr>
          <a:xfrm>
            <a:off x="540000" y="1282534"/>
            <a:ext cx="8064000" cy="4512623"/>
          </a:xfrm>
        </p:spPr>
        <p:txBody>
          <a:bodyPr>
            <a:noAutofit/>
          </a:bodyPr>
          <a:lstStyle/>
          <a:p>
            <a:pPr lvl="1">
              <a:buFont typeface="Wingdings" pitchFamily="2" charset="2"/>
              <a:buChar char="Ø"/>
            </a:pPr>
            <a:r>
              <a:rPr lang="fr-FR" dirty="0" smtClean="0"/>
              <a:t>Réfléchir sur les modèles de financement possibles pour </a:t>
            </a:r>
            <a:r>
              <a:rPr lang="fr-FR" dirty="0" err="1" smtClean="0"/>
              <a:t>Serafin-PH</a:t>
            </a:r>
            <a:endParaRPr lang="fr-FR" dirty="0"/>
          </a:p>
          <a:p>
            <a:pPr lvl="1">
              <a:spcAft>
                <a:spcPts val="300"/>
              </a:spcAft>
              <a:buFont typeface="Arial" panose="020B0604020202020204" pitchFamily="34" charset="0"/>
              <a:buChar char="•"/>
            </a:pPr>
            <a:r>
              <a:rPr lang="fr-FR" b="0" dirty="0" smtClean="0">
                <a:solidFill>
                  <a:schemeClr val="tx1">
                    <a:lumMod val="85000"/>
                    <a:lumOff val="15000"/>
                  </a:schemeClr>
                </a:solidFill>
              </a:rPr>
              <a:t>Un comité technique « modèles de financement » se réunit de septembre 2018 à avril 2019</a:t>
            </a:r>
          </a:p>
          <a:p>
            <a:pPr lvl="1">
              <a:spcAft>
                <a:spcPts val="300"/>
              </a:spcAft>
              <a:buFont typeface="Arial" panose="020B0604020202020204" pitchFamily="34" charset="0"/>
              <a:buChar char="•"/>
            </a:pPr>
            <a:r>
              <a:rPr lang="fr-FR" b="0" dirty="0" smtClean="0">
                <a:solidFill>
                  <a:schemeClr val="tx1">
                    <a:lumMod val="85000"/>
                    <a:lumOff val="15000"/>
                  </a:schemeClr>
                </a:solidFill>
              </a:rPr>
              <a:t>Des journées régionales « </a:t>
            </a:r>
            <a:r>
              <a:rPr lang="fr-FR" b="0" dirty="0" err="1" smtClean="0">
                <a:solidFill>
                  <a:schemeClr val="tx1">
                    <a:lumMod val="85000"/>
                    <a:lumOff val="15000"/>
                  </a:schemeClr>
                </a:solidFill>
              </a:rPr>
              <a:t>Serafin</a:t>
            </a:r>
            <a:r>
              <a:rPr lang="fr-FR" b="0" dirty="0" smtClean="0">
                <a:solidFill>
                  <a:schemeClr val="tx1">
                    <a:lumMod val="85000"/>
                    <a:lumOff val="15000"/>
                  </a:schemeClr>
                </a:solidFill>
              </a:rPr>
              <a:t> » sont prévues en 2019 pour rencontrer les autorités de tarification (ARS, CD), les établissements et services, et des personnes en situation de handicap</a:t>
            </a:r>
          </a:p>
          <a:p>
            <a:pPr marL="0" lvl="1" indent="0">
              <a:spcAft>
                <a:spcPts val="300"/>
              </a:spcAft>
              <a:buNone/>
              <a:tabLst>
                <a:tab pos="441325" algn="l"/>
              </a:tabLst>
            </a:pPr>
            <a:r>
              <a:rPr lang="fr-FR" b="0" dirty="0" smtClean="0">
                <a:solidFill>
                  <a:schemeClr val="tx1">
                    <a:lumMod val="85000"/>
                    <a:lumOff val="15000"/>
                  </a:schemeClr>
                </a:solidFill>
              </a:rPr>
              <a:t> 	=&gt; L’objectif est de produire un rapport de synthèse pour juin 2019. Ce rapport proposera des modèles de financement possibles pour </a:t>
            </a:r>
            <a:r>
              <a:rPr lang="fr-FR" b="0" dirty="0" err="1" smtClean="0">
                <a:solidFill>
                  <a:schemeClr val="tx1">
                    <a:lumMod val="85000"/>
                    <a:lumOff val="15000"/>
                  </a:schemeClr>
                </a:solidFill>
              </a:rPr>
              <a:t>Serafin-PH</a:t>
            </a:r>
            <a:endParaRPr lang="fr-FR" b="0" dirty="0">
              <a:solidFill>
                <a:schemeClr val="tx1">
                  <a:lumMod val="85000"/>
                  <a:lumOff val="15000"/>
                </a:schemeClr>
              </a:solidFill>
            </a:endParaRPr>
          </a:p>
          <a:p>
            <a:pPr lvl="1">
              <a:spcAft>
                <a:spcPts val="300"/>
              </a:spcAft>
              <a:buFont typeface="Wingdings" pitchFamily="2" charset="2"/>
              <a:buChar char="Ø"/>
            </a:pPr>
            <a:r>
              <a:rPr lang="fr-FR" dirty="0" smtClean="0"/>
              <a:t>Associer les </a:t>
            </a:r>
            <a:r>
              <a:rPr lang="fr-FR" dirty="0"/>
              <a:t>personnes en situation de handicap aux travaux </a:t>
            </a:r>
            <a:r>
              <a:rPr lang="fr-FR" dirty="0" err="1"/>
              <a:t>Serafin</a:t>
            </a:r>
            <a:r>
              <a:rPr lang="fr-FR" dirty="0"/>
              <a:t> </a:t>
            </a:r>
            <a:r>
              <a:rPr lang="fr-FR" dirty="0" smtClean="0"/>
              <a:t>- PH : </a:t>
            </a:r>
            <a:endParaRPr lang="fr-FR" dirty="0"/>
          </a:p>
          <a:p>
            <a:pPr lvl="3">
              <a:buClr>
                <a:schemeClr val="accent2"/>
              </a:buClr>
            </a:pPr>
            <a:r>
              <a:rPr lang="fr-FR" dirty="0" smtClean="0"/>
              <a:t>La première étape est la rédaction d’un document en facile à lire et à comprendre</a:t>
            </a:r>
          </a:p>
          <a:p>
            <a:pPr lvl="3">
              <a:buClr>
                <a:schemeClr val="accent2"/>
              </a:buClr>
            </a:pPr>
            <a:r>
              <a:rPr lang="fr-FR" dirty="0" smtClean="0"/>
              <a:t>Ensuite, des rencontres et échanges avec des associations regroupant des personnes en situation de handicap sont prévues. Par exemple, une rencontre est prévue fin novembre à St Etienne avec « Ensemble Citoyen »</a:t>
            </a:r>
            <a:endParaRPr lang="fr-FR" dirty="0"/>
          </a:p>
          <a:p>
            <a:pPr marL="0" lvl="1" indent="0">
              <a:buNone/>
            </a:pPr>
            <a:endParaRPr lang="fr-FR" sz="1600" dirty="0">
              <a:solidFill>
                <a:schemeClr val="tx1">
                  <a:lumMod val="75000"/>
                  <a:lumOff val="25000"/>
                </a:schemeClr>
              </a:solidFill>
            </a:endParaRPr>
          </a:p>
          <a:p>
            <a:endParaRPr lang="fr-FR" sz="1400" dirty="0" smtClean="0"/>
          </a:p>
          <a:p>
            <a:r>
              <a:rPr lang="fr-FR" sz="1400" dirty="0"/>
              <a:t> </a:t>
            </a:r>
          </a:p>
        </p:txBody>
      </p:sp>
    </p:spTree>
    <p:extLst>
      <p:ext uri="{BB962C8B-B14F-4D97-AF65-F5344CB8AC3E}">
        <p14:creationId xmlns:p14="http://schemas.microsoft.com/office/powerpoint/2010/main" val="1748176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535221" y="2771775"/>
            <a:ext cx="5884879" cy="1639888"/>
          </a:xfrm>
        </p:spPr>
        <p:txBody>
          <a:bodyPr/>
          <a:lstStyle/>
          <a:p>
            <a:r>
              <a:rPr lang="fr-FR" sz="2800" dirty="0"/>
              <a:t>2. Articulation entre les différents chantiers de transformation de l’offre en cours</a:t>
            </a:r>
          </a:p>
        </p:txBody>
      </p:sp>
      <p:sp>
        <p:nvSpPr>
          <p:cNvPr id="3" name="Espace réservé du texte 2"/>
          <p:cNvSpPr>
            <a:spLocks noGrp="1"/>
          </p:cNvSpPr>
          <p:nvPr>
            <p:ph type="body" sz="quarter" idx="11"/>
          </p:nvPr>
        </p:nvSpPr>
        <p:spPr>
          <a:xfrm>
            <a:off x="2535238" y="4751388"/>
            <a:ext cx="4795202" cy="801687"/>
          </a:xfrm>
        </p:spPr>
        <p:txBody>
          <a:bodyPr/>
          <a:lstStyle/>
          <a:p>
            <a:r>
              <a:rPr lang="fr-FR" sz="1600" i="1" dirty="0"/>
              <a:t>Simon Kieffer, Directeur, Direction des ESMS</a:t>
            </a:r>
          </a:p>
        </p:txBody>
      </p:sp>
    </p:spTree>
    <p:extLst>
      <p:ext uri="{BB962C8B-B14F-4D97-AF65-F5344CB8AC3E}">
        <p14:creationId xmlns:p14="http://schemas.microsoft.com/office/powerpoint/2010/main" val="24261956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40000" y="376370"/>
            <a:ext cx="8064000" cy="627864"/>
          </a:xfrm>
        </p:spPr>
        <p:txBody>
          <a:bodyPr/>
          <a:lstStyle/>
          <a:p>
            <a:r>
              <a:rPr lang="fr-FR" b="1" dirty="0" smtClean="0"/>
              <a:t>Nous vous remercions</a:t>
            </a:r>
            <a:br>
              <a:rPr lang="fr-FR" b="1" dirty="0" smtClean="0"/>
            </a:br>
            <a:r>
              <a:rPr lang="fr-FR" b="1" dirty="0" smtClean="0"/>
              <a:t>pour votre attention !</a:t>
            </a:r>
            <a:endParaRPr lang="fr-FR" b="1" dirty="0"/>
          </a:p>
        </p:txBody>
      </p:sp>
      <p:sp>
        <p:nvSpPr>
          <p:cNvPr id="11" name="Espace réservé du texte 10"/>
          <p:cNvSpPr>
            <a:spLocks noGrp="1"/>
          </p:cNvSpPr>
          <p:nvPr>
            <p:ph type="body" sz="quarter" idx="10"/>
          </p:nvPr>
        </p:nvSpPr>
        <p:spPr>
          <a:xfrm>
            <a:off x="2443034" y="1890792"/>
            <a:ext cx="6203777" cy="4357608"/>
          </a:xfrm>
        </p:spPr>
        <p:txBody>
          <a:bodyPr>
            <a:normAutofit lnSpcReduction="10000"/>
          </a:bodyPr>
          <a:lstStyle/>
          <a:p>
            <a:pPr marL="0" indent="0">
              <a:buNone/>
            </a:pPr>
            <a:endParaRPr lang="fr-FR" dirty="0" smtClean="0"/>
          </a:p>
          <a:p>
            <a:pPr lvl="1" algn="ctr">
              <a:spcBef>
                <a:spcPts val="2000"/>
              </a:spcBef>
            </a:pPr>
            <a:r>
              <a:rPr lang="fr-FR" sz="2400" dirty="0"/>
              <a:t>Pour </a:t>
            </a:r>
            <a:r>
              <a:rPr lang="fr-FR" sz="2400" dirty="0" smtClean="0"/>
              <a:t>nous contacter</a:t>
            </a:r>
            <a:endParaRPr lang="fr-FR" sz="2400" dirty="0" smtClean="0">
              <a:hlinkClick r:id="rId3"/>
            </a:endParaRPr>
          </a:p>
          <a:p>
            <a:pPr lvl="1" algn="ctr">
              <a:spcBef>
                <a:spcPts val="2000"/>
              </a:spcBef>
            </a:pPr>
            <a:r>
              <a:rPr lang="fr-FR" sz="2400" dirty="0">
                <a:hlinkClick r:id="rId4"/>
              </a:rPr>
              <a:t>brigitte.bernex@social.gouv.fr</a:t>
            </a:r>
            <a:endParaRPr lang="fr-FR" sz="2400" dirty="0"/>
          </a:p>
          <a:p>
            <a:pPr lvl="1" algn="ctr">
              <a:spcBef>
                <a:spcPts val="2000"/>
              </a:spcBef>
            </a:pPr>
            <a:r>
              <a:rPr lang="fr-FR" sz="2400" dirty="0" smtClean="0">
                <a:hlinkClick r:id="rId3"/>
              </a:rPr>
              <a:t>serafin-ph@cnsa.fr</a:t>
            </a:r>
            <a:endParaRPr lang="fr-FR" sz="2400" dirty="0" smtClean="0"/>
          </a:p>
          <a:p>
            <a:pPr lvl="1" algn="ctr">
              <a:spcBef>
                <a:spcPts val="2000"/>
              </a:spcBef>
            </a:pPr>
            <a:endParaRPr lang="fr-FR" dirty="0" smtClean="0"/>
          </a:p>
          <a:p>
            <a:pPr lvl="1" algn="ctr">
              <a:spcBef>
                <a:spcPts val="2000"/>
              </a:spcBef>
            </a:pPr>
            <a:r>
              <a:rPr lang="fr-FR" sz="2400" dirty="0" smtClean="0"/>
              <a:t>Pour s’informer</a:t>
            </a:r>
          </a:p>
          <a:p>
            <a:pPr lvl="1" algn="ctr">
              <a:spcBef>
                <a:spcPts val="2000"/>
              </a:spcBef>
            </a:pPr>
            <a:r>
              <a:rPr lang="fr-FR" sz="2400" u="sng" dirty="0">
                <a:solidFill>
                  <a:schemeClr val="accent1"/>
                </a:solidFill>
              </a:rPr>
              <a:t>http://handicap.gouv.fr</a:t>
            </a:r>
          </a:p>
          <a:p>
            <a:pPr lvl="1" algn="ctr">
              <a:spcBef>
                <a:spcPts val="2000"/>
              </a:spcBef>
            </a:pPr>
            <a:r>
              <a:rPr lang="fr-FR" sz="2400" dirty="0" smtClean="0">
                <a:hlinkClick r:id="rId5"/>
              </a:rPr>
              <a:t>https://www.cnsa.fr</a:t>
            </a:r>
            <a:endParaRPr lang="fr-FR" sz="2400" dirty="0" smtClean="0"/>
          </a:p>
        </p:txBody>
      </p:sp>
      <p:cxnSp>
        <p:nvCxnSpPr>
          <p:cNvPr id="6" name="Connecteur droit 5"/>
          <p:cNvCxnSpPr/>
          <p:nvPr/>
        </p:nvCxnSpPr>
        <p:spPr>
          <a:xfrm>
            <a:off x="7961216" y="991941"/>
            <a:ext cx="642784" cy="0"/>
          </a:xfrm>
          <a:prstGeom prst="line">
            <a:avLst/>
          </a:prstGeom>
          <a:ln w="76200" cmpd="sng">
            <a:solidFill>
              <a:srgbClr val="C5D64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57140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535221" y="3139439"/>
            <a:ext cx="5307879" cy="1272223"/>
          </a:xfrm>
        </p:spPr>
        <p:txBody>
          <a:bodyPr/>
          <a:lstStyle/>
          <a:p>
            <a:r>
              <a:rPr lang="fr-FR" sz="2800" dirty="0"/>
              <a:t>4. Mesure de la Satisfaction des Usagers (MSU) </a:t>
            </a:r>
          </a:p>
        </p:txBody>
      </p:sp>
      <p:sp>
        <p:nvSpPr>
          <p:cNvPr id="3" name="Espace réservé du texte 2"/>
          <p:cNvSpPr>
            <a:spLocks noGrp="1"/>
          </p:cNvSpPr>
          <p:nvPr>
            <p:ph type="body" sz="quarter" idx="11"/>
          </p:nvPr>
        </p:nvSpPr>
        <p:spPr>
          <a:xfrm>
            <a:off x="2535238" y="4751388"/>
            <a:ext cx="4795202" cy="801687"/>
          </a:xfrm>
        </p:spPr>
        <p:txBody>
          <a:bodyPr/>
          <a:lstStyle/>
          <a:p>
            <a:r>
              <a:rPr lang="fr-FR" sz="1600" i="1" dirty="0" smtClean="0"/>
              <a:t>Direction de la compensation</a:t>
            </a:r>
            <a:endParaRPr lang="fr-FR" sz="1600" i="1" dirty="0"/>
          </a:p>
        </p:txBody>
      </p:sp>
    </p:spTree>
    <p:extLst>
      <p:ext uri="{BB962C8B-B14F-4D97-AF65-F5344CB8AC3E}">
        <p14:creationId xmlns:p14="http://schemas.microsoft.com/office/powerpoint/2010/main" val="29774482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583698" y="1196752"/>
            <a:ext cx="4754057" cy="2923964"/>
          </a:xfrm>
        </p:spPr>
        <p:txBody>
          <a:bodyPr/>
          <a:lstStyle/>
          <a:p>
            <a:r>
              <a:rPr lang="fr-FR" dirty="0" smtClean="0"/>
              <a:t>Mesure de la satisfaction des usagers de MDPH : </a:t>
            </a:r>
          </a:p>
          <a:p>
            <a:r>
              <a:rPr lang="fr-FR" dirty="0" smtClean="0"/>
              <a:t>Le dispositif </a:t>
            </a:r>
          </a:p>
          <a:p>
            <a:r>
              <a:rPr lang="fr-FR" dirty="0" smtClean="0"/>
              <a:t>« mamdph-monavis.fr »</a:t>
            </a:r>
            <a:endParaRPr lang="fr-FR" dirty="0"/>
          </a:p>
          <a:p>
            <a:endParaRPr lang="fr-FR" dirty="0"/>
          </a:p>
        </p:txBody>
      </p:sp>
      <p:sp>
        <p:nvSpPr>
          <p:cNvPr id="3" name="Espace réservé du texte 2"/>
          <p:cNvSpPr>
            <a:spLocks noGrp="1"/>
          </p:cNvSpPr>
          <p:nvPr>
            <p:ph type="body" sz="quarter" idx="11"/>
          </p:nvPr>
        </p:nvSpPr>
        <p:spPr/>
        <p:txBody>
          <a:bodyPr/>
          <a:lstStyle/>
          <a:p>
            <a:r>
              <a:rPr lang="fr-FR" dirty="0" smtClean="0"/>
              <a:t>Présentation au CNCPH</a:t>
            </a:r>
          </a:p>
          <a:p>
            <a:endParaRPr lang="fr-FR" dirty="0" smtClean="0"/>
          </a:p>
          <a:p>
            <a:r>
              <a:rPr lang="fr-FR" dirty="0" smtClean="0"/>
              <a:t>19/11/2018</a:t>
            </a:r>
            <a:endParaRPr lang="fr-FR" dirty="0"/>
          </a:p>
        </p:txBody>
      </p:sp>
    </p:spTree>
    <p:extLst>
      <p:ext uri="{BB962C8B-B14F-4D97-AF65-F5344CB8AC3E}">
        <p14:creationId xmlns:p14="http://schemas.microsoft.com/office/powerpoint/2010/main" val="2564647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8" y="113507"/>
            <a:ext cx="8250896" cy="481012"/>
          </a:xfrm>
        </p:spPr>
        <p:txBody>
          <a:bodyPr/>
          <a:lstStyle/>
          <a:p>
            <a:r>
              <a:rPr lang="fr-FR" dirty="0" smtClean="0"/>
              <a:t>Recueillir la satisfaction des usagers : une exigence légale, contractuelle et de bonne pratique</a:t>
            </a:r>
            <a:endParaRPr lang="fr-FR" dirty="0"/>
          </a:p>
          <a:p>
            <a:endParaRPr lang="fr-FR" dirty="0"/>
          </a:p>
        </p:txBody>
      </p:sp>
      <p:sp>
        <p:nvSpPr>
          <p:cNvPr id="3" name="Espace réservé du texte 2"/>
          <p:cNvSpPr>
            <a:spLocks noGrp="1"/>
          </p:cNvSpPr>
          <p:nvPr>
            <p:ph type="body" sz="quarter" idx="11"/>
          </p:nvPr>
        </p:nvSpPr>
        <p:spPr>
          <a:xfrm>
            <a:off x="642938" y="1377506"/>
            <a:ext cx="8250896" cy="441683"/>
          </a:xfrm>
        </p:spPr>
        <p:txBody>
          <a:bodyPr/>
          <a:lstStyle/>
          <a:p>
            <a:r>
              <a:rPr lang="fr-FR" sz="1600" b="0" dirty="0"/>
              <a:t>La mesure de la satisfaction des usagers est une obligation pour les MDPH dont la mise en œuvre implique la CNSA </a:t>
            </a:r>
            <a:r>
              <a:rPr lang="fr-FR" sz="1600" b="0" dirty="0" smtClean="0"/>
              <a:t>:</a:t>
            </a:r>
            <a:endParaRPr lang="fr-FR" sz="1600" b="0" dirty="0"/>
          </a:p>
        </p:txBody>
      </p:sp>
      <p:sp>
        <p:nvSpPr>
          <p:cNvPr id="4" name="Espace réservé du texte 3"/>
          <p:cNvSpPr>
            <a:spLocks noGrp="1"/>
          </p:cNvSpPr>
          <p:nvPr>
            <p:ph type="body" sz="quarter" idx="12"/>
          </p:nvPr>
        </p:nvSpPr>
        <p:spPr>
          <a:xfrm>
            <a:off x="923925" y="2228850"/>
            <a:ext cx="7886699" cy="3274142"/>
          </a:xfrm>
        </p:spPr>
        <p:txBody>
          <a:bodyPr/>
          <a:lstStyle/>
          <a:p>
            <a:r>
              <a:rPr lang="fr-FR" sz="1200" b="1" dirty="0"/>
              <a:t>L’article L.146-3-1 du CASF </a:t>
            </a:r>
            <a:r>
              <a:rPr lang="fr-FR" sz="1200" dirty="0"/>
              <a:t>prévoit que </a:t>
            </a:r>
            <a:r>
              <a:rPr lang="fr-FR" sz="1200" i="1" dirty="0"/>
              <a:t>« chaque maison départementale des personnes handicapées transmet à la CNSA son rapport d'activité annuel et les données normalisées relatives : </a:t>
            </a:r>
            <a:r>
              <a:rPr lang="fr-FR" sz="1200" i="1" dirty="0" smtClean="0"/>
              <a:t>(…)</a:t>
            </a:r>
            <a:r>
              <a:rPr lang="fr-FR" sz="1200" dirty="0"/>
              <a:t> </a:t>
            </a:r>
            <a:r>
              <a:rPr lang="fr-FR" sz="1200" i="1" dirty="0" smtClean="0"/>
              <a:t>4</a:t>
            </a:r>
            <a:r>
              <a:rPr lang="fr-FR" sz="1200" i="1" dirty="0"/>
              <a:t>° Aux caractéristiques de ses usagers et </a:t>
            </a:r>
            <a:r>
              <a:rPr lang="fr-FR" sz="1200" i="1" u="sng" dirty="0"/>
              <a:t>à la mesure de leur satisfaction</a:t>
            </a:r>
            <a:r>
              <a:rPr lang="fr-FR" sz="1200" i="1" dirty="0"/>
              <a:t> ; »</a:t>
            </a:r>
            <a:r>
              <a:rPr lang="fr-FR" sz="1200" dirty="0"/>
              <a:t>. </a:t>
            </a:r>
            <a:endParaRPr lang="fr-FR" sz="1200" dirty="0" smtClean="0"/>
          </a:p>
          <a:p>
            <a:endParaRPr lang="fr-FR" sz="1200" dirty="0" smtClean="0"/>
          </a:p>
          <a:p>
            <a:r>
              <a:rPr lang="fr-FR" sz="1200" b="1" dirty="0" smtClean="0"/>
              <a:t>Le </a:t>
            </a:r>
            <a:r>
              <a:rPr lang="fr-FR" sz="1200" b="1" dirty="0"/>
              <a:t>chapitre 1 de la convention pluriannuelle </a:t>
            </a:r>
            <a:r>
              <a:rPr lang="fr-FR" sz="1200" b="1" dirty="0" smtClean="0"/>
              <a:t>relative aux relations entre la CNSA et chaque département précise ceci </a:t>
            </a:r>
            <a:r>
              <a:rPr lang="fr-FR" sz="1200" dirty="0" smtClean="0"/>
              <a:t>: </a:t>
            </a:r>
            <a:r>
              <a:rPr lang="fr-FR" sz="1200" i="1" dirty="0" smtClean="0"/>
              <a:t>«</a:t>
            </a:r>
            <a:r>
              <a:rPr lang="fr-FR" sz="1200" i="1" dirty="0"/>
              <a:t>  Pour connaître l’appréciation de la qualité de service par les personnes qui sollicitent la </a:t>
            </a:r>
            <a:r>
              <a:rPr lang="fr-FR" sz="1200" i="1" dirty="0" smtClean="0"/>
              <a:t>MDPH la </a:t>
            </a:r>
            <a:r>
              <a:rPr lang="fr-FR" sz="1200" i="1" dirty="0"/>
              <a:t>CNSA s’engage à conduire périodiquement une enquête de baromètre </a:t>
            </a:r>
            <a:r>
              <a:rPr lang="fr-FR" sz="1200" i="1" dirty="0" smtClean="0"/>
              <a:t>national […]. Le </a:t>
            </a:r>
            <a:r>
              <a:rPr lang="fr-FR" sz="1200" i="1" dirty="0"/>
              <a:t>département s’engage à ce que la MDPH participe à cette enquête </a:t>
            </a:r>
            <a:r>
              <a:rPr lang="fr-FR" sz="1200" i="1" dirty="0" smtClean="0"/>
              <a:t>nationale </a:t>
            </a:r>
            <a:r>
              <a:rPr lang="fr-FR" sz="1200" i="1" dirty="0"/>
              <a:t>et accepte que ses données fassent l’objet, sous forme </a:t>
            </a:r>
            <a:r>
              <a:rPr lang="fr-FR" sz="1200" i="1" dirty="0" err="1"/>
              <a:t>anonymisée</a:t>
            </a:r>
            <a:r>
              <a:rPr lang="fr-FR" sz="1200" i="1" dirty="0"/>
              <a:t>, d’une consolidation nationale. </a:t>
            </a:r>
            <a:r>
              <a:rPr lang="fr-FR" sz="1200" i="1" dirty="0" smtClean="0"/>
              <a:t>La CNSA restitue à chaque président de Conseil départemental et de GIP les résultats du baromètre national permettant de se situer par rapport aux autres départements. La CNSA s’engage à apporter à ce dispositif les améliorations qui se révèleraient nécessaires pendant la durée de la présente convention, en tenant compte des avis d’un groupe de travail comprenant des représentants des MDPH et des associations représentatives des personnes handicapées. ».</a:t>
            </a:r>
          </a:p>
          <a:p>
            <a:pPr marL="266700" indent="0">
              <a:buNone/>
            </a:pPr>
            <a:r>
              <a:rPr lang="fr-FR" sz="900" b="1" dirty="0" smtClean="0"/>
              <a:t>*1.1</a:t>
            </a:r>
            <a:r>
              <a:rPr lang="fr-FR" sz="900" b="1" dirty="0"/>
              <a:t>. « Engagements pour l’amélioration de la qualité de service et l’équité </a:t>
            </a:r>
            <a:r>
              <a:rPr lang="fr-FR" sz="900" b="1" dirty="0" smtClean="0"/>
              <a:t>de traitement </a:t>
            </a:r>
            <a:r>
              <a:rPr lang="fr-FR" sz="900" b="1" dirty="0"/>
              <a:t>des personnes en situation de handicap relevant de la MDPH </a:t>
            </a:r>
            <a:r>
              <a:rPr lang="fr-FR" sz="900" b="1" dirty="0" smtClean="0"/>
              <a:t>»), b. </a:t>
            </a:r>
            <a:r>
              <a:rPr lang="fr-FR" sz="900" b="1" dirty="0"/>
              <a:t>Mesure de la satisfaction des usagers de la MDPH</a:t>
            </a:r>
            <a:endParaRPr lang="fr-FR" sz="900" i="1" dirty="0" smtClean="0"/>
          </a:p>
          <a:p>
            <a:endParaRPr lang="fr-FR" sz="1200" i="1" dirty="0" smtClean="0"/>
          </a:p>
          <a:p>
            <a:r>
              <a:rPr lang="fr-FR" sz="1200" b="1" dirty="0"/>
              <a:t>Le référentiel de mission et de qualité de service </a:t>
            </a:r>
            <a:r>
              <a:rPr lang="fr-FR" sz="1200" dirty="0"/>
              <a:t>annexé à la convention pluriannuelle conclue entre la CNSA et chaque département précise que la MSU est une obligation socle </a:t>
            </a:r>
            <a:r>
              <a:rPr lang="fr-FR" sz="1200" dirty="0" smtClean="0"/>
              <a:t>(Mission </a:t>
            </a:r>
            <a:r>
              <a:rPr lang="fr-FR" sz="1200" dirty="0"/>
              <a:t>7 : management, pilotage et animation territoriale / objectif 1 : concilier qualité de service et efficience de la réponse de la </a:t>
            </a:r>
            <a:r>
              <a:rPr lang="fr-FR" sz="1200" dirty="0" smtClean="0"/>
              <a:t>MDPH)</a:t>
            </a:r>
            <a:endParaRPr lang="fr-FR" sz="1200" dirty="0"/>
          </a:p>
          <a:p>
            <a:pPr marL="0" indent="0">
              <a:buNone/>
            </a:pPr>
            <a:endParaRPr lang="fr-FR" sz="1200" dirty="0"/>
          </a:p>
        </p:txBody>
      </p:sp>
      <p:cxnSp>
        <p:nvCxnSpPr>
          <p:cNvPr id="9" name="Connecteur droit 8"/>
          <p:cNvCxnSpPr/>
          <p:nvPr/>
        </p:nvCxnSpPr>
        <p:spPr>
          <a:xfrm>
            <a:off x="876300" y="2287763"/>
            <a:ext cx="0" cy="596548"/>
          </a:xfrm>
          <a:prstGeom prst="line">
            <a:avLst/>
          </a:prstGeom>
          <a:ln w="28575">
            <a:solidFill>
              <a:srgbClr val="8CDBB0"/>
            </a:solidFill>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a:off x="876300" y="3125841"/>
            <a:ext cx="0" cy="1949342"/>
          </a:xfrm>
          <a:prstGeom prst="line">
            <a:avLst/>
          </a:prstGeom>
          <a:ln w="28575">
            <a:solidFill>
              <a:srgbClr val="8CDBB0"/>
            </a:solidFill>
          </a:ln>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a:off x="876300" y="5301377"/>
            <a:ext cx="0" cy="626977"/>
          </a:xfrm>
          <a:prstGeom prst="line">
            <a:avLst/>
          </a:prstGeom>
          <a:ln w="28575">
            <a:solidFill>
              <a:srgbClr val="8CDBB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7229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r>
              <a:rPr lang="fr-FR" dirty="0" smtClean="0"/>
              <a:t>Un dispositif porté par la CNSA de longue date</a:t>
            </a:r>
            <a:endParaRPr lang="fr-FR" dirty="0"/>
          </a:p>
        </p:txBody>
      </p:sp>
      <p:cxnSp>
        <p:nvCxnSpPr>
          <p:cNvPr id="7" name="Connecteur en arc 6"/>
          <p:cNvCxnSpPr/>
          <p:nvPr/>
        </p:nvCxnSpPr>
        <p:spPr>
          <a:xfrm rot="16200000" flipH="1">
            <a:off x="-1388413" y="3334170"/>
            <a:ext cx="5482033" cy="1216647"/>
          </a:xfrm>
          <a:prstGeom prst="curvedConnector3">
            <a:avLst>
              <a:gd name="adj1" fmla="val 95001"/>
            </a:avLst>
          </a:prstGeom>
          <a:ln>
            <a:solidFill>
              <a:srgbClr val="87999F"/>
            </a:solidFill>
          </a:ln>
        </p:spPr>
        <p:style>
          <a:lnRef idx="2">
            <a:schemeClr val="accent1"/>
          </a:lnRef>
          <a:fillRef idx="0">
            <a:schemeClr val="accent1"/>
          </a:fillRef>
          <a:effectRef idx="1">
            <a:schemeClr val="accent1"/>
          </a:effectRef>
          <a:fontRef idx="minor">
            <a:schemeClr val="tx1"/>
          </a:fontRef>
        </p:style>
      </p:cxnSp>
      <p:sp>
        <p:nvSpPr>
          <p:cNvPr id="8" name="Ellipse 7"/>
          <p:cNvSpPr/>
          <p:nvPr/>
        </p:nvSpPr>
        <p:spPr>
          <a:xfrm>
            <a:off x="665518" y="1404745"/>
            <a:ext cx="170122" cy="685986"/>
          </a:xfrm>
          <a:prstGeom prst="ellipse">
            <a:avLst/>
          </a:prstGeom>
          <a:solidFill>
            <a:srgbClr val="CC99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latin typeface="Arial" panose="020B0604020202020204" pitchFamily="34" charset="0"/>
              <a:cs typeface="Arial" panose="020B0604020202020204" pitchFamily="34" charset="0"/>
            </a:endParaRPr>
          </a:p>
        </p:txBody>
      </p:sp>
      <p:sp>
        <p:nvSpPr>
          <p:cNvPr id="9" name="Ellipse 8"/>
          <p:cNvSpPr/>
          <p:nvPr/>
        </p:nvSpPr>
        <p:spPr>
          <a:xfrm rot="21383011">
            <a:off x="699247" y="2395493"/>
            <a:ext cx="153109" cy="607677"/>
          </a:xfrm>
          <a:prstGeom prst="ellipse">
            <a:avLst/>
          </a:prstGeom>
          <a:solidFill>
            <a:srgbClr val="CC99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latin typeface="Arial" panose="020B0604020202020204" pitchFamily="34" charset="0"/>
              <a:cs typeface="Arial" panose="020B0604020202020204" pitchFamily="34" charset="0"/>
            </a:endParaRPr>
          </a:p>
        </p:txBody>
      </p:sp>
      <p:sp>
        <p:nvSpPr>
          <p:cNvPr id="11" name="ZoneTexte 10"/>
          <p:cNvSpPr txBox="1"/>
          <p:nvPr/>
        </p:nvSpPr>
        <p:spPr>
          <a:xfrm>
            <a:off x="899522" y="1573615"/>
            <a:ext cx="2030669" cy="276999"/>
          </a:xfrm>
          <a:prstGeom prst="rect">
            <a:avLst/>
          </a:prstGeom>
          <a:noFill/>
          <a:effectLst/>
        </p:spPr>
        <p:txBody>
          <a:bodyPr wrap="square" rtlCol="0">
            <a:spAutoFit/>
          </a:bodyPr>
          <a:lstStyle/>
          <a:p>
            <a:pPr defTabSz="914400"/>
            <a:r>
              <a:rPr lang="fr-FR" sz="1200" b="1" dirty="0" smtClean="0">
                <a:solidFill>
                  <a:prstClr val="black"/>
                </a:solidFill>
                <a:latin typeface="Arial" panose="020B0604020202020204" pitchFamily="34" charset="0"/>
                <a:cs typeface="Arial" panose="020B0604020202020204" pitchFamily="34" charset="0"/>
              </a:rPr>
              <a:t>2006 - 2009</a:t>
            </a:r>
            <a:endParaRPr lang="fr-FR" sz="1200" b="1" dirty="0">
              <a:solidFill>
                <a:prstClr val="black"/>
              </a:solidFill>
              <a:latin typeface="Arial" panose="020B0604020202020204" pitchFamily="34" charset="0"/>
              <a:cs typeface="Arial" panose="020B0604020202020204" pitchFamily="34" charset="0"/>
            </a:endParaRPr>
          </a:p>
        </p:txBody>
      </p:sp>
      <p:sp>
        <p:nvSpPr>
          <p:cNvPr id="13" name="ZoneTexte 12"/>
          <p:cNvSpPr txBox="1"/>
          <p:nvPr/>
        </p:nvSpPr>
        <p:spPr>
          <a:xfrm>
            <a:off x="899522" y="2603637"/>
            <a:ext cx="2030669" cy="276999"/>
          </a:xfrm>
          <a:prstGeom prst="rect">
            <a:avLst/>
          </a:prstGeom>
          <a:noFill/>
        </p:spPr>
        <p:txBody>
          <a:bodyPr wrap="square" rtlCol="0">
            <a:spAutoFit/>
          </a:bodyPr>
          <a:lstStyle/>
          <a:p>
            <a:pPr defTabSz="914400"/>
            <a:r>
              <a:rPr lang="fr-FR" sz="1200" b="1" dirty="0" smtClean="0">
                <a:solidFill>
                  <a:prstClr val="black"/>
                </a:solidFill>
                <a:latin typeface="Arial" panose="020B0604020202020204" pitchFamily="34" charset="0"/>
                <a:cs typeface="Arial" panose="020B0604020202020204" pitchFamily="34" charset="0"/>
              </a:rPr>
              <a:t>2010 – 2013</a:t>
            </a:r>
            <a:endParaRPr lang="fr-FR" sz="1200" b="1" dirty="0">
              <a:solidFill>
                <a:prstClr val="black"/>
              </a:solidFill>
              <a:latin typeface="Arial" panose="020B0604020202020204" pitchFamily="34" charset="0"/>
              <a:cs typeface="Arial" panose="020B0604020202020204" pitchFamily="34" charset="0"/>
            </a:endParaRPr>
          </a:p>
        </p:txBody>
      </p:sp>
      <p:sp>
        <p:nvSpPr>
          <p:cNvPr id="24" name="Parenthèse fermante 23"/>
          <p:cNvSpPr/>
          <p:nvPr/>
        </p:nvSpPr>
        <p:spPr>
          <a:xfrm>
            <a:off x="2068570" y="1448281"/>
            <a:ext cx="79735" cy="1559114"/>
          </a:xfrm>
          <a:prstGeom prst="rightBracket">
            <a:avLst/>
          </a:prstGeom>
          <a:noFill/>
          <a:ln w="9525">
            <a:solidFill>
              <a:srgbClr val="CC99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fr-FR">
              <a:solidFill>
                <a:prstClr val="black"/>
              </a:solidFill>
              <a:latin typeface="Arial" panose="020B0604020202020204" pitchFamily="34" charset="0"/>
              <a:cs typeface="Arial" panose="020B0604020202020204" pitchFamily="34" charset="0"/>
            </a:endParaRPr>
          </a:p>
        </p:txBody>
      </p:sp>
      <p:sp>
        <p:nvSpPr>
          <p:cNvPr id="25" name="ZoneTexte 24"/>
          <p:cNvSpPr txBox="1"/>
          <p:nvPr/>
        </p:nvSpPr>
        <p:spPr>
          <a:xfrm>
            <a:off x="2214994" y="1669718"/>
            <a:ext cx="6530033" cy="1200329"/>
          </a:xfrm>
          <a:prstGeom prst="rect">
            <a:avLst/>
          </a:prstGeom>
          <a:noFill/>
        </p:spPr>
        <p:txBody>
          <a:bodyPr wrap="square" rtlCol="0">
            <a:spAutoFit/>
          </a:bodyPr>
          <a:lstStyle/>
          <a:p>
            <a:pPr defTabSz="914400"/>
            <a:r>
              <a:rPr lang="fr-FR" sz="1200" dirty="0" smtClean="0">
                <a:solidFill>
                  <a:prstClr val="black"/>
                </a:solidFill>
                <a:latin typeface="Arial" panose="020B0604020202020204" pitchFamily="34" charset="0"/>
                <a:cs typeface="Arial" panose="020B0604020202020204" pitchFamily="34" charset="0"/>
              </a:rPr>
              <a:t>Des dispositifs de qualité mais de faibles niveaux de réponses :</a:t>
            </a:r>
          </a:p>
          <a:p>
            <a:pPr marL="171450" indent="-171450" defTabSz="914400">
              <a:buFontTx/>
              <a:buChar char="-"/>
            </a:pPr>
            <a:r>
              <a:rPr lang="fr-FR" sz="1200" dirty="0" smtClean="0">
                <a:solidFill>
                  <a:prstClr val="black"/>
                </a:solidFill>
                <a:latin typeface="Arial" panose="020B0604020202020204" pitchFamily="34" charset="0"/>
                <a:cs typeface="Arial" panose="020B0604020202020204" pitchFamily="34" charset="0"/>
              </a:rPr>
              <a:t>2768 </a:t>
            </a:r>
            <a:r>
              <a:rPr lang="fr-FR" sz="1200" dirty="0">
                <a:solidFill>
                  <a:prstClr val="black"/>
                </a:solidFill>
                <a:latin typeface="Arial" panose="020B0604020202020204" pitchFamily="34" charset="0"/>
                <a:cs typeface="Arial" panose="020B0604020202020204" pitchFamily="34" charset="0"/>
              </a:rPr>
              <a:t>questionnaires traités </a:t>
            </a:r>
            <a:r>
              <a:rPr lang="fr-FR" sz="1200" dirty="0" smtClean="0">
                <a:solidFill>
                  <a:prstClr val="black"/>
                </a:solidFill>
                <a:latin typeface="Arial" panose="020B0604020202020204" pitchFamily="34" charset="0"/>
                <a:cs typeface="Arial" panose="020B0604020202020204" pitchFamily="34" charset="0"/>
              </a:rPr>
              <a:t>en 2011 </a:t>
            </a:r>
          </a:p>
          <a:p>
            <a:pPr marL="171450" indent="-171450" defTabSz="914400">
              <a:buFontTx/>
              <a:buChar char="-"/>
            </a:pPr>
            <a:r>
              <a:rPr lang="fr-FR" sz="1200" dirty="0" smtClean="0">
                <a:solidFill>
                  <a:prstClr val="black"/>
                </a:solidFill>
                <a:latin typeface="Arial" panose="020B0604020202020204" pitchFamily="34" charset="0"/>
                <a:cs typeface="Arial" panose="020B0604020202020204" pitchFamily="34" charset="0"/>
              </a:rPr>
              <a:t>1848 </a:t>
            </a:r>
            <a:r>
              <a:rPr lang="fr-FR" sz="1200" dirty="0">
                <a:solidFill>
                  <a:prstClr val="black"/>
                </a:solidFill>
                <a:latin typeface="Arial" panose="020B0604020202020204" pitchFamily="34" charset="0"/>
                <a:cs typeface="Arial" panose="020B0604020202020204" pitchFamily="34" charset="0"/>
              </a:rPr>
              <a:t>questionnaires traités en </a:t>
            </a:r>
            <a:r>
              <a:rPr lang="fr-FR" sz="1200" dirty="0" smtClean="0">
                <a:solidFill>
                  <a:prstClr val="black"/>
                </a:solidFill>
                <a:latin typeface="Arial" panose="020B0604020202020204" pitchFamily="34" charset="0"/>
                <a:cs typeface="Arial" panose="020B0604020202020204" pitchFamily="34" charset="0"/>
              </a:rPr>
              <a:t>2012 </a:t>
            </a:r>
            <a:endParaRPr lang="fr-FR" sz="1200" dirty="0">
              <a:solidFill>
                <a:prstClr val="black"/>
              </a:solidFill>
              <a:latin typeface="Arial" panose="020B0604020202020204" pitchFamily="34" charset="0"/>
              <a:cs typeface="Arial" panose="020B0604020202020204" pitchFamily="34" charset="0"/>
            </a:endParaRPr>
          </a:p>
          <a:p>
            <a:pPr defTabSz="914400"/>
            <a:r>
              <a:rPr lang="fr-FR" sz="1200" dirty="0" smtClean="0">
                <a:solidFill>
                  <a:prstClr val="black"/>
                </a:solidFill>
                <a:latin typeface="Arial" panose="020B0604020202020204" pitchFamily="34" charset="0"/>
                <a:cs typeface="Arial" panose="020B0604020202020204" pitchFamily="34" charset="0"/>
              </a:rPr>
              <a:t>Sur plus d’1 million de dossiers ouverts auprès des MDPH</a:t>
            </a:r>
          </a:p>
          <a:p>
            <a:pPr defTabSz="914400"/>
            <a:endParaRPr lang="fr-FR" sz="1200" dirty="0" smtClean="0">
              <a:solidFill>
                <a:prstClr val="black"/>
              </a:solidFill>
              <a:latin typeface="Arial" panose="020B0604020202020204" pitchFamily="34" charset="0"/>
              <a:cs typeface="Arial" panose="020B0604020202020204" pitchFamily="34" charset="0"/>
            </a:endParaRPr>
          </a:p>
          <a:p>
            <a:pPr defTabSz="914400"/>
            <a:r>
              <a:rPr lang="fr-FR" sz="1200" dirty="0" smtClean="0">
                <a:solidFill>
                  <a:prstClr val="black"/>
                </a:solidFill>
                <a:latin typeface="Arial" panose="020B0604020202020204" pitchFamily="34" charset="0"/>
                <a:cs typeface="Arial" panose="020B0604020202020204" pitchFamily="34" charset="0"/>
              </a:rPr>
              <a:t>Et une forte dépendance à un marché de prestation pour le traitement des questionnaires</a:t>
            </a:r>
          </a:p>
        </p:txBody>
      </p:sp>
      <p:sp>
        <p:nvSpPr>
          <p:cNvPr id="26" name="Flèche à angle droit 25"/>
          <p:cNvSpPr/>
          <p:nvPr/>
        </p:nvSpPr>
        <p:spPr>
          <a:xfrm rot="5400000">
            <a:off x="2555837" y="5090372"/>
            <a:ext cx="748708" cy="737670"/>
          </a:xfrm>
          <a:prstGeom prst="bentUpArrow">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latin typeface="Arial" panose="020B0604020202020204" pitchFamily="34" charset="0"/>
              <a:cs typeface="Arial" panose="020B0604020202020204" pitchFamily="34" charset="0"/>
            </a:endParaRPr>
          </a:p>
        </p:txBody>
      </p:sp>
      <p:sp>
        <p:nvSpPr>
          <p:cNvPr id="28" name="Rectangle 27"/>
          <p:cNvSpPr/>
          <p:nvPr/>
        </p:nvSpPr>
        <p:spPr>
          <a:xfrm>
            <a:off x="2214993" y="3873260"/>
            <a:ext cx="6509697" cy="1136890"/>
          </a:xfrm>
          <a:prstGeom prst="rect">
            <a:avLst/>
          </a:prstGeom>
          <a:solidFill>
            <a:srgbClr val="CC9900">
              <a:alpha val="31000"/>
            </a:srgbClr>
          </a:solidFill>
        </p:spPr>
        <p:txBody>
          <a:bodyPr wrap="square">
            <a:noAutofit/>
          </a:bodyPr>
          <a:lstStyle/>
          <a:p>
            <a:pPr marL="171450" indent="-171450" defTabSz="914400">
              <a:buFont typeface="Arial" panose="020B0604020202020204" pitchFamily="34" charset="0"/>
              <a:buChar char="•"/>
            </a:pPr>
            <a:r>
              <a:rPr lang="fr-FR" sz="1050" dirty="0" smtClean="0">
                <a:solidFill>
                  <a:prstClr val="black"/>
                </a:solidFill>
                <a:latin typeface="Arial" panose="020B0604020202020204" pitchFamily="34" charset="0"/>
                <a:cs typeface="Arial" panose="020B0604020202020204" pitchFamily="34" charset="0"/>
              </a:rPr>
              <a:t>Un </a:t>
            </a:r>
            <a:r>
              <a:rPr lang="fr-FR" sz="1050" dirty="0">
                <a:solidFill>
                  <a:prstClr val="black"/>
                </a:solidFill>
                <a:latin typeface="Arial" panose="020B0604020202020204" pitchFamily="34" charset="0"/>
                <a:cs typeface="Arial" panose="020B0604020202020204" pitchFamily="34" charset="0"/>
              </a:rPr>
              <a:t>sentiment d’essoufflement de la </a:t>
            </a:r>
            <a:r>
              <a:rPr lang="fr-FR" sz="1050" dirty="0" smtClean="0">
                <a:solidFill>
                  <a:prstClr val="black"/>
                </a:solidFill>
                <a:latin typeface="Arial" panose="020B0604020202020204" pitchFamily="34" charset="0"/>
                <a:cs typeface="Arial" panose="020B0604020202020204" pitchFamily="34" charset="0"/>
              </a:rPr>
              <a:t>démarche</a:t>
            </a:r>
          </a:p>
          <a:p>
            <a:pPr marL="171450" indent="-171450" defTabSz="914400">
              <a:buFont typeface="Arial" panose="020B0604020202020204" pitchFamily="34" charset="0"/>
              <a:buChar char="•"/>
            </a:pPr>
            <a:r>
              <a:rPr lang="fr-FR" sz="1050" dirty="0" smtClean="0">
                <a:solidFill>
                  <a:prstClr val="black"/>
                </a:solidFill>
                <a:latin typeface="Arial" panose="020B0604020202020204" pitchFamily="34" charset="0"/>
                <a:cs typeface="Arial" panose="020B0604020202020204" pitchFamily="34" charset="0"/>
              </a:rPr>
              <a:t>Une interrogation </a:t>
            </a:r>
            <a:r>
              <a:rPr lang="fr-FR" sz="1050" dirty="0">
                <a:solidFill>
                  <a:prstClr val="black"/>
                </a:solidFill>
                <a:latin typeface="Arial" panose="020B0604020202020204" pitchFamily="34" charset="0"/>
                <a:cs typeface="Arial" panose="020B0604020202020204" pitchFamily="34" charset="0"/>
              </a:rPr>
              <a:t>sur le découpage par </a:t>
            </a:r>
            <a:r>
              <a:rPr lang="fr-FR" sz="1050" dirty="0" smtClean="0">
                <a:solidFill>
                  <a:prstClr val="black"/>
                </a:solidFill>
                <a:latin typeface="Arial" panose="020B0604020202020204" pitchFamily="34" charset="0"/>
                <a:cs typeface="Arial" panose="020B0604020202020204" pitchFamily="34" charset="0"/>
              </a:rPr>
              <a:t>mission des questionnaires</a:t>
            </a:r>
          </a:p>
          <a:p>
            <a:pPr marL="171450" indent="-171450" defTabSz="914400">
              <a:buFont typeface="Arial" panose="020B0604020202020204" pitchFamily="34" charset="0"/>
              <a:buChar char="•"/>
            </a:pPr>
            <a:r>
              <a:rPr lang="fr-FR" sz="1050" dirty="0" smtClean="0">
                <a:solidFill>
                  <a:prstClr val="black"/>
                </a:solidFill>
                <a:latin typeface="Arial" panose="020B0604020202020204" pitchFamily="34" charset="0"/>
                <a:cs typeface="Arial" panose="020B0604020202020204" pitchFamily="34" charset="0"/>
              </a:rPr>
              <a:t>Des questionnaires jugés trop longs et trop complexes</a:t>
            </a:r>
          </a:p>
          <a:p>
            <a:pPr marL="171450" indent="-171450" defTabSz="914400">
              <a:buFont typeface="Arial" panose="020B0604020202020204" pitchFamily="34" charset="0"/>
              <a:buChar char="•"/>
            </a:pPr>
            <a:r>
              <a:rPr lang="fr-FR" sz="1050" dirty="0" smtClean="0">
                <a:solidFill>
                  <a:prstClr val="black"/>
                </a:solidFill>
                <a:latin typeface="Arial" panose="020B0604020202020204" pitchFamily="34" charset="0"/>
                <a:cs typeface="Arial" panose="020B0604020202020204" pitchFamily="34" charset="0"/>
              </a:rPr>
              <a:t>Des type de questions et réponses peu compréhensibles pour les usagers</a:t>
            </a:r>
          </a:p>
          <a:p>
            <a:pPr marL="628650" lvl="1" indent="-171450" defTabSz="914400">
              <a:buFont typeface="Arial" panose="020B0604020202020204" pitchFamily="34" charset="0"/>
              <a:buChar char="•"/>
            </a:pPr>
            <a:r>
              <a:rPr lang="fr-FR" sz="1000" i="1" dirty="0" smtClean="0">
                <a:solidFill>
                  <a:prstClr val="black"/>
                </a:solidFill>
                <a:latin typeface="Arial" panose="020B0604020202020204" pitchFamily="34" charset="0"/>
                <a:cs typeface="Arial" panose="020B0604020202020204" pitchFamily="34" charset="0"/>
              </a:rPr>
              <a:t>Retour d’expérience MDPH 62 / APF 62 : besoin fort de reformulation</a:t>
            </a:r>
          </a:p>
          <a:p>
            <a:pPr marL="171450" indent="-171450" defTabSz="914400">
              <a:buFont typeface="Arial" panose="020B0604020202020204" pitchFamily="34" charset="0"/>
              <a:buChar char="•"/>
            </a:pPr>
            <a:r>
              <a:rPr lang="fr-FR" sz="1050" dirty="0" smtClean="0">
                <a:solidFill>
                  <a:prstClr val="black"/>
                </a:solidFill>
                <a:latin typeface="Arial" panose="020B0604020202020204" pitchFamily="34" charset="0"/>
                <a:cs typeface="Arial" panose="020B0604020202020204" pitchFamily="34" charset="0"/>
              </a:rPr>
              <a:t>Un besoin d’accompagnement au remplissage</a:t>
            </a:r>
          </a:p>
        </p:txBody>
      </p:sp>
      <p:sp>
        <p:nvSpPr>
          <p:cNvPr id="32" name="Rectangle 31"/>
          <p:cNvSpPr/>
          <p:nvPr/>
        </p:nvSpPr>
        <p:spPr>
          <a:xfrm>
            <a:off x="1404365" y="3378366"/>
            <a:ext cx="7463590" cy="276999"/>
          </a:xfrm>
          <a:prstGeom prst="rect">
            <a:avLst/>
          </a:prstGeom>
          <a:noFill/>
          <a:ln w="19050">
            <a:noFill/>
          </a:ln>
        </p:spPr>
        <p:txBody>
          <a:bodyPr wrap="square">
            <a:spAutoFit/>
          </a:bodyPr>
          <a:lstStyle/>
          <a:p>
            <a:pPr defTabSz="914400"/>
            <a:r>
              <a:rPr lang="fr-FR" sz="1200" b="1" dirty="0" smtClean="0">
                <a:solidFill>
                  <a:prstClr val="black"/>
                </a:solidFill>
                <a:latin typeface="Arial" panose="020B0604020202020204" pitchFamily="34" charset="0"/>
                <a:cs typeface="Arial" panose="020B0604020202020204" pitchFamily="34" charset="0"/>
              </a:rPr>
              <a:t>Retours d’expériences et réflexions prospectives </a:t>
            </a:r>
            <a:r>
              <a:rPr lang="fr-FR" sz="1200" b="1" dirty="0">
                <a:solidFill>
                  <a:prstClr val="black"/>
                </a:solidFill>
                <a:latin typeface="Arial" panose="020B0604020202020204" pitchFamily="34" charset="0"/>
                <a:cs typeface="Arial" panose="020B0604020202020204" pitchFamily="34" charset="0"/>
              </a:rPr>
              <a:t>du comité de suivi de la démarche, en 2013 </a:t>
            </a:r>
            <a:r>
              <a:rPr lang="fr-FR" sz="1200" dirty="0">
                <a:solidFill>
                  <a:prstClr val="black"/>
                </a:solidFill>
                <a:latin typeface="Arial" panose="020B0604020202020204" pitchFamily="34" charset="0"/>
                <a:cs typeface="Arial" panose="020B0604020202020204" pitchFamily="34" charset="0"/>
              </a:rPr>
              <a:t>:</a:t>
            </a:r>
          </a:p>
        </p:txBody>
      </p:sp>
      <p:sp>
        <p:nvSpPr>
          <p:cNvPr id="38" name="Rectangle 37"/>
          <p:cNvSpPr/>
          <p:nvPr/>
        </p:nvSpPr>
        <p:spPr>
          <a:xfrm>
            <a:off x="1357991" y="6367021"/>
            <a:ext cx="46374" cy="1053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40" name="Rectangle 39"/>
          <p:cNvSpPr/>
          <p:nvPr/>
        </p:nvSpPr>
        <p:spPr>
          <a:xfrm>
            <a:off x="1493156" y="6374481"/>
            <a:ext cx="46374" cy="1053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41" name="Rectangle 40"/>
          <p:cNvSpPr/>
          <p:nvPr/>
        </p:nvSpPr>
        <p:spPr>
          <a:xfrm>
            <a:off x="1625763" y="6406825"/>
            <a:ext cx="46374" cy="1053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42" name="Rectangle 41"/>
          <p:cNvSpPr/>
          <p:nvPr/>
        </p:nvSpPr>
        <p:spPr>
          <a:xfrm>
            <a:off x="1747798" y="6444455"/>
            <a:ext cx="46374" cy="1053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43" name="Rectangle 42"/>
          <p:cNvSpPr/>
          <p:nvPr/>
        </p:nvSpPr>
        <p:spPr>
          <a:xfrm>
            <a:off x="1868483" y="6525994"/>
            <a:ext cx="46374" cy="1053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4" name="Rectangle 3"/>
          <p:cNvSpPr/>
          <p:nvPr/>
        </p:nvSpPr>
        <p:spPr>
          <a:xfrm>
            <a:off x="3368836" y="5139232"/>
            <a:ext cx="5376191" cy="1061829"/>
          </a:xfrm>
          <a:prstGeom prst="rect">
            <a:avLst/>
          </a:prstGeom>
        </p:spPr>
        <p:txBody>
          <a:bodyPr wrap="square">
            <a:spAutoFit/>
          </a:bodyPr>
          <a:lstStyle/>
          <a:p>
            <a:pPr defTabSz="914400"/>
            <a:r>
              <a:rPr lang="fr-FR" sz="1050" i="1" dirty="0">
                <a:solidFill>
                  <a:prstClr val="black"/>
                </a:solidFill>
                <a:latin typeface="Arial" panose="020B0604020202020204" pitchFamily="34" charset="0"/>
                <a:cs typeface="Arial" panose="020B0604020202020204" pitchFamily="34" charset="0"/>
              </a:rPr>
              <a:t>En réponse, propositions de </a:t>
            </a:r>
            <a:r>
              <a:rPr lang="fr-FR" sz="1050" i="1" dirty="0" smtClean="0">
                <a:solidFill>
                  <a:prstClr val="black"/>
                </a:solidFill>
                <a:latin typeface="Arial" panose="020B0604020202020204" pitchFamily="34" charset="0"/>
                <a:cs typeface="Arial" panose="020B0604020202020204" pitchFamily="34" charset="0"/>
              </a:rPr>
              <a:t>:</a:t>
            </a:r>
          </a:p>
          <a:p>
            <a:pPr defTabSz="914400"/>
            <a:endParaRPr lang="fr-FR" sz="1050" i="1" dirty="0">
              <a:solidFill>
                <a:prstClr val="black"/>
              </a:solidFill>
              <a:latin typeface="Arial" panose="020B0604020202020204" pitchFamily="34" charset="0"/>
              <a:cs typeface="Arial" panose="020B0604020202020204" pitchFamily="34" charset="0"/>
            </a:endParaRPr>
          </a:p>
          <a:p>
            <a:pPr marL="171450" indent="-171450" defTabSz="914400">
              <a:buFont typeface="Wingdings" panose="05000000000000000000" pitchFamily="2" charset="2"/>
              <a:buChar char="ü"/>
            </a:pPr>
            <a:r>
              <a:rPr lang="fr-FR" sz="1050" dirty="0">
                <a:solidFill>
                  <a:prstClr val="black"/>
                </a:solidFill>
                <a:latin typeface="Arial" panose="020B0604020202020204" pitchFamily="34" charset="0"/>
                <a:cs typeface="Arial" panose="020B0604020202020204" pitchFamily="34" charset="0"/>
              </a:rPr>
              <a:t>Distinguer deux niveaux de </a:t>
            </a:r>
            <a:r>
              <a:rPr lang="fr-FR" sz="1050" dirty="0" smtClean="0">
                <a:solidFill>
                  <a:prstClr val="black"/>
                </a:solidFill>
                <a:latin typeface="Arial" panose="020B0604020202020204" pitchFamily="34" charset="0"/>
                <a:cs typeface="Arial" panose="020B0604020202020204" pitchFamily="34" charset="0"/>
              </a:rPr>
              <a:t>remontées sur la qualité de service : </a:t>
            </a:r>
            <a:endParaRPr lang="fr-FR" sz="1050" dirty="0">
              <a:solidFill>
                <a:prstClr val="black"/>
              </a:solidFill>
              <a:latin typeface="Arial" panose="020B0604020202020204" pitchFamily="34" charset="0"/>
              <a:cs typeface="Arial" panose="020B0604020202020204" pitchFamily="34" charset="0"/>
            </a:endParaRPr>
          </a:p>
          <a:p>
            <a:pPr marL="628650" lvl="1" indent="-171450" defTabSz="914400">
              <a:buFont typeface="Arial" panose="020B0604020202020204" pitchFamily="34" charset="0"/>
              <a:buChar char="•"/>
            </a:pPr>
            <a:r>
              <a:rPr lang="fr-FR" sz="1050" dirty="0" smtClean="0">
                <a:solidFill>
                  <a:prstClr val="black"/>
                </a:solidFill>
                <a:latin typeface="Arial" panose="020B0604020202020204" pitchFamily="34" charset="0"/>
                <a:cs typeface="Arial" panose="020B0604020202020204" pitchFamily="34" charset="0"/>
              </a:rPr>
              <a:t>Un </a:t>
            </a:r>
            <a:r>
              <a:rPr lang="fr-FR" sz="1050" dirty="0">
                <a:solidFill>
                  <a:prstClr val="black"/>
                </a:solidFill>
                <a:latin typeface="Arial" panose="020B0604020202020204" pitchFamily="34" charset="0"/>
                <a:cs typeface="Arial" panose="020B0604020202020204" pitchFamily="34" charset="0"/>
              </a:rPr>
              <a:t>questionnaire usager simple </a:t>
            </a:r>
          </a:p>
          <a:p>
            <a:pPr marL="628650" lvl="1" indent="-171450" defTabSz="914400">
              <a:buFont typeface="Arial" panose="020B0604020202020204" pitchFamily="34" charset="0"/>
              <a:buChar char="•"/>
            </a:pPr>
            <a:r>
              <a:rPr lang="fr-FR" sz="1050" dirty="0" smtClean="0">
                <a:solidFill>
                  <a:prstClr val="black"/>
                </a:solidFill>
                <a:latin typeface="Arial" panose="020B0604020202020204" pitchFamily="34" charset="0"/>
                <a:cs typeface="Arial" panose="020B0604020202020204" pitchFamily="34" charset="0"/>
              </a:rPr>
              <a:t>La participation des associations d’usager à la Comex</a:t>
            </a:r>
            <a:endParaRPr lang="fr-FR" sz="1050" dirty="0">
              <a:solidFill>
                <a:prstClr val="black"/>
              </a:solidFill>
              <a:latin typeface="Arial" panose="020B0604020202020204" pitchFamily="34" charset="0"/>
              <a:cs typeface="Arial" panose="020B0604020202020204" pitchFamily="34" charset="0"/>
            </a:endParaRPr>
          </a:p>
          <a:p>
            <a:pPr marL="171450" indent="-171450" defTabSz="914400">
              <a:buFont typeface="Wingdings" panose="05000000000000000000" pitchFamily="2" charset="2"/>
              <a:buChar char="ü"/>
            </a:pPr>
            <a:r>
              <a:rPr lang="fr-FR" sz="1050" dirty="0">
                <a:solidFill>
                  <a:prstClr val="black"/>
                </a:solidFill>
                <a:latin typeface="Arial" panose="020B0604020202020204" pitchFamily="34" charset="0"/>
                <a:cs typeface="Arial" panose="020B0604020202020204" pitchFamily="34" charset="0"/>
              </a:rPr>
              <a:t>Importance du retour : vers les usagers, vers les Comex, vers les agents</a:t>
            </a:r>
          </a:p>
        </p:txBody>
      </p:sp>
    </p:spTree>
    <p:extLst>
      <p:ext uri="{BB962C8B-B14F-4D97-AF65-F5344CB8AC3E}">
        <p14:creationId xmlns:p14="http://schemas.microsoft.com/office/powerpoint/2010/main" val="77110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r>
              <a:rPr lang="fr-FR" dirty="0" smtClean="0"/>
              <a:t>La reprise des travaux en 2015</a:t>
            </a:r>
            <a:endParaRPr lang="fr-FR" dirty="0"/>
          </a:p>
        </p:txBody>
      </p:sp>
      <p:cxnSp>
        <p:nvCxnSpPr>
          <p:cNvPr id="7" name="Connecteur en arc 6"/>
          <p:cNvCxnSpPr/>
          <p:nvPr/>
        </p:nvCxnSpPr>
        <p:spPr>
          <a:xfrm rot="16200000" flipH="1">
            <a:off x="-1607679" y="2856577"/>
            <a:ext cx="5150993" cy="1009923"/>
          </a:xfrm>
          <a:prstGeom prst="curvedConnector3">
            <a:avLst>
              <a:gd name="adj1" fmla="val 12774"/>
            </a:avLst>
          </a:prstGeom>
          <a:ln>
            <a:solidFill>
              <a:srgbClr val="87999F"/>
            </a:solidFill>
          </a:ln>
        </p:spPr>
        <p:style>
          <a:lnRef idx="2">
            <a:schemeClr val="accent1"/>
          </a:lnRef>
          <a:fillRef idx="0">
            <a:schemeClr val="accent1"/>
          </a:fillRef>
          <a:effectRef idx="1">
            <a:schemeClr val="accent1"/>
          </a:effectRef>
          <a:fontRef idx="minor">
            <a:schemeClr val="tx1"/>
          </a:fontRef>
        </p:style>
      </p:cxnSp>
      <p:sp>
        <p:nvSpPr>
          <p:cNvPr id="10" name="Ellipse 9"/>
          <p:cNvSpPr/>
          <p:nvPr/>
        </p:nvSpPr>
        <p:spPr>
          <a:xfrm rot="20372037">
            <a:off x="939112" y="1411062"/>
            <a:ext cx="188732" cy="202201"/>
          </a:xfrm>
          <a:prstGeom prst="ellipse">
            <a:avLst/>
          </a:prstGeom>
          <a:solidFill>
            <a:srgbClr val="CC99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latin typeface="Arial" panose="020B0604020202020204" pitchFamily="34" charset="0"/>
              <a:cs typeface="Arial" panose="020B0604020202020204" pitchFamily="34" charset="0"/>
            </a:endParaRPr>
          </a:p>
        </p:txBody>
      </p:sp>
      <p:sp>
        <p:nvSpPr>
          <p:cNvPr id="15" name="ZoneTexte 14"/>
          <p:cNvSpPr txBox="1"/>
          <p:nvPr/>
        </p:nvSpPr>
        <p:spPr>
          <a:xfrm>
            <a:off x="1320732" y="1365787"/>
            <a:ext cx="5200837" cy="276999"/>
          </a:xfrm>
          <a:prstGeom prst="rect">
            <a:avLst/>
          </a:prstGeom>
          <a:noFill/>
        </p:spPr>
        <p:txBody>
          <a:bodyPr wrap="square" rtlCol="0">
            <a:spAutoFit/>
          </a:bodyPr>
          <a:lstStyle/>
          <a:p>
            <a:pPr defTabSz="914400"/>
            <a:r>
              <a:rPr lang="fr-FR" sz="1200" b="1" dirty="0" smtClean="0">
                <a:solidFill>
                  <a:prstClr val="black"/>
                </a:solidFill>
                <a:latin typeface="Arial" panose="020B0604020202020204" pitchFamily="34" charset="0"/>
                <a:cs typeface="Arial" panose="020B0604020202020204" pitchFamily="34" charset="0"/>
              </a:rPr>
              <a:t>2015 – 2016 : reprise du dispositif</a:t>
            </a:r>
            <a:endParaRPr lang="fr-FR" sz="1200" b="1" dirty="0">
              <a:solidFill>
                <a:prstClr val="black"/>
              </a:solidFill>
              <a:latin typeface="Arial" panose="020B0604020202020204" pitchFamily="34" charset="0"/>
              <a:cs typeface="Arial" panose="020B0604020202020204" pitchFamily="34" charset="0"/>
            </a:endParaRPr>
          </a:p>
        </p:txBody>
      </p:sp>
      <p:sp>
        <p:nvSpPr>
          <p:cNvPr id="16" name="ZoneTexte 15"/>
          <p:cNvSpPr txBox="1"/>
          <p:nvPr/>
        </p:nvSpPr>
        <p:spPr>
          <a:xfrm>
            <a:off x="1472780" y="1605373"/>
            <a:ext cx="7274404" cy="1292662"/>
          </a:xfrm>
          <a:prstGeom prst="rect">
            <a:avLst/>
          </a:prstGeom>
          <a:noFill/>
        </p:spPr>
        <p:txBody>
          <a:bodyPr wrap="square" rtlCol="0">
            <a:spAutoFit/>
          </a:bodyPr>
          <a:lstStyle/>
          <a:p>
            <a:pPr marL="171450" indent="-171450" defTabSz="914400">
              <a:buFont typeface="Arial" panose="020B0604020202020204" pitchFamily="34" charset="0"/>
              <a:buChar char="›"/>
            </a:pPr>
            <a:r>
              <a:rPr lang="fr-FR" sz="1100" dirty="0" smtClean="0">
                <a:solidFill>
                  <a:prstClr val="black"/>
                </a:solidFill>
                <a:latin typeface="Arial" panose="020B0604020202020204" pitchFamily="34" charset="0"/>
                <a:cs typeface="Arial" panose="020B0604020202020204" pitchFamily="34" charset="0"/>
              </a:rPr>
              <a:t>Reprise du questionnaire avec l’appui méthodologique du SGMAP et en concertation avec les associations représentantes des usagers et des représentants de MDPH</a:t>
            </a:r>
          </a:p>
          <a:p>
            <a:pPr marL="171450" indent="-171450" defTabSz="914400">
              <a:buFont typeface="Arial" panose="020B0604020202020204" pitchFamily="34" charset="0"/>
              <a:buChar char="›"/>
            </a:pPr>
            <a:r>
              <a:rPr lang="fr-FR" sz="1100" dirty="0" smtClean="0">
                <a:solidFill>
                  <a:prstClr val="black"/>
                </a:solidFill>
                <a:latin typeface="Arial" panose="020B0604020202020204" pitchFamily="34" charset="0"/>
                <a:cs typeface="Arial" panose="020B0604020202020204" pitchFamily="34" charset="0"/>
              </a:rPr>
              <a:t>Aboutissement à deux questionnaires : l’un à froid, l’autre à chaud</a:t>
            </a:r>
          </a:p>
          <a:p>
            <a:pPr marL="171450" indent="-171450" defTabSz="914400">
              <a:buFont typeface="Arial" panose="020B0604020202020204" pitchFamily="34" charset="0"/>
              <a:buChar char="›"/>
            </a:pPr>
            <a:r>
              <a:rPr lang="fr-FR" sz="1100" dirty="0">
                <a:solidFill>
                  <a:prstClr val="black"/>
                </a:solidFill>
                <a:latin typeface="Arial" panose="020B0604020202020204" pitchFamily="34" charset="0"/>
                <a:cs typeface="Arial" panose="020B0604020202020204" pitchFamily="34" charset="0"/>
              </a:rPr>
              <a:t>Intégration dans toutes les conventions pluriannuelles CNSA – département d’objectifs liés à la mise en œuvre de MSU (S1 2016)</a:t>
            </a:r>
          </a:p>
          <a:p>
            <a:pPr marL="171450" indent="-171450" defTabSz="914400">
              <a:buFont typeface="Arial" panose="020B0604020202020204" pitchFamily="34" charset="0"/>
              <a:buChar char="›"/>
            </a:pPr>
            <a:r>
              <a:rPr lang="fr-FR" sz="1100" dirty="0" smtClean="0">
                <a:solidFill>
                  <a:prstClr val="black"/>
                </a:solidFill>
                <a:latin typeface="Arial" panose="020B0604020202020204" pitchFamily="34" charset="0"/>
                <a:cs typeface="Arial" panose="020B0604020202020204" pitchFamily="34" charset="0"/>
              </a:rPr>
              <a:t>Mise en ligne du questionnaire CNSA sur l’outil Sphinx du SGMAP (août 2016)</a:t>
            </a:r>
            <a:endParaRPr lang="fr-FR" sz="1200" dirty="0" smtClean="0">
              <a:solidFill>
                <a:prstClr val="black"/>
              </a:solidFill>
              <a:latin typeface="Arial" panose="020B0604020202020204" pitchFamily="34" charset="0"/>
              <a:cs typeface="Arial" panose="020B0604020202020204" pitchFamily="34" charset="0"/>
            </a:endParaRPr>
          </a:p>
          <a:p>
            <a:pPr defTabSz="914400"/>
            <a:endParaRPr lang="fr-FR" sz="1200" dirty="0">
              <a:solidFill>
                <a:prstClr val="black"/>
              </a:solidFill>
              <a:latin typeface="Arial" panose="020B0604020202020204" pitchFamily="34" charset="0"/>
              <a:cs typeface="Arial" panose="020B0604020202020204" pitchFamily="34" charset="0"/>
            </a:endParaRPr>
          </a:p>
        </p:txBody>
      </p:sp>
      <p:sp>
        <p:nvSpPr>
          <p:cNvPr id="17" name="ZoneTexte 16"/>
          <p:cNvSpPr txBox="1"/>
          <p:nvPr/>
        </p:nvSpPr>
        <p:spPr>
          <a:xfrm>
            <a:off x="1619497" y="2822620"/>
            <a:ext cx="5273010" cy="276999"/>
          </a:xfrm>
          <a:prstGeom prst="rect">
            <a:avLst/>
          </a:prstGeom>
          <a:noFill/>
        </p:spPr>
        <p:txBody>
          <a:bodyPr wrap="square" rtlCol="0">
            <a:spAutoFit/>
          </a:bodyPr>
          <a:lstStyle/>
          <a:p>
            <a:pPr defTabSz="914400"/>
            <a:r>
              <a:rPr lang="fr-FR" sz="1200" b="1" dirty="0" smtClean="0">
                <a:solidFill>
                  <a:prstClr val="black"/>
                </a:solidFill>
                <a:latin typeface="Arial" panose="020B0604020202020204" pitchFamily="34" charset="0"/>
                <a:cs typeface="Arial" panose="020B0604020202020204" pitchFamily="34" charset="0"/>
              </a:rPr>
              <a:t>Novembre 2016 – aujourd’hui : poursuite des travaux de refonte</a:t>
            </a:r>
            <a:endParaRPr lang="fr-FR" sz="1200" b="1" dirty="0">
              <a:solidFill>
                <a:prstClr val="black"/>
              </a:solidFill>
              <a:latin typeface="Arial" panose="020B0604020202020204" pitchFamily="34" charset="0"/>
              <a:cs typeface="Arial" panose="020B0604020202020204" pitchFamily="34" charset="0"/>
            </a:endParaRPr>
          </a:p>
        </p:txBody>
      </p:sp>
      <p:sp>
        <p:nvSpPr>
          <p:cNvPr id="18" name="ZoneTexte 17"/>
          <p:cNvSpPr txBox="1"/>
          <p:nvPr/>
        </p:nvSpPr>
        <p:spPr>
          <a:xfrm>
            <a:off x="1567096" y="3039233"/>
            <a:ext cx="7242331" cy="3308598"/>
          </a:xfrm>
          <a:prstGeom prst="rect">
            <a:avLst/>
          </a:prstGeom>
          <a:noFill/>
        </p:spPr>
        <p:txBody>
          <a:bodyPr wrap="square" rtlCol="0">
            <a:spAutoFit/>
          </a:bodyPr>
          <a:lstStyle/>
          <a:p>
            <a:pPr marL="171450" indent="-171450" defTabSz="914400">
              <a:buFontTx/>
              <a:buChar char="-"/>
            </a:pPr>
            <a:r>
              <a:rPr lang="fr-FR" sz="1100" dirty="0" smtClean="0">
                <a:solidFill>
                  <a:prstClr val="black"/>
                </a:solidFill>
                <a:latin typeface="Arial" panose="020B0604020202020204" pitchFamily="34" charset="0"/>
                <a:cs typeface="Arial" panose="020B0604020202020204" pitchFamily="34" charset="0"/>
              </a:rPr>
              <a:t>Reprise des travaux : récupération des questionnaires sur l’outil Sphinx de la CNSA pour sécuriser l’hébergement des données et l’autonomie de gestion (décembre 2016 – janvier 2017)</a:t>
            </a:r>
          </a:p>
          <a:p>
            <a:pPr marL="171450" indent="-171450" defTabSz="914400">
              <a:buFontTx/>
              <a:buChar char="-"/>
            </a:pPr>
            <a:endParaRPr lang="fr-FR" sz="1100" dirty="0" smtClean="0">
              <a:solidFill>
                <a:prstClr val="black"/>
              </a:solidFill>
              <a:latin typeface="Arial" panose="020B0604020202020204" pitchFamily="34" charset="0"/>
              <a:cs typeface="Arial" panose="020B0604020202020204" pitchFamily="34" charset="0"/>
            </a:endParaRPr>
          </a:p>
          <a:p>
            <a:pPr marL="171450" indent="-171450" defTabSz="914400">
              <a:buFontTx/>
              <a:buChar char="-"/>
            </a:pPr>
            <a:r>
              <a:rPr lang="fr-FR" sz="1100" dirty="0" smtClean="0">
                <a:solidFill>
                  <a:prstClr val="black"/>
                </a:solidFill>
                <a:latin typeface="Arial" panose="020B0604020202020204" pitchFamily="34" charset="0"/>
                <a:cs typeface="Arial" panose="020B0604020202020204" pitchFamily="34" charset="0"/>
              </a:rPr>
              <a:t>Travail sur les conditions de réussite pour le déploiement  auprès des MDPH en séminaire des directeurs de MDPH de juin 2017. </a:t>
            </a:r>
          </a:p>
          <a:p>
            <a:pPr marL="628650" lvl="1" indent="-171450" defTabSz="914400">
              <a:buFontTx/>
              <a:buChar char="-"/>
            </a:pPr>
            <a:r>
              <a:rPr lang="fr-FR" sz="1100" dirty="0" smtClean="0">
                <a:solidFill>
                  <a:prstClr val="black"/>
                </a:solidFill>
                <a:latin typeface="Arial" panose="020B0604020202020204" pitchFamily="34" charset="0"/>
                <a:cs typeface="Arial" panose="020B0604020202020204" pitchFamily="34" charset="0"/>
              </a:rPr>
              <a:t>Alerte sur la complexité des questionnaires (deux questionnaires, longueur des questionnaires, …) </a:t>
            </a:r>
          </a:p>
          <a:p>
            <a:pPr marL="628650" lvl="1" indent="-171450" defTabSz="914400">
              <a:buFontTx/>
              <a:buChar char="-"/>
            </a:pPr>
            <a:r>
              <a:rPr lang="fr-FR" sz="1100" dirty="0" smtClean="0">
                <a:solidFill>
                  <a:prstClr val="black"/>
                </a:solidFill>
                <a:latin typeface="Arial" panose="020B0604020202020204" pitchFamily="34" charset="0"/>
                <a:cs typeface="Arial" panose="020B0604020202020204" pitchFamily="34" charset="0"/>
              </a:rPr>
              <a:t>Nécessité d’un outil de restitution de qualité</a:t>
            </a:r>
          </a:p>
          <a:p>
            <a:pPr marL="171450" indent="-171450" defTabSz="914400">
              <a:buFontTx/>
              <a:buChar char="-"/>
            </a:pPr>
            <a:endParaRPr lang="fr-FR" sz="1100" dirty="0" smtClean="0">
              <a:solidFill>
                <a:prstClr val="black"/>
              </a:solidFill>
              <a:latin typeface="Arial" panose="020B0604020202020204" pitchFamily="34" charset="0"/>
              <a:cs typeface="Arial" panose="020B0604020202020204" pitchFamily="34" charset="0"/>
            </a:endParaRPr>
          </a:p>
          <a:p>
            <a:pPr marL="171450" indent="-171450" defTabSz="914400">
              <a:buFontTx/>
              <a:buChar char="-"/>
            </a:pPr>
            <a:r>
              <a:rPr lang="fr-FR" sz="1100" dirty="0" smtClean="0">
                <a:solidFill>
                  <a:prstClr val="black"/>
                </a:solidFill>
                <a:latin typeface="Arial" panose="020B0604020202020204" pitchFamily="34" charset="0"/>
                <a:cs typeface="Arial" panose="020B0604020202020204" pitchFamily="34" charset="0"/>
              </a:rPr>
              <a:t>Tests d’accessibilité avant diffusion  : </a:t>
            </a:r>
          </a:p>
          <a:p>
            <a:pPr marL="628650" lvl="1" indent="-171450" defTabSz="914400">
              <a:buFontTx/>
              <a:buChar char="-"/>
            </a:pPr>
            <a:r>
              <a:rPr lang="fr-FR" sz="1100" dirty="0" smtClean="0">
                <a:solidFill>
                  <a:prstClr val="black"/>
                </a:solidFill>
                <a:latin typeface="Arial" panose="020B0604020202020204" pitchFamily="34" charset="0"/>
                <a:cs typeface="Arial" panose="020B0604020202020204" pitchFamily="34" charset="0"/>
              </a:rPr>
              <a:t>Sur la forme (altérations de fonction visuelle principalement) : outil Sphinx difficile pour les altérations minimes (manque de contraste, de curseurs …), totalement inaccessible pour la navigation au clavier et les lecteurs d’écran</a:t>
            </a:r>
          </a:p>
          <a:p>
            <a:pPr marL="628650" lvl="1" indent="-171450" defTabSz="914400">
              <a:buFontTx/>
              <a:buChar char="-"/>
            </a:pPr>
            <a:r>
              <a:rPr lang="fr-FR" sz="1100" dirty="0" smtClean="0">
                <a:solidFill>
                  <a:prstClr val="black"/>
                </a:solidFill>
                <a:latin typeface="Arial" panose="020B0604020202020204" pitchFamily="34" charset="0"/>
                <a:cs typeface="Arial" panose="020B0604020202020204" pitchFamily="34" charset="0"/>
              </a:rPr>
              <a:t>Sur le fond (altérations de fonctions cognitives et intellectuelles principalement) : une relecture FALC fait </a:t>
            </a:r>
            <a:r>
              <a:rPr lang="fr-FR" sz="1100" dirty="0">
                <a:solidFill>
                  <a:prstClr val="black"/>
                </a:solidFill>
                <a:latin typeface="Arial" panose="020B0604020202020204" pitchFamily="34" charset="0"/>
                <a:cs typeface="Arial" panose="020B0604020202020204" pitchFamily="34" charset="0"/>
              </a:rPr>
              <a:t>par et avec des personnes </a:t>
            </a:r>
            <a:r>
              <a:rPr lang="fr-FR" sz="1100" dirty="0" smtClean="0">
                <a:solidFill>
                  <a:prstClr val="black"/>
                </a:solidFill>
                <a:latin typeface="Arial" panose="020B0604020202020204" pitchFamily="34" charset="0"/>
                <a:cs typeface="Arial" panose="020B0604020202020204" pitchFamily="34" charset="0"/>
              </a:rPr>
              <a:t>chargés de mission de la CNSA en </a:t>
            </a:r>
            <a:r>
              <a:rPr lang="fr-FR" sz="1100" dirty="0">
                <a:solidFill>
                  <a:prstClr val="black"/>
                </a:solidFill>
                <a:latin typeface="Arial" panose="020B0604020202020204" pitchFamily="34" charset="0"/>
                <a:cs typeface="Arial" panose="020B0604020202020204" pitchFamily="34" charset="0"/>
              </a:rPr>
              <a:t>situation de handicap </a:t>
            </a:r>
            <a:r>
              <a:rPr lang="fr-FR" sz="1100" dirty="0" smtClean="0">
                <a:solidFill>
                  <a:prstClr val="black"/>
                </a:solidFill>
                <a:latin typeface="Arial" panose="020B0604020202020204" pitchFamily="34" charset="0"/>
                <a:cs typeface="Arial" panose="020B0604020202020204" pitchFamily="34" charset="0"/>
              </a:rPr>
              <a:t>a confirmé le caractère trop long et inaccessible des questionnaires (nécessité de se repérer dans le temps - « avant ma demande » / « pendant ma demande »,  questions trop conceptuelles  : « qualité de … », « clarté … »)</a:t>
            </a:r>
          </a:p>
          <a:p>
            <a:pPr defTabSz="914400"/>
            <a:endParaRPr lang="fr-FR" sz="1100" dirty="0" smtClean="0">
              <a:solidFill>
                <a:prstClr val="black"/>
              </a:solidFill>
              <a:latin typeface="Arial" panose="020B0604020202020204" pitchFamily="34" charset="0"/>
              <a:cs typeface="Arial" panose="020B0604020202020204" pitchFamily="34" charset="0"/>
            </a:endParaRPr>
          </a:p>
          <a:p>
            <a:pPr marL="171450" indent="-171450" defTabSz="914400">
              <a:buFontTx/>
              <a:buChar char="-"/>
            </a:pPr>
            <a:r>
              <a:rPr lang="fr-FR" sz="1100" dirty="0" smtClean="0">
                <a:solidFill>
                  <a:prstClr val="black"/>
                </a:solidFill>
                <a:latin typeface="Arial" panose="020B0604020202020204" pitchFamily="34" charset="0"/>
                <a:cs typeface="Arial" panose="020B0604020202020204" pitchFamily="34" charset="0"/>
              </a:rPr>
              <a:t>Juillet </a:t>
            </a:r>
            <a:r>
              <a:rPr lang="fr-FR" sz="1100" dirty="0">
                <a:solidFill>
                  <a:prstClr val="black"/>
                </a:solidFill>
                <a:latin typeface="Arial" panose="020B0604020202020204" pitchFamily="34" charset="0"/>
                <a:cs typeface="Arial" panose="020B0604020202020204" pitchFamily="34" charset="0"/>
              </a:rPr>
              <a:t>2017 : </a:t>
            </a:r>
            <a:r>
              <a:rPr lang="fr-FR" sz="1100" dirty="0" smtClean="0">
                <a:solidFill>
                  <a:prstClr val="black"/>
                </a:solidFill>
                <a:latin typeface="Arial" panose="020B0604020202020204" pitchFamily="34" charset="0"/>
                <a:cs typeface="Arial" panose="020B0604020202020204" pitchFamily="34" charset="0"/>
              </a:rPr>
              <a:t>décision de modification du questionnaire pour mise en accessibilité</a:t>
            </a:r>
            <a:endParaRPr lang="fr-FR" sz="1100" dirty="0">
              <a:solidFill>
                <a:prstClr val="black"/>
              </a:solidFill>
              <a:latin typeface="Arial" panose="020B0604020202020204" pitchFamily="34" charset="0"/>
              <a:cs typeface="Arial" panose="020B0604020202020204" pitchFamily="34" charset="0"/>
            </a:endParaRPr>
          </a:p>
        </p:txBody>
      </p:sp>
      <p:sp>
        <p:nvSpPr>
          <p:cNvPr id="39" name="Rectangle 38"/>
          <p:cNvSpPr/>
          <p:nvPr/>
        </p:nvSpPr>
        <p:spPr>
          <a:xfrm>
            <a:off x="411139" y="862008"/>
            <a:ext cx="103432"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40" name="Rectangle 39"/>
          <p:cNvSpPr/>
          <p:nvPr/>
        </p:nvSpPr>
        <p:spPr>
          <a:xfrm>
            <a:off x="427667" y="999436"/>
            <a:ext cx="123734" cy="472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41" name="Rectangle 40"/>
          <p:cNvSpPr/>
          <p:nvPr/>
        </p:nvSpPr>
        <p:spPr>
          <a:xfrm>
            <a:off x="478555" y="1106176"/>
            <a:ext cx="110774" cy="505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42" name="Rectangle 41"/>
          <p:cNvSpPr/>
          <p:nvPr/>
        </p:nvSpPr>
        <p:spPr>
          <a:xfrm>
            <a:off x="582777" y="1241034"/>
            <a:ext cx="120685" cy="570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43" name="Rectangle 42"/>
          <p:cNvSpPr/>
          <p:nvPr/>
        </p:nvSpPr>
        <p:spPr>
          <a:xfrm>
            <a:off x="649697" y="1349944"/>
            <a:ext cx="162923"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46" name="Ellipse 45"/>
          <p:cNvSpPr/>
          <p:nvPr/>
        </p:nvSpPr>
        <p:spPr>
          <a:xfrm rot="20372037">
            <a:off x="1228777" y="2870806"/>
            <a:ext cx="188732" cy="202201"/>
          </a:xfrm>
          <a:prstGeom prst="ellipse">
            <a:avLst/>
          </a:prstGeom>
          <a:solidFill>
            <a:srgbClr val="CC99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9758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8394" y="1148466"/>
            <a:ext cx="8566030" cy="5373779"/>
          </a:xfrm>
          <a:prstGeom prst="rect">
            <a:avLst/>
          </a:prstGeom>
        </p:spPr>
        <p:txBody>
          <a:bodyPr wrap="square">
            <a:spAutoFit/>
          </a:bodyPr>
          <a:lstStyle/>
          <a:p>
            <a:pPr marL="87313" algn="just" defTabSz="914400">
              <a:spcBef>
                <a:spcPct val="20000"/>
              </a:spcBef>
              <a:buClr>
                <a:srgbClr val="6CB643"/>
              </a:buClr>
            </a:pPr>
            <a:r>
              <a:rPr lang="fr-FR" sz="1100" dirty="0" smtClean="0">
                <a:solidFill>
                  <a:prstClr val="black"/>
                </a:solidFill>
                <a:latin typeface="Arial" charset="0"/>
                <a:cs typeface="Arial" charset="0"/>
              </a:rPr>
              <a:t>La mise en accessibilité s’est opérée sur le fond du questionnaire (son caractère compréhensible, pouvant être rempli par tous) et la forme (son aspect visuel, pouvant être lu par tous), notamment à l’aide du RGAA et du guide Santé publique France « Communiquer pour tous, Guide pour une information accessible ». </a:t>
            </a:r>
          </a:p>
          <a:p>
            <a:pPr marL="87313" algn="just" defTabSz="914400">
              <a:spcBef>
                <a:spcPct val="20000"/>
              </a:spcBef>
              <a:buClr>
                <a:srgbClr val="6CB643"/>
              </a:buClr>
            </a:pPr>
            <a:endParaRPr lang="fr-FR" sz="1100" dirty="0">
              <a:solidFill>
                <a:prstClr val="black"/>
              </a:solidFill>
              <a:latin typeface="Arial" charset="0"/>
              <a:cs typeface="Arial" charset="0"/>
            </a:endParaRPr>
          </a:p>
          <a:p>
            <a:pPr marL="87313" algn="just" defTabSz="914400">
              <a:spcBef>
                <a:spcPct val="20000"/>
              </a:spcBef>
              <a:buClr>
                <a:srgbClr val="6CB643"/>
              </a:buClr>
            </a:pPr>
            <a:endParaRPr lang="fr-FR" sz="1100" dirty="0" smtClean="0">
              <a:solidFill>
                <a:prstClr val="black"/>
              </a:solidFill>
              <a:latin typeface="Arial" charset="0"/>
              <a:cs typeface="Arial" charset="0"/>
            </a:endParaRPr>
          </a:p>
          <a:p>
            <a:pPr marL="87313" algn="just" defTabSz="914400">
              <a:spcBef>
                <a:spcPct val="20000"/>
              </a:spcBef>
              <a:buClr>
                <a:srgbClr val="6CB643"/>
              </a:buClr>
            </a:pPr>
            <a:endParaRPr lang="fr-FR" sz="1100" dirty="0">
              <a:solidFill>
                <a:prstClr val="black"/>
              </a:solidFill>
              <a:latin typeface="Arial" charset="0"/>
              <a:cs typeface="Arial" charset="0"/>
            </a:endParaRPr>
          </a:p>
          <a:p>
            <a:pPr marL="87313" algn="just" defTabSz="914400">
              <a:spcBef>
                <a:spcPct val="20000"/>
              </a:spcBef>
              <a:buClr>
                <a:srgbClr val="6CB643"/>
              </a:buClr>
            </a:pPr>
            <a:endParaRPr lang="fr-FR" sz="1100" dirty="0" smtClean="0">
              <a:solidFill>
                <a:prstClr val="black"/>
              </a:solidFill>
              <a:latin typeface="Arial" charset="0"/>
              <a:cs typeface="Arial" charset="0"/>
            </a:endParaRPr>
          </a:p>
          <a:p>
            <a:pPr marL="87313" algn="just" defTabSz="914400">
              <a:spcBef>
                <a:spcPct val="20000"/>
              </a:spcBef>
              <a:buClr>
                <a:srgbClr val="6CB643"/>
              </a:buClr>
            </a:pPr>
            <a:endParaRPr lang="fr-FR" sz="1100" dirty="0">
              <a:solidFill>
                <a:prstClr val="black"/>
              </a:solidFill>
              <a:latin typeface="Arial" charset="0"/>
              <a:cs typeface="Arial" charset="0"/>
            </a:endParaRPr>
          </a:p>
          <a:p>
            <a:pPr marL="87313" algn="just" defTabSz="914400">
              <a:spcBef>
                <a:spcPct val="20000"/>
              </a:spcBef>
              <a:buClr>
                <a:srgbClr val="6CB643"/>
              </a:buClr>
            </a:pPr>
            <a:endParaRPr lang="fr-FR" sz="1100" dirty="0" smtClean="0">
              <a:solidFill>
                <a:prstClr val="black"/>
              </a:solidFill>
              <a:latin typeface="Arial" charset="0"/>
              <a:cs typeface="Arial" charset="0"/>
            </a:endParaRPr>
          </a:p>
          <a:p>
            <a:pPr marL="87313" algn="just" defTabSz="914400">
              <a:spcBef>
                <a:spcPct val="20000"/>
              </a:spcBef>
              <a:buClr>
                <a:srgbClr val="6CB643"/>
              </a:buClr>
            </a:pPr>
            <a:endParaRPr lang="fr-FR" sz="1100" dirty="0">
              <a:solidFill>
                <a:prstClr val="black"/>
              </a:solidFill>
              <a:latin typeface="Arial" charset="0"/>
              <a:cs typeface="Arial" charset="0"/>
            </a:endParaRPr>
          </a:p>
          <a:p>
            <a:pPr marL="87313" algn="just" defTabSz="914400">
              <a:spcBef>
                <a:spcPct val="20000"/>
              </a:spcBef>
              <a:buClr>
                <a:srgbClr val="6CB643"/>
              </a:buClr>
            </a:pPr>
            <a:endParaRPr lang="fr-FR" sz="1100" dirty="0" smtClean="0">
              <a:solidFill>
                <a:prstClr val="black"/>
              </a:solidFill>
              <a:latin typeface="Arial" charset="0"/>
              <a:cs typeface="Arial" charset="0"/>
            </a:endParaRPr>
          </a:p>
          <a:p>
            <a:pPr marL="87313" algn="just" defTabSz="914400">
              <a:spcBef>
                <a:spcPct val="20000"/>
              </a:spcBef>
              <a:buClr>
                <a:srgbClr val="6CB643"/>
              </a:buClr>
            </a:pPr>
            <a:endParaRPr lang="fr-FR" sz="1100" dirty="0">
              <a:solidFill>
                <a:prstClr val="black"/>
              </a:solidFill>
              <a:latin typeface="Arial" charset="0"/>
              <a:cs typeface="Arial" charset="0"/>
            </a:endParaRPr>
          </a:p>
          <a:p>
            <a:pPr marL="87313" algn="just" defTabSz="914400">
              <a:spcBef>
                <a:spcPct val="20000"/>
              </a:spcBef>
              <a:buClr>
                <a:srgbClr val="6CB643"/>
              </a:buClr>
            </a:pPr>
            <a:endParaRPr lang="fr-FR" sz="1100" dirty="0" smtClean="0">
              <a:solidFill>
                <a:prstClr val="black"/>
              </a:solidFill>
              <a:latin typeface="Arial" charset="0"/>
              <a:cs typeface="Arial" charset="0"/>
            </a:endParaRPr>
          </a:p>
          <a:p>
            <a:pPr marL="87313" algn="just" defTabSz="914400">
              <a:spcBef>
                <a:spcPct val="20000"/>
              </a:spcBef>
              <a:buClr>
                <a:srgbClr val="6CB643"/>
              </a:buClr>
            </a:pPr>
            <a:endParaRPr lang="fr-FR" sz="1100" dirty="0">
              <a:solidFill>
                <a:prstClr val="black"/>
              </a:solidFill>
              <a:latin typeface="Arial" charset="0"/>
              <a:cs typeface="Arial" charset="0"/>
            </a:endParaRPr>
          </a:p>
          <a:p>
            <a:pPr marL="87313" algn="just" defTabSz="914400">
              <a:spcBef>
                <a:spcPct val="20000"/>
              </a:spcBef>
              <a:buClr>
                <a:srgbClr val="6CB643"/>
              </a:buClr>
            </a:pPr>
            <a:endParaRPr lang="fr-FR" sz="1100" dirty="0" smtClean="0">
              <a:solidFill>
                <a:prstClr val="black"/>
              </a:solidFill>
              <a:latin typeface="Arial" charset="0"/>
              <a:cs typeface="Arial" charset="0"/>
            </a:endParaRPr>
          </a:p>
          <a:p>
            <a:pPr marL="87313" algn="just" defTabSz="914400">
              <a:spcBef>
                <a:spcPct val="20000"/>
              </a:spcBef>
              <a:buClr>
                <a:srgbClr val="6CB643"/>
              </a:buClr>
            </a:pPr>
            <a:endParaRPr lang="fr-FR" sz="1100" dirty="0">
              <a:solidFill>
                <a:prstClr val="black"/>
              </a:solidFill>
              <a:latin typeface="Arial" charset="0"/>
              <a:cs typeface="Arial" charset="0"/>
            </a:endParaRPr>
          </a:p>
          <a:p>
            <a:pPr marL="87313" algn="just" defTabSz="914400">
              <a:spcBef>
                <a:spcPct val="20000"/>
              </a:spcBef>
              <a:buClr>
                <a:srgbClr val="6CB643"/>
              </a:buClr>
            </a:pPr>
            <a:endParaRPr lang="fr-FR" sz="1100" dirty="0" smtClean="0">
              <a:solidFill>
                <a:prstClr val="black"/>
              </a:solidFill>
              <a:latin typeface="Arial" charset="0"/>
              <a:cs typeface="Arial" charset="0"/>
            </a:endParaRPr>
          </a:p>
          <a:p>
            <a:pPr marL="87313" algn="just" defTabSz="914400">
              <a:spcBef>
                <a:spcPct val="20000"/>
              </a:spcBef>
              <a:buClr>
                <a:srgbClr val="6CB643"/>
              </a:buClr>
            </a:pPr>
            <a:endParaRPr lang="fr-FR" sz="1100" dirty="0">
              <a:solidFill>
                <a:prstClr val="black"/>
              </a:solidFill>
              <a:latin typeface="Arial" charset="0"/>
              <a:cs typeface="Arial" charset="0"/>
            </a:endParaRPr>
          </a:p>
          <a:p>
            <a:pPr marL="87313" algn="just" defTabSz="914400">
              <a:spcBef>
                <a:spcPct val="20000"/>
              </a:spcBef>
              <a:buClr>
                <a:srgbClr val="6CB643"/>
              </a:buClr>
            </a:pPr>
            <a:endParaRPr lang="fr-FR" sz="1100" dirty="0" smtClean="0">
              <a:solidFill>
                <a:prstClr val="black"/>
              </a:solidFill>
              <a:latin typeface="Arial" charset="0"/>
              <a:cs typeface="Arial" charset="0"/>
            </a:endParaRPr>
          </a:p>
          <a:p>
            <a:pPr marL="87313" algn="just" defTabSz="914400">
              <a:spcBef>
                <a:spcPct val="20000"/>
              </a:spcBef>
              <a:buClr>
                <a:srgbClr val="6CB643"/>
              </a:buClr>
            </a:pPr>
            <a:endParaRPr lang="fr-FR" sz="1100" dirty="0">
              <a:solidFill>
                <a:prstClr val="black"/>
              </a:solidFill>
              <a:latin typeface="Arial" charset="0"/>
              <a:cs typeface="Arial" charset="0"/>
            </a:endParaRPr>
          </a:p>
          <a:p>
            <a:pPr marL="87313" algn="just" defTabSz="914400">
              <a:spcBef>
                <a:spcPct val="20000"/>
              </a:spcBef>
              <a:buClr>
                <a:srgbClr val="6CB643"/>
              </a:buClr>
            </a:pPr>
            <a:endParaRPr lang="fr-FR" sz="1100" dirty="0" smtClean="0">
              <a:solidFill>
                <a:prstClr val="black"/>
              </a:solidFill>
              <a:latin typeface="Arial" charset="0"/>
              <a:cs typeface="Arial" charset="0"/>
            </a:endParaRPr>
          </a:p>
          <a:p>
            <a:pPr marL="87313" algn="just" defTabSz="914400">
              <a:spcBef>
                <a:spcPct val="20000"/>
              </a:spcBef>
              <a:buClr>
                <a:srgbClr val="6CB643"/>
              </a:buClr>
            </a:pPr>
            <a:endParaRPr lang="fr-FR" sz="1100" dirty="0">
              <a:solidFill>
                <a:prstClr val="black"/>
              </a:solidFill>
              <a:latin typeface="Arial" charset="0"/>
              <a:cs typeface="Arial" charset="0"/>
            </a:endParaRPr>
          </a:p>
          <a:p>
            <a:pPr marL="87313" algn="just" defTabSz="914400">
              <a:spcBef>
                <a:spcPct val="20000"/>
              </a:spcBef>
              <a:buClr>
                <a:srgbClr val="6CB643"/>
              </a:buClr>
            </a:pPr>
            <a:endParaRPr lang="fr-FR" sz="1100" dirty="0" smtClean="0">
              <a:solidFill>
                <a:prstClr val="black"/>
              </a:solidFill>
              <a:latin typeface="Arial" charset="0"/>
              <a:cs typeface="Arial" charset="0"/>
            </a:endParaRPr>
          </a:p>
          <a:p>
            <a:pPr marL="87313" algn="just" defTabSz="914400">
              <a:spcBef>
                <a:spcPct val="20000"/>
              </a:spcBef>
              <a:buClr>
                <a:srgbClr val="6CB643"/>
              </a:buClr>
            </a:pPr>
            <a:r>
              <a:rPr lang="fr-FR" sz="1100" dirty="0" smtClean="0">
                <a:solidFill>
                  <a:prstClr val="black"/>
                </a:solidFill>
                <a:latin typeface="Arial" charset="0"/>
                <a:cs typeface="Arial" charset="0"/>
              </a:rPr>
              <a:t>Un audit auprès d’un prestataire spécialisé dans l’accessibilité numérique a été réalisé. Le site est accessible à tous types de handicaps et le score de conformité au niveau AA du RGAA est de 76%. conformément aux exigences de la loi pour une République numérique, ce score ainsi qu’une déclaration d’accessibilité est en ligne. </a:t>
            </a:r>
          </a:p>
          <a:p>
            <a:pPr marL="87313" algn="just" defTabSz="914400">
              <a:spcBef>
                <a:spcPct val="20000"/>
              </a:spcBef>
              <a:buClr>
                <a:srgbClr val="6CB643"/>
              </a:buClr>
            </a:pPr>
            <a:r>
              <a:rPr lang="fr-FR" sz="1100" dirty="0" smtClean="0">
                <a:solidFill>
                  <a:prstClr val="black"/>
                </a:solidFill>
                <a:latin typeface="Arial" charset="0"/>
                <a:cs typeface="Arial" charset="0"/>
              </a:rPr>
              <a:t>Un travail complémentaire pour corriger les dernières non-conformités au AA du RGAA est en cours.</a:t>
            </a:r>
            <a:endParaRPr lang="fr-FR" sz="1100" dirty="0">
              <a:solidFill>
                <a:prstClr val="black"/>
              </a:solidFill>
              <a:latin typeface="Arial" charset="0"/>
              <a:cs typeface="Arial" charset="0"/>
            </a:endParaRPr>
          </a:p>
        </p:txBody>
      </p:sp>
      <p:sp>
        <p:nvSpPr>
          <p:cNvPr id="3" name="Espace réservé du texte 2"/>
          <p:cNvSpPr>
            <a:spLocks noGrp="1"/>
          </p:cNvSpPr>
          <p:nvPr>
            <p:ph type="body" sz="quarter" idx="10"/>
          </p:nvPr>
        </p:nvSpPr>
        <p:spPr/>
        <p:txBody>
          <a:bodyPr/>
          <a:lstStyle/>
          <a:p>
            <a:r>
              <a:rPr lang="fr-FR" dirty="0"/>
              <a:t>M</a:t>
            </a:r>
            <a:r>
              <a:rPr lang="fr-FR" dirty="0" smtClean="0"/>
              <a:t>ise en accessibilité du questionnaire</a:t>
            </a:r>
            <a:endParaRPr lang="fr-FR" dirty="0"/>
          </a:p>
        </p:txBody>
      </p:sp>
      <p:sp>
        <p:nvSpPr>
          <p:cNvPr id="2" name="Espace réservé du contenu 1"/>
          <p:cNvSpPr>
            <a:spLocks noGrp="1"/>
          </p:cNvSpPr>
          <p:nvPr>
            <p:ph idx="1"/>
          </p:nvPr>
        </p:nvSpPr>
        <p:spPr>
          <a:xfrm>
            <a:off x="637918" y="2053096"/>
            <a:ext cx="3951335" cy="2432639"/>
          </a:xfrm>
          <a:ln w="12700">
            <a:solidFill>
              <a:schemeClr val="tx2">
                <a:lumMod val="60000"/>
                <a:lumOff val="40000"/>
              </a:schemeClr>
            </a:solidFill>
            <a:prstDash val="dash"/>
          </a:ln>
        </p:spPr>
        <p:txBody>
          <a:bodyPr anchor="ctr">
            <a:normAutofit lnSpcReduction="10000"/>
          </a:bodyPr>
          <a:lstStyle/>
          <a:p>
            <a:pPr marL="269875" indent="-182563">
              <a:lnSpc>
                <a:spcPct val="80000"/>
              </a:lnSpc>
            </a:pPr>
            <a:r>
              <a:rPr lang="fr-FR" sz="1100" dirty="0" smtClean="0"/>
              <a:t>Ecriture </a:t>
            </a:r>
            <a:r>
              <a:rPr lang="fr-FR" sz="1100" dirty="0"/>
              <a:t>du questionnaire en FALC (suppression des concepts « adapté » ; « de qualité </a:t>
            </a:r>
            <a:r>
              <a:rPr lang="fr-FR" sz="1100" dirty="0" smtClean="0"/>
              <a:t>», utilisation de mots simples et précis)</a:t>
            </a:r>
            <a:endParaRPr lang="fr-FR" sz="1100" dirty="0"/>
          </a:p>
          <a:p>
            <a:pPr marL="269875" indent="-182563">
              <a:lnSpc>
                <a:spcPct val="80000"/>
              </a:lnSpc>
            </a:pPr>
            <a:r>
              <a:rPr lang="fr-FR" sz="1100" dirty="0" smtClean="0"/>
              <a:t>Suppression </a:t>
            </a:r>
            <a:r>
              <a:rPr lang="fr-FR" sz="1100" dirty="0"/>
              <a:t>du découpage par temporalité de la demande (avant, pendant, après) pour dépasser la difficulté de repérage dans le temps et </a:t>
            </a:r>
            <a:r>
              <a:rPr lang="fr-FR" sz="1100" dirty="0" smtClean="0"/>
              <a:t>l’espace</a:t>
            </a:r>
          </a:p>
          <a:p>
            <a:pPr marL="269875" indent="-182563">
              <a:lnSpc>
                <a:spcPct val="80000"/>
              </a:lnSpc>
            </a:pPr>
            <a:r>
              <a:rPr lang="fr-FR" sz="1100" dirty="0"/>
              <a:t>Centralisation de la remontée au travers d’un questionnaire unique</a:t>
            </a:r>
          </a:p>
          <a:p>
            <a:pPr marL="269875" indent="-182563">
              <a:lnSpc>
                <a:spcPct val="80000"/>
              </a:lnSpc>
            </a:pPr>
            <a:r>
              <a:rPr lang="fr-FR" sz="1100" dirty="0"/>
              <a:t>Réduction de la longueur du questionnaire </a:t>
            </a:r>
          </a:p>
          <a:p>
            <a:pPr marL="269875" indent="-182563">
              <a:lnSpc>
                <a:spcPct val="80000"/>
              </a:lnSpc>
            </a:pPr>
            <a:endParaRPr lang="fr-FR" sz="1100" dirty="0" smtClean="0"/>
          </a:p>
          <a:p>
            <a:pPr marL="269875" indent="-182563">
              <a:lnSpc>
                <a:spcPct val="80000"/>
              </a:lnSpc>
            </a:pPr>
            <a:r>
              <a:rPr lang="fr-FR" sz="1100" dirty="0" smtClean="0"/>
              <a:t>Pour ce faire : recentrage des questions sur l’essence de l’information recherchée</a:t>
            </a:r>
          </a:p>
          <a:p>
            <a:pPr marL="269875" indent="-182563">
              <a:lnSpc>
                <a:spcPct val="80000"/>
              </a:lnSpc>
            </a:pPr>
            <a:r>
              <a:rPr lang="fr-FR" sz="1100" dirty="0" smtClean="0"/>
              <a:t>Passage d’indicateurs de moyens (« la MDPH a-t-elle fait ça ? ») à des indicateurs de résultats : qu’est-ce que perçoit l’usager ? </a:t>
            </a:r>
          </a:p>
          <a:p>
            <a:pPr marL="87312" indent="0" algn="ctr">
              <a:lnSpc>
                <a:spcPct val="80000"/>
              </a:lnSpc>
              <a:buNone/>
            </a:pPr>
            <a:endParaRPr lang="fr-FR" sz="1200" b="1" dirty="0" smtClean="0">
              <a:solidFill>
                <a:schemeClr val="accent5">
                  <a:lumMod val="75000"/>
                </a:schemeClr>
              </a:solidFill>
            </a:endParaRPr>
          </a:p>
          <a:p>
            <a:pPr marL="87312" indent="0" algn="ctr">
              <a:lnSpc>
                <a:spcPct val="80000"/>
              </a:lnSpc>
              <a:buNone/>
            </a:pPr>
            <a:r>
              <a:rPr lang="fr-FR" sz="1200" b="1" dirty="0" smtClean="0">
                <a:solidFill>
                  <a:schemeClr val="accent5">
                    <a:lumMod val="75000"/>
                  </a:schemeClr>
                </a:solidFill>
              </a:rPr>
              <a:t>objectif  : mettre l’usager au centre</a:t>
            </a:r>
            <a:endParaRPr lang="fr-FR" sz="1200" b="1" dirty="0">
              <a:solidFill>
                <a:schemeClr val="accent5">
                  <a:lumMod val="75000"/>
                </a:schemeClr>
              </a:solidFill>
            </a:endParaRPr>
          </a:p>
        </p:txBody>
      </p:sp>
      <p:sp>
        <p:nvSpPr>
          <p:cNvPr id="7" name="Rectangle 6"/>
          <p:cNvSpPr/>
          <p:nvPr/>
        </p:nvSpPr>
        <p:spPr>
          <a:xfrm>
            <a:off x="1471907" y="4581442"/>
            <a:ext cx="6818078" cy="954107"/>
          </a:xfrm>
          <a:prstGeom prst="rect">
            <a:avLst/>
          </a:prstGeom>
          <a:solidFill>
            <a:schemeClr val="accent1">
              <a:lumMod val="20000"/>
              <a:lumOff val="80000"/>
            </a:schemeClr>
          </a:solidFill>
        </p:spPr>
        <p:txBody>
          <a:bodyPr wrap="square">
            <a:spAutoFit/>
          </a:bodyPr>
          <a:lstStyle/>
          <a:p>
            <a:pPr marL="87313" algn="ctr" defTabSz="914400">
              <a:spcBef>
                <a:spcPct val="20000"/>
              </a:spcBef>
              <a:buClr>
                <a:srgbClr val="6CB643"/>
              </a:buClr>
            </a:pPr>
            <a:r>
              <a:rPr lang="fr-FR" sz="1200" b="1" dirty="0" smtClean="0">
                <a:solidFill>
                  <a:prstClr val="black"/>
                </a:solidFill>
                <a:latin typeface="Arial" charset="0"/>
                <a:cs typeface="Arial" charset="0"/>
              </a:rPr>
              <a:t>tests d’accessibilité en continu</a:t>
            </a:r>
          </a:p>
          <a:p>
            <a:pPr marL="258763" indent="-171450" defTabSz="914400">
              <a:buClr>
                <a:srgbClr val="6CB643"/>
              </a:buClr>
              <a:buFontTx/>
              <a:buChar char="-"/>
            </a:pPr>
            <a:r>
              <a:rPr lang="fr-FR" sz="1050" dirty="0" smtClean="0">
                <a:solidFill>
                  <a:prstClr val="black"/>
                </a:solidFill>
                <a:latin typeface="Arial" charset="0"/>
                <a:cs typeface="Arial" charset="0"/>
              </a:rPr>
              <a:t>séances de relecture FALC</a:t>
            </a:r>
            <a:endParaRPr lang="fr-FR" sz="1200" dirty="0">
              <a:solidFill>
                <a:prstClr val="black"/>
              </a:solidFill>
              <a:latin typeface="Arial" charset="0"/>
              <a:cs typeface="Arial" charset="0"/>
            </a:endParaRPr>
          </a:p>
          <a:p>
            <a:pPr marL="258763" indent="-171450" defTabSz="914400">
              <a:buClr>
                <a:srgbClr val="6CB643"/>
              </a:buClr>
              <a:buFontTx/>
              <a:buChar char="-"/>
            </a:pPr>
            <a:r>
              <a:rPr lang="fr-FR" sz="1050" dirty="0" smtClean="0">
                <a:solidFill>
                  <a:prstClr val="black"/>
                </a:solidFill>
                <a:latin typeface="Arial" charset="0"/>
                <a:cs typeface="Arial" charset="0"/>
              </a:rPr>
              <a:t>relectures avec un logiciel spécifique (lecteur d’écran, inversion des couleurs et grossissement)</a:t>
            </a:r>
          </a:p>
          <a:p>
            <a:pPr marL="258763" indent="-171450" defTabSz="914400">
              <a:buClr>
                <a:srgbClr val="6CB643"/>
              </a:buClr>
              <a:buFontTx/>
              <a:buChar char="-"/>
            </a:pPr>
            <a:r>
              <a:rPr lang="fr-FR" sz="1050" dirty="0" smtClean="0">
                <a:solidFill>
                  <a:prstClr val="black"/>
                </a:solidFill>
                <a:latin typeface="Arial" charset="0"/>
                <a:cs typeface="Arial" charset="0"/>
              </a:rPr>
              <a:t>tests de navigation clavier</a:t>
            </a:r>
          </a:p>
          <a:p>
            <a:pPr marL="258763" indent="-171450" defTabSz="914400">
              <a:buClr>
                <a:srgbClr val="6CB643"/>
              </a:buClr>
              <a:buFontTx/>
              <a:buChar char="-"/>
            </a:pPr>
            <a:r>
              <a:rPr lang="fr-FR" sz="1050" dirty="0" smtClean="0">
                <a:solidFill>
                  <a:prstClr val="black"/>
                </a:solidFill>
                <a:latin typeface="Arial" charset="0"/>
                <a:cs typeface="Arial" charset="0"/>
              </a:rPr>
              <a:t>tests </a:t>
            </a:r>
            <a:r>
              <a:rPr lang="fr-FR" sz="1050" dirty="0">
                <a:solidFill>
                  <a:prstClr val="black"/>
                </a:solidFill>
                <a:latin typeface="Arial" charset="0"/>
                <a:cs typeface="Arial" charset="0"/>
              </a:rPr>
              <a:t>automatisés internet RGAA et </a:t>
            </a:r>
            <a:r>
              <a:rPr lang="fr-FR" sz="1050" dirty="0" smtClean="0">
                <a:solidFill>
                  <a:prstClr val="black"/>
                </a:solidFill>
                <a:latin typeface="Arial" charset="0"/>
                <a:cs typeface="Arial" charset="0"/>
              </a:rPr>
              <a:t>WCAG2</a:t>
            </a:r>
            <a:endParaRPr lang="fr-FR" sz="1050" b="1" dirty="0">
              <a:solidFill>
                <a:srgbClr val="DA1D5B"/>
              </a:solidFill>
              <a:latin typeface="Arial" charset="0"/>
              <a:cs typeface="Arial" charset="0"/>
            </a:endParaRPr>
          </a:p>
        </p:txBody>
      </p:sp>
      <p:sp>
        <p:nvSpPr>
          <p:cNvPr id="11" name="Espace réservé du contenu 1"/>
          <p:cNvSpPr txBox="1">
            <a:spLocks/>
          </p:cNvSpPr>
          <p:nvPr/>
        </p:nvSpPr>
        <p:spPr>
          <a:xfrm>
            <a:off x="4953582" y="1777048"/>
            <a:ext cx="3951335" cy="2449895"/>
          </a:xfrm>
          <a:prstGeom prst="rect">
            <a:avLst/>
          </a:prstGeom>
          <a:ln w="12700">
            <a:solidFill>
              <a:schemeClr val="tx2">
                <a:lumMod val="60000"/>
                <a:lumOff val="40000"/>
              </a:schemeClr>
            </a:solidFill>
            <a:prstDash val="dash"/>
          </a:ln>
        </p:spPr>
        <p:txBody>
          <a:bodyPr vert="horz" lIns="0" tIns="45720" rIns="0" bIns="45720" rtlCol="0" anchor="ctr">
            <a:noAutofit/>
          </a:bodyPr>
          <a:lstStyle>
            <a:lvl1pPr marL="285750" indent="-285750" algn="l" defTabSz="457200" rtl="0" eaLnBrk="1" latinLnBrk="0" hangingPunct="1">
              <a:spcBef>
                <a:spcPct val="20000"/>
              </a:spcBef>
              <a:buClr>
                <a:srgbClr val="6CB643"/>
              </a:buClr>
              <a:buFont typeface="Arial" charset="0"/>
              <a:buChar char="•"/>
              <a:defRPr sz="140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Clr>
                <a:srgbClr val="6CB643"/>
              </a:buClr>
              <a:buFont typeface=".AppleSystemUIFont" charset="0"/>
              <a:buChar char="–"/>
              <a:defRPr sz="1400" kern="1200">
                <a:solidFill>
                  <a:schemeClr val="tx1"/>
                </a:solidFill>
                <a:latin typeface="Arial" charset="0"/>
                <a:ea typeface="Arial" charset="0"/>
                <a:cs typeface="Arial" charset="0"/>
              </a:defRPr>
            </a:lvl2pPr>
            <a:lvl3pPr marL="1200150" indent="-285750" algn="l" defTabSz="457200" rtl="0" eaLnBrk="1" latinLnBrk="0" hangingPunct="1">
              <a:spcBef>
                <a:spcPct val="20000"/>
              </a:spcBef>
              <a:buClr>
                <a:srgbClr val="6CB643"/>
              </a:buClr>
              <a:buFont typeface="Courier New" charset="0"/>
              <a:buChar char="o"/>
              <a:defRPr sz="14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6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6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9875" indent="-182563">
              <a:lnSpc>
                <a:spcPct val="80000"/>
              </a:lnSpc>
            </a:pPr>
            <a:r>
              <a:rPr lang="fr-FR" sz="1100" dirty="0">
                <a:solidFill>
                  <a:prstClr val="black"/>
                </a:solidFill>
              </a:rPr>
              <a:t>Structuration en 4 parties homogènes</a:t>
            </a:r>
          </a:p>
          <a:p>
            <a:pPr marL="269875" indent="-182563">
              <a:lnSpc>
                <a:spcPct val="80000"/>
              </a:lnSpc>
            </a:pPr>
            <a:r>
              <a:rPr lang="fr-FR" sz="1100" dirty="0">
                <a:solidFill>
                  <a:prstClr val="black"/>
                </a:solidFill>
              </a:rPr>
              <a:t>Une partie = une page annoncée par un titre de partie</a:t>
            </a:r>
          </a:p>
          <a:p>
            <a:pPr marL="269875" indent="-182563">
              <a:lnSpc>
                <a:spcPct val="80000"/>
              </a:lnSpc>
            </a:pPr>
            <a:r>
              <a:rPr lang="fr-FR" sz="1100" dirty="0">
                <a:solidFill>
                  <a:prstClr val="black"/>
                </a:solidFill>
              </a:rPr>
              <a:t>Travail sur les contrastes (police, formes), sur les couleurs (noir et blanc, fond gris clair), sur les focus (mise en place de contours)</a:t>
            </a:r>
          </a:p>
          <a:p>
            <a:pPr marL="269875" indent="-182563">
              <a:lnSpc>
                <a:spcPct val="80000"/>
              </a:lnSpc>
            </a:pPr>
            <a:r>
              <a:rPr lang="fr-FR" sz="1100" dirty="0">
                <a:solidFill>
                  <a:prstClr val="black"/>
                </a:solidFill>
              </a:rPr>
              <a:t>Présentation des questions sous la forme la plus simple possible (cases à cocher, tableaux - éviter les carrousels, encadrement des zones de texte…) </a:t>
            </a:r>
          </a:p>
          <a:p>
            <a:pPr marL="269875" indent="-182563">
              <a:lnSpc>
                <a:spcPct val="80000"/>
              </a:lnSpc>
            </a:pPr>
            <a:r>
              <a:rPr lang="fr-FR" sz="1100" dirty="0">
                <a:solidFill>
                  <a:prstClr val="black"/>
                </a:solidFill>
              </a:rPr>
              <a:t>Travail sur le bouton d’avancement (« Page 1 sur 4 » plutôt que barre de progression)</a:t>
            </a:r>
          </a:p>
          <a:p>
            <a:pPr marL="269875" indent="-182563">
              <a:lnSpc>
                <a:spcPct val="80000"/>
              </a:lnSpc>
            </a:pPr>
            <a:r>
              <a:rPr lang="fr-FR" sz="1100" dirty="0">
                <a:solidFill>
                  <a:prstClr val="black"/>
                </a:solidFill>
              </a:rPr>
              <a:t>Possibilité de grossir le questionnaire à 200%</a:t>
            </a:r>
          </a:p>
          <a:p>
            <a:pPr marL="269875" indent="-182563">
              <a:lnSpc>
                <a:spcPct val="80000"/>
              </a:lnSpc>
            </a:pPr>
            <a:endParaRPr lang="fr-FR" sz="1100" dirty="0">
              <a:solidFill>
                <a:prstClr val="black"/>
              </a:solidFill>
            </a:endParaRPr>
          </a:p>
          <a:p>
            <a:pPr marL="269875" indent="-182563">
              <a:lnSpc>
                <a:spcPct val="80000"/>
              </a:lnSpc>
            </a:pPr>
            <a:r>
              <a:rPr lang="fr-FR" sz="1100" dirty="0">
                <a:solidFill>
                  <a:prstClr val="black"/>
                </a:solidFill>
              </a:rPr>
              <a:t>URL d’enquête trop long : achat d’un nom de domaine et hébergement d’une page internet support</a:t>
            </a:r>
          </a:p>
          <a:p>
            <a:pPr marL="269875" indent="-182563">
              <a:lnSpc>
                <a:spcPct val="80000"/>
              </a:lnSpc>
            </a:pPr>
            <a:r>
              <a:rPr lang="fr-FR" sz="1100" dirty="0">
                <a:solidFill>
                  <a:prstClr val="black"/>
                </a:solidFill>
              </a:rPr>
              <a:t>Développements ad hoc de notre prestataire Sphinx</a:t>
            </a:r>
          </a:p>
        </p:txBody>
      </p:sp>
      <p:cxnSp>
        <p:nvCxnSpPr>
          <p:cNvPr id="12" name="Connecteur en angle 11"/>
          <p:cNvCxnSpPr>
            <a:stCxn id="7" idx="1"/>
          </p:cNvCxnSpPr>
          <p:nvPr/>
        </p:nvCxnSpPr>
        <p:spPr>
          <a:xfrm rot="10800000">
            <a:off x="905799" y="4270132"/>
            <a:ext cx="566109" cy="729300"/>
          </a:xfrm>
          <a:prstGeom prst="bentConnector2">
            <a:avLst/>
          </a:prstGeom>
          <a:ln>
            <a:solidFill>
              <a:schemeClr val="accent5">
                <a:lumMod val="75000"/>
              </a:schemeClr>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15" name="Triangle isocèle 14"/>
          <p:cNvSpPr/>
          <p:nvPr/>
        </p:nvSpPr>
        <p:spPr>
          <a:xfrm rot="10800000">
            <a:off x="1145711" y="3311683"/>
            <a:ext cx="2986343" cy="89205"/>
          </a:xfrm>
          <a:prstGeom prst="triangle">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18" name="Triangle isocèle 17"/>
          <p:cNvSpPr/>
          <p:nvPr/>
        </p:nvSpPr>
        <p:spPr>
          <a:xfrm rot="10800000">
            <a:off x="5503340" y="3562634"/>
            <a:ext cx="2986343" cy="89205"/>
          </a:xfrm>
          <a:prstGeom prst="triangle">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10" name="Espace réservé du texte 3"/>
          <p:cNvSpPr txBox="1">
            <a:spLocks/>
          </p:cNvSpPr>
          <p:nvPr/>
        </p:nvSpPr>
        <p:spPr>
          <a:xfrm>
            <a:off x="4953581" y="4233495"/>
            <a:ext cx="3951336" cy="271246"/>
          </a:xfrm>
          <a:prstGeom prst="rect">
            <a:avLst/>
          </a:prstGeom>
          <a:solidFill>
            <a:schemeClr val="accent5">
              <a:lumMod val="60000"/>
              <a:lumOff val="40000"/>
            </a:schemeClr>
          </a:solidFill>
        </p:spPr>
        <p:txBody>
          <a:bodyPr lIns="0" anchor="ctr"/>
          <a:lstStyle>
            <a:lvl1pPr marL="0" indent="0" algn="l" defTabSz="4572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176213" indent="-176213" algn="l" defTabSz="457200" rtl="0" eaLnBrk="1" latinLnBrk="0" hangingPunct="1">
              <a:spcBef>
                <a:spcPct val="20000"/>
              </a:spcBef>
              <a:buClr>
                <a:srgbClr val="5AAB45"/>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fr-FR" sz="1400" dirty="0" smtClean="0">
                <a:solidFill>
                  <a:prstClr val="white"/>
                </a:solidFill>
              </a:rPr>
              <a:t>Accessibilité sur la forme </a:t>
            </a:r>
            <a:endParaRPr lang="fr-FR" sz="1400" dirty="0">
              <a:solidFill>
                <a:prstClr val="white"/>
              </a:solidFill>
            </a:endParaRPr>
          </a:p>
        </p:txBody>
      </p:sp>
      <p:sp>
        <p:nvSpPr>
          <p:cNvPr id="4" name="Espace réservé du texte 3"/>
          <p:cNvSpPr>
            <a:spLocks noGrp="1"/>
          </p:cNvSpPr>
          <p:nvPr>
            <p:ph type="body" sz="quarter" idx="11"/>
          </p:nvPr>
        </p:nvSpPr>
        <p:spPr>
          <a:xfrm>
            <a:off x="651566" y="1811562"/>
            <a:ext cx="3954942" cy="240679"/>
          </a:xfrm>
          <a:solidFill>
            <a:schemeClr val="accent5">
              <a:lumMod val="60000"/>
              <a:lumOff val="40000"/>
            </a:schemeClr>
          </a:solidFill>
        </p:spPr>
        <p:txBody>
          <a:bodyPr anchor="ctr"/>
          <a:lstStyle/>
          <a:p>
            <a:pPr marL="85725"/>
            <a:r>
              <a:rPr lang="fr-FR" sz="1400" dirty="0" smtClean="0">
                <a:solidFill>
                  <a:schemeClr val="bg1"/>
                </a:solidFill>
              </a:rPr>
              <a:t>Accessibilité sur le fond </a:t>
            </a:r>
            <a:endParaRPr lang="fr-FR" sz="1400" dirty="0">
              <a:solidFill>
                <a:schemeClr val="bg1"/>
              </a:solidFill>
            </a:endParaRPr>
          </a:p>
        </p:txBody>
      </p:sp>
      <p:cxnSp>
        <p:nvCxnSpPr>
          <p:cNvPr id="14" name="Connecteur en angle 13"/>
          <p:cNvCxnSpPr>
            <a:stCxn id="7" idx="3"/>
          </p:cNvCxnSpPr>
          <p:nvPr/>
        </p:nvCxnSpPr>
        <p:spPr>
          <a:xfrm flipV="1">
            <a:off x="8289985" y="4123426"/>
            <a:ext cx="634439" cy="935070"/>
          </a:xfrm>
          <a:prstGeom prst="bentConnector2">
            <a:avLst/>
          </a:prstGeom>
          <a:ln>
            <a:solidFill>
              <a:schemeClr val="accent5">
                <a:lumMod val="75000"/>
              </a:schemeClr>
            </a:solidFill>
            <a:prstDash val="sysDash"/>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06099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1251286" y="1036162"/>
            <a:ext cx="10135714" cy="5475004"/>
            <a:chOff x="-1251286" y="1036162"/>
            <a:chExt cx="10135714" cy="5475004"/>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302" r="13302" b="4847"/>
            <a:stretch/>
          </p:blipFill>
          <p:spPr bwMode="auto">
            <a:xfrm>
              <a:off x="-1251286" y="1036162"/>
              <a:ext cx="10135714" cy="5428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53" y="1965563"/>
              <a:ext cx="8198515" cy="4545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Espace réservé du texte 1"/>
          <p:cNvSpPr>
            <a:spLocks noGrp="1"/>
          </p:cNvSpPr>
          <p:nvPr>
            <p:ph type="body" sz="quarter" idx="10"/>
          </p:nvPr>
        </p:nvSpPr>
        <p:spPr/>
        <p:txBody>
          <a:bodyPr/>
          <a:lstStyle/>
          <a:p>
            <a:r>
              <a:rPr lang="fr-FR" dirty="0" smtClean="0"/>
              <a:t>Le nouveau questionnaire : mamdph-monavis.fr</a:t>
            </a:r>
            <a:endParaRPr lang="fr-FR" dirty="0"/>
          </a:p>
          <a:p>
            <a:endParaRPr lang="fr-FR" dirty="0"/>
          </a:p>
        </p:txBody>
      </p:sp>
      <p:grpSp>
        <p:nvGrpSpPr>
          <p:cNvPr id="3" name="Groupe 2"/>
          <p:cNvGrpSpPr/>
          <p:nvPr/>
        </p:nvGrpSpPr>
        <p:grpSpPr>
          <a:xfrm>
            <a:off x="4738887" y="1328210"/>
            <a:ext cx="4145541" cy="985620"/>
            <a:chOff x="4738887" y="1328210"/>
            <a:chExt cx="4145541" cy="985620"/>
          </a:xfrm>
        </p:grpSpPr>
        <p:sp>
          <p:nvSpPr>
            <p:cNvPr id="17" name="ZoneTexte 16"/>
            <p:cNvSpPr txBox="1"/>
            <p:nvPr/>
          </p:nvSpPr>
          <p:spPr>
            <a:xfrm>
              <a:off x="4742696" y="1328210"/>
              <a:ext cx="4141732" cy="738664"/>
            </a:xfrm>
            <a:prstGeom prst="rect">
              <a:avLst/>
            </a:prstGeom>
            <a:solidFill>
              <a:schemeClr val="bg1">
                <a:lumMod val="85000"/>
              </a:schemeClr>
            </a:solidFill>
          </p:spPr>
          <p:txBody>
            <a:bodyPr wrap="square" rtlCol="0">
              <a:spAutoFit/>
            </a:bodyPr>
            <a:lstStyle/>
            <a:p>
              <a:pPr defTabSz="914400"/>
              <a:r>
                <a:rPr lang="fr-FR" sz="900" dirty="0" smtClean="0">
                  <a:solidFill>
                    <a:prstClr val="black"/>
                  </a:solidFill>
                </a:rPr>
                <a:t>Page d’introduction</a:t>
              </a:r>
            </a:p>
            <a:p>
              <a:pPr defTabSz="914400"/>
              <a:r>
                <a:rPr lang="fr-FR" sz="1100" b="1" dirty="0">
                  <a:solidFill>
                    <a:srgbClr val="5AAB45"/>
                  </a:solidFill>
                </a:rPr>
                <a:t>+</a:t>
              </a:r>
              <a:r>
                <a:rPr lang="fr-FR" sz="1000" b="1" dirty="0">
                  <a:solidFill>
                    <a:srgbClr val="DA1D5B"/>
                  </a:solidFill>
                </a:rPr>
                <a:t> </a:t>
              </a:r>
              <a:r>
                <a:rPr lang="fr-FR" sz="1000" b="1" dirty="0" smtClean="0">
                  <a:solidFill>
                    <a:srgbClr val="DA1D5B"/>
                  </a:solidFill>
                </a:rPr>
                <a:t> </a:t>
              </a:r>
              <a:r>
                <a:rPr lang="fr-FR" sz="900" dirty="0" smtClean="0">
                  <a:solidFill>
                    <a:prstClr val="black"/>
                  </a:solidFill>
                </a:rPr>
                <a:t>URL simple à retenir et sur lequel communiquer</a:t>
              </a:r>
            </a:p>
            <a:p>
              <a:pPr defTabSz="914400"/>
              <a:r>
                <a:rPr lang="fr-FR" sz="1100" b="1" dirty="0" smtClean="0">
                  <a:solidFill>
                    <a:srgbClr val="5AAB45"/>
                  </a:solidFill>
                </a:rPr>
                <a:t>+</a:t>
              </a:r>
              <a:r>
                <a:rPr lang="fr-FR" sz="900" b="1" dirty="0" smtClean="0">
                  <a:solidFill>
                    <a:srgbClr val="5AAB45"/>
                  </a:solidFill>
                </a:rPr>
                <a:t>  </a:t>
              </a:r>
              <a:r>
                <a:rPr lang="fr-FR" sz="900" dirty="0" smtClean="0">
                  <a:solidFill>
                    <a:prstClr val="black"/>
                  </a:solidFill>
                </a:rPr>
                <a:t>Page « professionnelle » qui donne confiance</a:t>
              </a:r>
            </a:p>
            <a:p>
              <a:pPr defTabSz="914400"/>
              <a:r>
                <a:rPr lang="fr-FR" sz="1100" b="1" dirty="0" smtClean="0">
                  <a:solidFill>
                    <a:srgbClr val="5AAB45"/>
                  </a:solidFill>
                </a:rPr>
                <a:t>+</a:t>
              </a:r>
              <a:r>
                <a:rPr lang="fr-FR" sz="900" b="1" dirty="0" smtClean="0">
                  <a:solidFill>
                    <a:srgbClr val="5AAB45"/>
                  </a:solidFill>
                </a:rPr>
                <a:t>  </a:t>
              </a:r>
              <a:r>
                <a:rPr lang="fr-FR" sz="900" dirty="0">
                  <a:solidFill>
                    <a:prstClr val="black"/>
                  </a:solidFill>
                </a:rPr>
                <a:t>Pa</a:t>
              </a:r>
              <a:r>
                <a:rPr lang="fr-FR" sz="900" dirty="0" smtClean="0">
                  <a:solidFill>
                    <a:prstClr val="black"/>
                  </a:solidFill>
                </a:rPr>
                <a:t>ge traduite en FALC</a:t>
              </a:r>
              <a:endParaRPr lang="fr-FR" sz="900" dirty="0">
                <a:solidFill>
                  <a:prstClr val="black"/>
                </a:solidFill>
              </a:endParaRPr>
            </a:p>
          </p:txBody>
        </p:sp>
        <p:sp>
          <p:nvSpPr>
            <p:cNvPr id="18" name="Organigramme : Extraire 17"/>
            <p:cNvSpPr/>
            <p:nvPr/>
          </p:nvSpPr>
          <p:spPr>
            <a:xfrm rot="10800000">
              <a:off x="4738887" y="2121390"/>
              <a:ext cx="369332" cy="192440"/>
            </a:xfrm>
            <a:prstGeom prst="flowChartExtra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spTree>
    <p:extLst>
      <p:ext uri="{BB962C8B-B14F-4D97-AF65-F5344CB8AC3E}">
        <p14:creationId xmlns:p14="http://schemas.microsoft.com/office/powerpoint/2010/main" val="280701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303" y="847963"/>
            <a:ext cx="7007510" cy="5553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texte 2"/>
          <p:cNvSpPr>
            <a:spLocks noGrp="1"/>
          </p:cNvSpPr>
          <p:nvPr>
            <p:ph type="body" sz="quarter" idx="10"/>
          </p:nvPr>
        </p:nvSpPr>
        <p:spPr/>
        <p:txBody>
          <a:bodyPr/>
          <a:lstStyle/>
          <a:p>
            <a:r>
              <a:rPr lang="fr-FR" dirty="0" smtClean="0"/>
              <a:t>mamdph-monavis.fr</a:t>
            </a:r>
            <a:endParaRPr lang="fr-FR" dirty="0"/>
          </a:p>
        </p:txBody>
      </p:sp>
      <p:grpSp>
        <p:nvGrpSpPr>
          <p:cNvPr id="8" name="Groupe 7"/>
          <p:cNvGrpSpPr/>
          <p:nvPr/>
        </p:nvGrpSpPr>
        <p:grpSpPr>
          <a:xfrm>
            <a:off x="2610587" y="1457241"/>
            <a:ext cx="2844008" cy="236770"/>
            <a:chOff x="2610587" y="1457241"/>
            <a:chExt cx="2844008" cy="236770"/>
          </a:xfrm>
        </p:grpSpPr>
        <p:sp>
          <p:nvSpPr>
            <p:cNvPr id="18" name="ZoneTexte 17"/>
            <p:cNvSpPr txBox="1"/>
            <p:nvPr/>
          </p:nvSpPr>
          <p:spPr>
            <a:xfrm>
              <a:off x="2895245" y="1463179"/>
              <a:ext cx="2559350" cy="230832"/>
            </a:xfrm>
            <a:prstGeom prst="rect">
              <a:avLst/>
            </a:prstGeom>
            <a:solidFill>
              <a:schemeClr val="bg1">
                <a:lumMod val="85000"/>
              </a:schemeClr>
            </a:solidFill>
          </p:spPr>
          <p:txBody>
            <a:bodyPr wrap="square" rtlCol="0">
              <a:spAutoFit/>
            </a:bodyPr>
            <a:lstStyle/>
            <a:p>
              <a:pPr defTabSz="914400"/>
              <a:r>
                <a:rPr lang="fr-FR" sz="900" dirty="0" smtClean="0">
                  <a:solidFill>
                    <a:prstClr val="black"/>
                  </a:solidFill>
                </a:rPr>
                <a:t>Indispensable pour filtrer les réponses des usagers</a:t>
              </a:r>
              <a:endParaRPr lang="fr-FR" sz="900" dirty="0">
                <a:solidFill>
                  <a:prstClr val="black"/>
                </a:solidFill>
              </a:endParaRPr>
            </a:p>
          </p:txBody>
        </p:sp>
        <p:sp>
          <p:nvSpPr>
            <p:cNvPr id="11" name="Organigramme : Extraire 10"/>
            <p:cNvSpPr/>
            <p:nvPr/>
          </p:nvSpPr>
          <p:spPr>
            <a:xfrm rot="16200000">
              <a:off x="2619213" y="1448615"/>
              <a:ext cx="236664" cy="253916"/>
            </a:xfrm>
            <a:prstGeom prst="flowChartExtra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grpSp>
        <p:nvGrpSpPr>
          <p:cNvPr id="9" name="Groupe 8"/>
          <p:cNvGrpSpPr/>
          <p:nvPr/>
        </p:nvGrpSpPr>
        <p:grpSpPr>
          <a:xfrm>
            <a:off x="2270411" y="1870280"/>
            <a:ext cx="5107606" cy="230832"/>
            <a:chOff x="2382549" y="1930662"/>
            <a:chExt cx="5107606" cy="230832"/>
          </a:xfrm>
        </p:grpSpPr>
        <p:sp>
          <p:nvSpPr>
            <p:cNvPr id="20" name="ZoneTexte 19"/>
            <p:cNvSpPr txBox="1"/>
            <p:nvPr/>
          </p:nvSpPr>
          <p:spPr>
            <a:xfrm>
              <a:off x="2683357" y="1930662"/>
              <a:ext cx="4806798" cy="230832"/>
            </a:xfrm>
            <a:prstGeom prst="rect">
              <a:avLst/>
            </a:prstGeom>
            <a:solidFill>
              <a:schemeClr val="bg1">
                <a:lumMod val="85000"/>
              </a:schemeClr>
            </a:solidFill>
          </p:spPr>
          <p:txBody>
            <a:bodyPr wrap="square" rtlCol="0">
              <a:spAutoFit/>
            </a:bodyPr>
            <a:lstStyle/>
            <a:p>
              <a:pPr defTabSz="914400"/>
              <a:r>
                <a:rPr lang="fr-FR" sz="900" dirty="0" smtClean="0">
                  <a:solidFill>
                    <a:prstClr val="black"/>
                  </a:solidFill>
                </a:rPr>
                <a:t>Utile pour catégoriser les niveaux de satisfaction au regard de l’âge (vigilance accrue sur les 16-25) </a:t>
              </a:r>
              <a:endParaRPr lang="fr-FR" sz="900" dirty="0">
                <a:solidFill>
                  <a:prstClr val="black"/>
                </a:solidFill>
              </a:endParaRPr>
            </a:p>
          </p:txBody>
        </p:sp>
        <p:sp>
          <p:nvSpPr>
            <p:cNvPr id="23" name="Organigramme : Extraire 22"/>
            <p:cNvSpPr/>
            <p:nvPr/>
          </p:nvSpPr>
          <p:spPr>
            <a:xfrm rot="16200000">
              <a:off x="2394091" y="1919120"/>
              <a:ext cx="230832" cy="253916"/>
            </a:xfrm>
            <a:prstGeom prst="flowChartExtra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grpSp>
        <p:nvGrpSpPr>
          <p:cNvPr id="10" name="Groupe 9"/>
          <p:cNvGrpSpPr/>
          <p:nvPr/>
        </p:nvGrpSpPr>
        <p:grpSpPr>
          <a:xfrm>
            <a:off x="3629632" y="2251061"/>
            <a:ext cx="4471630" cy="369332"/>
            <a:chOff x="3715892" y="2294191"/>
            <a:chExt cx="4471630" cy="369332"/>
          </a:xfrm>
        </p:grpSpPr>
        <p:sp>
          <p:nvSpPr>
            <p:cNvPr id="6" name="ZoneTexte 5"/>
            <p:cNvSpPr txBox="1"/>
            <p:nvPr/>
          </p:nvSpPr>
          <p:spPr>
            <a:xfrm>
              <a:off x="4045790" y="2294191"/>
              <a:ext cx="4141732" cy="369332"/>
            </a:xfrm>
            <a:prstGeom prst="rect">
              <a:avLst/>
            </a:prstGeom>
            <a:solidFill>
              <a:schemeClr val="bg1">
                <a:lumMod val="85000"/>
              </a:schemeClr>
            </a:solidFill>
          </p:spPr>
          <p:txBody>
            <a:bodyPr wrap="square" rtlCol="0">
              <a:spAutoFit/>
            </a:bodyPr>
            <a:lstStyle/>
            <a:p>
              <a:pPr defTabSz="914400"/>
              <a:r>
                <a:rPr lang="fr-FR" sz="900" dirty="0" smtClean="0">
                  <a:solidFill>
                    <a:prstClr val="black"/>
                  </a:solidFill>
                </a:rPr>
                <a:t>On pourra filtrer les réponses en fonction du profil du répondant : la personne elle-même ou un proche</a:t>
              </a:r>
              <a:endParaRPr lang="fr-FR" sz="900" dirty="0">
                <a:solidFill>
                  <a:prstClr val="black"/>
                </a:solidFill>
              </a:endParaRPr>
            </a:p>
          </p:txBody>
        </p:sp>
        <p:sp>
          <p:nvSpPr>
            <p:cNvPr id="24" name="Organigramme : Extraire 23"/>
            <p:cNvSpPr/>
            <p:nvPr/>
          </p:nvSpPr>
          <p:spPr>
            <a:xfrm rot="16200000">
              <a:off x="3658184" y="2351899"/>
              <a:ext cx="369332" cy="253916"/>
            </a:xfrm>
            <a:prstGeom prst="flowChartExtra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grpSp>
        <p:nvGrpSpPr>
          <p:cNvPr id="12" name="Groupe 11"/>
          <p:cNvGrpSpPr/>
          <p:nvPr/>
        </p:nvGrpSpPr>
        <p:grpSpPr>
          <a:xfrm>
            <a:off x="5595451" y="3051483"/>
            <a:ext cx="3441259" cy="2062103"/>
            <a:chOff x="5595451" y="3051483"/>
            <a:chExt cx="3441259" cy="2062103"/>
          </a:xfrm>
        </p:grpSpPr>
        <p:sp>
          <p:nvSpPr>
            <p:cNvPr id="13" name="ZoneTexte 12"/>
            <p:cNvSpPr txBox="1"/>
            <p:nvPr/>
          </p:nvSpPr>
          <p:spPr>
            <a:xfrm>
              <a:off x="5943600" y="3051483"/>
              <a:ext cx="3093110" cy="2062103"/>
            </a:xfrm>
            <a:prstGeom prst="rect">
              <a:avLst/>
            </a:prstGeom>
            <a:solidFill>
              <a:schemeClr val="bg1">
                <a:lumMod val="85000"/>
              </a:schemeClr>
            </a:solidFill>
          </p:spPr>
          <p:txBody>
            <a:bodyPr wrap="square" rtlCol="0">
              <a:spAutoFit/>
            </a:bodyPr>
            <a:lstStyle/>
            <a:p>
              <a:pPr defTabSz="914400"/>
              <a:r>
                <a:rPr lang="fr-FR" sz="900" b="1" dirty="0" smtClean="0">
                  <a:solidFill>
                    <a:prstClr val="black"/>
                  </a:solidFill>
                </a:rPr>
                <a:t>Plutôt que demander la déficience ou la pathologie, on demande le motif de sollicitation de l’usager : </a:t>
              </a:r>
            </a:p>
            <a:p>
              <a:pPr defTabSz="914400"/>
              <a:r>
                <a:rPr lang="fr-FR" sz="1100" b="1" dirty="0" smtClean="0">
                  <a:solidFill>
                    <a:srgbClr val="DA1D5B"/>
                  </a:solidFill>
                </a:rPr>
                <a:t>-</a:t>
              </a:r>
              <a:r>
                <a:rPr lang="fr-FR" sz="1000" b="1" dirty="0" smtClean="0">
                  <a:solidFill>
                    <a:srgbClr val="DA1D5B"/>
                  </a:solidFill>
                </a:rPr>
                <a:t>  </a:t>
              </a:r>
              <a:r>
                <a:rPr lang="fr-FR" sz="900" dirty="0">
                  <a:solidFill>
                    <a:prstClr val="black"/>
                  </a:solidFill>
                </a:rPr>
                <a:t>o</a:t>
              </a:r>
              <a:r>
                <a:rPr lang="fr-FR" sz="900" dirty="0" smtClean="0">
                  <a:solidFill>
                    <a:prstClr val="black"/>
                  </a:solidFill>
                </a:rPr>
                <a:t>n ne pourra plus décrire les répondants par déficience et pathologie </a:t>
              </a:r>
            </a:p>
            <a:p>
              <a:pPr defTabSz="914400"/>
              <a:r>
                <a:rPr lang="fr-FR" sz="1100" b="1" dirty="0">
                  <a:solidFill>
                    <a:srgbClr val="5AAB45"/>
                  </a:solidFill>
                </a:rPr>
                <a:t>+</a:t>
              </a:r>
              <a:r>
                <a:rPr lang="fr-FR" sz="900" dirty="0">
                  <a:solidFill>
                    <a:prstClr val="black"/>
                  </a:solidFill>
                </a:rPr>
                <a:t>  </a:t>
              </a:r>
              <a:r>
                <a:rPr lang="fr-FR" sz="900" dirty="0" smtClean="0">
                  <a:solidFill>
                    <a:prstClr val="black"/>
                  </a:solidFill>
                </a:rPr>
                <a:t>on </a:t>
              </a:r>
              <a:r>
                <a:rPr lang="fr-FR" sz="900" dirty="0">
                  <a:solidFill>
                    <a:prstClr val="black"/>
                  </a:solidFill>
                </a:rPr>
                <a:t>pourra toutefois les décrire par motif de sollicitation </a:t>
              </a:r>
            </a:p>
            <a:p>
              <a:pPr defTabSz="914400"/>
              <a:r>
                <a:rPr lang="fr-FR" sz="1100" b="1" dirty="0" smtClean="0">
                  <a:solidFill>
                    <a:srgbClr val="5AAB45"/>
                  </a:solidFill>
                </a:rPr>
                <a:t>+</a:t>
              </a:r>
              <a:r>
                <a:rPr lang="fr-FR" sz="900" dirty="0" smtClean="0">
                  <a:solidFill>
                    <a:prstClr val="black"/>
                  </a:solidFill>
                </a:rPr>
                <a:t> </a:t>
              </a:r>
              <a:r>
                <a:rPr lang="fr-FR" sz="900" dirty="0">
                  <a:solidFill>
                    <a:prstClr val="black"/>
                  </a:solidFill>
                </a:rPr>
                <a:t>on supprime une question qui pourrait avoir un impact psychologique</a:t>
              </a:r>
            </a:p>
            <a:p>
              <a:pPr defTabSz="914400"/>
              <a:r>
                <a:rPr lang="fr-FR" sz="1100" b="1" dirty="0" smtClean="0">
                  <a:solidFill>
                    <a:srgbClr val="5AAB45"/>
                  </a:solidFill>
                </a:rPr>
                <a:t>+</a:t>
              </a:r>
              <a:r>
                <a:rPr lang="fr-FR" sz="900" dirty="0" smtClean="0">
                  <a:solidFill>
                    <a:prstClr val="black"/>
                  </a:solidFill>
                </a:rPr>
                <a:t>  on ne présuppose plus quelle pathologie appelle quel besoin </a:t>
              </a:r>
            </a:p>
            <a:p>
              <a:pPr defTabSz="914400"/>
              <a:r>
                <a:rPr lang="fr-FR" sz="1100" b="1" dirty="0" smtClean="0">
                  <a:solidFill>
                    <a:srgbClr val="5AAB45"/>
                  </a:solidFill>
                </a:rPr>
                <a:t>+</a:t>
              </a:r>
              <a:r>
                <a:rPr lang="fr-FR" sz="900" dirty="0" smtClean="0">
                  <a:solidFill>
                    <a:prstClr val="black"/>
                  </a:solidFill>
                </a:rPr>
                <a:t> on écarte le risque d’identification des usagers (croisement département / âge / pathologie)</a:t>
              </a:r>
            </a:p>
            <a:p>
              <a:pPr defTabSz="914400"/>
              <a:r>
                <a:rPr lang="fr-FR" sz="1100" b="1" dirty="0" smtClean="0">
                  <a:solidFill>
                    <a:srgbClr val="5AAB45"/>
                  </a:solidFill>
                </a:rPr>
                <a:t>+</a:t>
              </a:r>
              <a:r>
                <a:rPr lang="fr-FR" sz="900" b="1" dirty="0" smtClean="0">
                  <a:solidFill>
                    <a:srgbClr val="5AAB45"/>
                  </a:solidFill>
                </a:rPr>
                <a:t> </a:t>
              </a:r>
              <a:r>
                <a:rPr lang="fr-FR" sz="900" dirty="0" smtClean="0">
                  <a:solidFill>
                    <a:prstClr val="black"/>
                  </a:solidFill>
                </a:rPr>
                <a:t>on peut ajouter des motifs de sollicitation hors compétence CDAPH (transports, information, parler des difficultés)</a:t>
              </a:r>
              <a:endParaRPr lang="fr-FR" sz="900" dirty="0">
                <a:solidFill>
                  <a:prstClr val="black"/>
                </a:solidFill>
              </a:endParaRPr>
            </a:p>
          </p:txBody>
        </p:sp>
        <p:sp>
          <p:nvSpPr>
            <p:cNvPr id="25" name="Organigramme : Extraire 24"/>
            <p:cNvSpPr/>
            <p:nvPr/>
          </p:nvSpPr>
          <p:spPr>
            <a:xfrm rot="16200000">
              <a:off x="5514660" y="3132274"/>
              <a:ext cx="415498" cy="253916"/>
            </a:xfrm>
            <a:prstGeom prst="flowChartExtra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grpSp>
        <p:nvGrpSpPr>
          <p:cNvPr id="14" name="Groupe 13"/>
          <p:cNvGrpSpPr/>
          <p:nvPr/>
        </p:nvGrpSpPr>
        <p:grpSpPr>
          <a:xfrm>
            <a:off x="3971681" y="5298388"/>
            <a:ext cx="3441259" cy="369332"/>
            <a:chOff x="4817029" y="5419152"/>
            <a:chExt cx="3441259" cy="369332"/>
          </a:xfrm>
        </p:grpSpPr>
        <p:sp>
          <p:nvSpPr>
            <p:cNvPr id="26" name="ZoneTexte 25"/>
            <p:cNvSpPr txBox="1"/>
            <p:nvPr/>
          </p:nvSpPr>
          <p:spPr>
            <a:xfrm>
              <a:off x="5165178" y="5419152"/>
              <a:ext cx="3093110" cy="369332"/>
            </a:xfrm>
            <a:prstGeom prst="rect">
              <a:avLst/>
            </a:prstGeom>
            <a:solidFill>
              <a:schemeClr val="bg1">
                <a:lumMod val="85000"/>
              </a:schemeClr>
            </a:solidFill>
          </p:spPr>
          <p:txBody>
            <a:bodyPr wrap="square" rtlCol="0">
              <a:spAutoFit/>
            </a:bodyPr>
            <a:lstStyle/>
            <a:p>
              <a:pPr defTabSz="914400"/>
              <a:r>
                <a:rPr lang="fr-FR" sz="900" dirty="0" smtClean="0">
                  <a:solidFill>
                    <a:prstClr val="black"/>
                  </a:solidFill>
                </a:rPr>
                <a:t>Permet de poser des questions conditionnelles sur la satisfaction vis-à-vis de la réponse</a:t>
              </a:r>
            </a:p>
          </p:txBody>
        </p:sp>
        <p:sp>
          <p:nvSpPr>
            <p:cNvPr id="27" name="Organigramme : Extraire 26"/>
            <p:cNvSpPr/>
            <p:nvPr/>
          </p:nvSpPr>
          <p:spPr>
            <a:xfrm rot="16200000">
              <a:off x="4759321" y="5476860"/>
              <a:ext cx="369332" cy="253916"/>
            </a:xfrm>
            <a:prstGeom prst="flowChartExtra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spTree>
    <p:extLst>
      <p:ext uri="{BB962C8B-B14F-4D97-AF65-F5344CB8AC3E}">
        <p14:creationId xmlns:p14="http://schemas.microsoft.com/office/powerpoint/2010/main" val="35698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371" y="983411"/>
            <a:ext cx="6797615" cy="567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texte 2"/>
          <p:cNvSpPr>
            <a:spLocks noGrp="1"/>
          </p:cNvSpPr>
          <p:nvPr>
            <p:ph type="body" sz="quarter" idx="10"/>
          </p:nvPr>
        </p:nvSpPr>
        <p:spPr/>
        <p:txBody>
          <a:bodyPr/>
          <a:lstStyle/>
          <a:p>
            <a:r>
              <a:rPr lang="fr-FR" dirty="0" smtClean="0"/>
              <a:t>mamdph-monavis.fr</a:t>
            </a:r>
            <a:endParaRPr lang="fr-FR" dirty="0"/>
          </a:p>
        </p:txBody>
      </p:sp>
      <p:grpSp>
        <p:nvGrpSpPr>
          <p:cNvPr id="2" name="Groupe 1"/>
          <p:cNvGrpSpPr/>
          <p:nvPr/>
        </p:nvGrpSpPr>
        <p:grpSpPr>
          <a:xfrm>
            <a:off x="3700969" y="1636100"/>
            <a:ext cx="3979991" cy="369332"/>
            <a:chOff x="3700969" y="1636100"/>
            <a:chExt cx="3979991" cy="369332"/>
          </a:xfrm>
        </p:grpSpPr>
        <p:sp>
          <p:nvSpPr>
            <p:cNvPr id="9" name="ZoneTexte 8"/>
            <p:cNvSpPr txBox="1"/>
            <p:nvPr/>
          </p:nvSpPr>
          <p:spPr>
            <a:xfrm>
              <a:off x="3985627" y="1636100"/>
              <a:ext cx="3695333" cy="369332"/>
            </a:xfrm>
            <a:prstGeom prst="rect">
              <a:avLst/>
            </a:prstGeom>
            <a:solidFill>
              <a:schemeClr val="bg1">
                <a:lumMod val="85000"/>
              </a:schemeClr>
            </a:solidFill>
          </p:spPr>
          <p:txBody>
            <a:bodyPr wrap="square" rtlCol="0">
              <a:spAutoFit/>
            </a:bodyPr>
            <a:lstStyle/>
            <a:p>
              <a:pPr defTabSz="914400"/>
              <a:r>
                <a:rPr lang="fr-FR" sz="900" dirty="0" smtClean="0">
                  <a:solidFill>
                    <a:prstClr val="black"/>
                  </a:solidFill>
                </a:rPr>
                <a:t>Indispensable dans un questionnaire de satisfaction </a:t>
              </a:r>
            </a:p>
            <a:p>
              <a:pPr defTabSz="914400"/>
              <a:r>
                <a:rPr lang="fr-FR" sz="900" dirty="0" smtClean="0">
                  <a:solidFill>
                    <a:prstClr val="black"/>
                  </a:solidFill>
                </a:rPr>
                <a:t>Utilisation de trois degrés de réponse car le « plutôt » n’était pas accessible</a:t>
              </a:r>
              <a:endParaRPr lang="fr-FR" sz="900" dirty="0">
                <a:solidFill>
                  <a:prstClr val="black"/>
                </a:solidFill>
              </a:endParaRPr>
            </a:p>
          </p:txBody>
        </p:sp>
        <p:sp>
          <p:nvSpPr>
            <p:cNvPr id="10" name="Organigramme : Extraire 9"/>
            <p:cNvSpPr/>
            <p:nvPr/>
          </p:nvSpPr>
          <p:spPr>
            <a:xfrm rot="16200000">
              <a:off x="3643989" y="1694536"/>
              <a:ext cx="367875" cy="253916"/>
            </a:xfrm>
            <a:prstGeom prst="flowChartExtra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sp>
        <p:nvSpPr>
          <p:cNvPr id="11" name="ZoneTexte 10"/>
          <p:cNvSpPr txBox="1"/>
          <p:nvPr/>
        </p:nvSpPr>
        <p:spPr>
          <a:xfrm>
            <a:off x="8125883" y="2616328"/>
            <a:ext cx="1011717" cy="1061829"/>
          </a:xfrm>
          <a:prstGeom prst="rect">
            <a:avLst/>
          </a:prstGeom>
          <a:solidFill>
            <a:schemeClr val="bg1">
              <a:lumMod val="85000"/>
            </a:schemeClr>
          </a:solidFill>
        </p:spPr>
        <p:txBody>
          <a:bodyPr wrap="square" rtlCol="0">
            <a:spAutoFit/>
          </a:bodyPr>
          <a:lstStyle/>
          <a:p>
            <a:pPr defTabSz="914400"/>
            <a:r>
              <a:rPr lang="fr-FR" sz="900" dirty="0" smtClean="0">
                <a:solidFill>
                  <a:prstClr val="black"/>
                </a:solidFill>
              </a:rPr>
              <a:t>Questionnements sur les principales sources de qualité de service </a:t>
            </a:r>
            <a:r>
              <a:rPr lang="fr-FR" sz="900" u="sng" dirty="0" smtClean="0">
                <a:solidFill>
                  <a:prstClr val="black"/>
                </a:solidFill>
              </a:rPr>
              <a:t>perçue </a:t>
            </a:r>
            <a:r>
              <a:rPr lang="fr-FR" sz="900" dirty="0" smtClean="0">
                <a:solidFill>
                  <a:prstClr val="black"/>
                </a:solidFill>
              </a:rPr>
              <a:t>par les usagers</a:t>
            </a:r>
            <a:endParaRPr lang="fr-FR" sz="900" dirty="0">
              <a:solidFill>
                <a:prstClr val="black"/>
              </a:solidFill>
            </a:endParaRPr>
          </a:p>
        </p:txBody>
      </p:sp>
      <p:sp>
        <p:nvSpPr>
          <p:cNvPr id="12" name="Organigramme : Extraire 11"/>
          <p:cNvSpPr/>
          <p:nvPr/>
        </p:nvSpPr>
        <p:spPr>
          <a:xfrm rot="5400000" flipV="1">
            <a:off x="7775887" y="2985517"/>
            <a:ext cx="367875" cy="259437"/>
          </a:xfrm>
          <a:prstGeom prst="flowChartExtra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nvGrpSpPr>
          <p:cNvPr id="4" name="Groupe 3"/>
          <p:cNvGrpSpPr/>
          <p:nvPr/>
        </p:nvGrpSpPr>
        <p:grpSpPr>
          <a:xfrm>
            <a:off x="85207" y="2897117"/>
            <a:ext cx="1578172" cy="180000"/>
            <a:chOff x="85207" y="2853987"/>
            <a:chExt cx="1578172" cy="180000"/>
          </a:xfrm>
        </p:grpSpPr>
        <p:sp>
          <p:nvSpPr>
            <p:cNvPr id="13" name="ZoneTexte 12"/>
            <p:cNvSpPr txBox="1"/>
            <p:nvPr/>
          </p:nvSpPr>
          <p:spPr>
            <a:xfrm>
              <a:off x="85207" y="2853987"/>
              <a:ext cx="1379105" cy="180000"/>
            </a:xfrm>
            <a:prstGeom prst="rect">
              <a:avLst/>
            </a:prstGeom>
            <a:solidFill>
              <a:schemeClr val="bg1">
                <a:lumMod val="85000"/>
              </a:schemeClr>
            </a:solidFill>
          </p:spPr>
          <p:txBody>
            <a:bodyPr wrap="square" rtlCol="0" anchor="ctr">
              <a:spAutoFit/>
            </a:bodyPr>
            <a:lstStyle/>
            <a:p>
              <a:pPr defTabSz="914400"/>
              <a:r>
                <a:rPr lang="fr-FR" sz="900" dirty="0" smtClean="0">
                  <a:solidFill>
                    <a:prstClr val="black"/>
                  </a:solidFill>
                </a:rPr>
                <a:t>Facilité d’accès</a:t>
              </a:r>
              <a:endParaRPr lang="fr-FR" sz="900" dirty="0">
                <a:solidFill>
                  <a:prstClr val="black"/>
                </a:solidFill>
              </a:endParaRPr>
            </a:p>
          </p:txBody>
        </p:sp>
        <p:sp>
          <p:nvSpPr>
            <p:cNvPr id="43" name="Organigramme : Extraire 42"/>
            <p:cNvSpPr/>
            <p:nvPr/>
          </p:nvSpPr>
          <p:spPr>
            <a:xfrm rot="16200000" flipV="1">
              <a:off x="1550939" y="2896530"/>
              <a:ext cx="129752" cy="95129"/>
            </a:xfrm>
            <a:prstGeom prst="flowChartExtra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grpSp>
        <p:nvGrpSpPr>
          <p:cNvPr id="6" name="Groupe 5"/>
          <p:cNvGrpSpPr/>
          <p:nvPr/>
        </p:nvGrpSpPr>
        <p:grpSpPr>
          <a:xfrm>
            <a:off x="85207" y="3159337"/>
            <a:ext cx="1578172" cy="180000"/>
            <a:chOff x="85207" y="3107581"/>
            <a:chExt cx="1578172" cy="180000"/>
          </a:xfrm>
        </p:grpSpPr>
        <p:sp>
          <p:nvSpPr>
            <p:cNvPr id="14" name="ZoneTexte 13"/>
            <p:cNvSpPr txBox="1"/>
            <p:nvPr/>
          </p:nvSpPr>
          <p:spPr>
            <a:xfrm>
              <a:off x="85207" y="3107581"/>
              <a:ext cx="1379105" cy="180000"/>
            </a:xfrm>
            <a:prstGeom prst="rect">
              <a:avLst/>
            </a:prstGeom>
            <a:solidFill>
              <a:schemeClr val="bg1">
                <a:lumMod val="85000"/>
              </a:schemeClr>
            </a:solidFill>
          </p:spPr>
          <p:txBody>
            <a:bodyPr wrap="square" rtlCol="0" anchor="ctr">
              <a:spAutoFit/>
            </a:bodyPr>
            <a:lstStyle/>
            <a:p>
              <a:pPr defTabSz="914400"/>
              <a:r>
                <a:rPr lang="fr-FR" sz="900" dirty="0" smtClean="0">
                  <a:solidFill>
                    <a:prstClr val="black"/>
                  </a:solidFill>
                </a:rPr>
                <a:t>Facilité de contact</a:t>
              </a:r>
              <a:endParaRPr lang="fr-FR" sz="900" dirty="0">
                <a:solidFill>
                  <a:prstClr val="black"/>
                </a:solidFill>
              </a:endParaRPr>
            </a:p>
          </p:txBody>
        </p:sp>
        <p:sp>
          <p:nvSpPr>
            <p:cNvPr id="44" name="Organigramme : Extraire 43"/>
            <p:cNvSpPr/>
            <p:nvPr/>
          </p:nvSpPr>
          <p:spPr>
            <a:xfrm rot="16200000" flipV="1">
              <a:off x="1550939" y="3134976"/>
              <a:ext cx="129752" cy="95129"/>
            </a:xfrm>
            <a:prstGeom prst="flowChartExtra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grpSp>
        <p:nvGrpSpPr>
          <p:cNvPr id="7" name="Groupe 6"/>
          <p:cNvGrpSpPr/>
          <p:nvPr/>
        </p:nvGrpSpPr>
        <p:grpSpPr>
          <a:xfrm>
            <a:off x="85206" y="3414537"/>
            <a:ext cx="1578173" cy="180000"/>
            <a:chOff x="85206" y="3380033"/>
            <a:chExt cx="1578173" cy="180000"/>
          </a:xfrm>
        </p:grpSpPr>
        <p:sp>
          <p:nvSpPr>
            <p:cNvPr id="26" name="ZoneTexte 25"/>
            <p:cNvSpPr txBox="1"/>
            <p:nvPr/>
          </p:nvSpPr>
          <p:spPr>
            <a:xfrm>
              <a:off x="85206" y="3380033"/>
              <a:ext cx="1379106" cy="180000"/>
            </a:xfrm>
            <a:prstGeom prst="rect">
              <a:avLst/>
            </a:prstGeom>
            <a:solidFill>
              <a:schemeClr val="bg1">
                <a:lumMod val="85000"/>
              </a:schemeClr>
            </a:solidFill>
          </p:spPr>
          <p:txBody>
            <a:bodyPr wrap="square" rtlCol="0" anchor="ctr">
              <a:spAutoFit/>
            </a:bodyPr>
            <a:lstStyle/>
            <a:p>
              <a:pPr defTabSz="914400"/>
              <a:r>
                <a:rPr lang="fr-FR" sz="900" dirty="0" smtClean="0">
                  <a:solidFill>
                    <a:prstClr val="black"/>
                  </a:solidFill>
                </a:rPr>
                <a:t>Qualité d’accueil</a:t>
              </a:r>
              <a:endParaRPr lang="fr-FR" sz="900" dirty="0">
                <a:solidFill>
                  <a:prstClr val="black"/>
                </a:solidFill>
              </a:endParaRPr>
            </a:p>
          </p:txBody>
        </p:sp>
        <p:sp>
          <p:nvSpPr>
            <p:cNvPr id="45" name="Organigramme : Extraire 44"/>
            <p:cNvSpPr/>
            <p:nvPr/>
          </p:nvSpPr>
          <p:spPr>
            <a:xfrm rot="16200000" flipV="1">
              <a:off x="1550939" y="3416552"/>
              <a:ext cx="129752" cy="95129"/>
            </a:xfrm>
            <a:prstGeom prst="flowChartExtra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grpSp>
        <p:nvGrpSpPr>
          <p:cNvPr id="8" name="Groupe 7"/>
          <p:cNvGrpSpPr/>
          <p:nvPr/>
        </p:nvGrpSpPr>
        <p:grpSpPr>
          <a:xfrm>
            <a:off x="85205" y="3635233"/>
            <a:ext cx="1578174" cy="180000"/>
            <a:chOff x="85205" y="3609355"/>
            <a:chExt cx="1578174" cy="180000"/>
          </a:xfrm>
        </p:grpSpPr>
        <p:sp>
          <p:nvSpPr>
            <p:cNvPr id="27" name="ZoneTexte 26"/>
            <p:cNvSpPr txBox="1"/>
            <p:nvPr/>
          </p:nvSpPr>
          <p:spPr>
            <a:xfrm>
              <a:off x="85205" y="3609355"/>
              <a:ext cx="1379107" cy="180000"/>
            </a:xfrm>
            <a:prstGeom prst="rect">
              <a:avLst/>
            </a:prstGeom>
            <a:solidFill>
              <a:schemeClr val="bg1">
                <a:lumMod val="85000"/>
              </a:schemeClr>
            </a:solidFill>
          </p:spPr>
          <p:txBody>
            <a:bodyPr wrap="square" rtlCol="0" anchor="ctr">
              <a:spAutoFit/>
            </a:bodyPr>
            <a:lstStyle/>
            <a:p>
              <a:pPr defTabSz="914400"/>
              <a:r>
                <a:rPr lang="fr-FR" sz="900" dirty="0" smtClean="0">
                  <a:solidFill>
                    <a:prstClr val="black"/>
                  </a:solidFill>
                </a:rPr>
                <a:t>Qualité d’écoute</a:t>
              </a:r>
              <a:endParaRPr lang="fr-FR" sz="900" dirty="0">
                <a:solidFill>
                  <a:prstClr val="black"/>
                </a:solidFill>
              </a:endParaRPr>
            </a:p>
          </p:txBody>
        </p:sp>
        <p:sp>
          <p:nvSpPr>
            <p:cNvPr id="46" name="Organigramme : Extraire 45"/>
            <p:cNvSpPr/>
            <p:nvPr/>
          </p:nvSpPr>
          <p:spPr>
            <a:xfrm rot="16200000" flipV="1">
              <a:off x="1550939" y="3646372"/>
              <a:ext cx="129752" cy="95129"/>
            </a:xfrm>
            <a:prstGeom prst="flowChartExtra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grpSp>
        <p:nvGrpSpPr>
          <p:cNvPr id="15" name="Groupe 14"/>
          <p:cNvGrpSpPr/>
          <p:nvPr/>
        </p:nvGrpSpPr>
        <p:grpSpPr>
          <a:xfrm>
            <a:off x="85203" y="3869961"/>
            <a:ext cx="1578176" cy="180000"/>
            <a:chOff x="85203" y="3852709"/>
            <a:chExt cx="1578176" cy="180000"/>
          </a:xfrm>
        </p:grpSpPr>
        <p:sp>
          <p:nvSpPr>
            <p:cNvPr id="28" name="ZoneTexte 27"/>
            <p:cNvSpPr txBox="1"/>
            <p:nvPr/>
          </p:nvSpPr>
          <p:spPr>
            <a:xfrm>
              <a:off x="85203" y="3852709"/>
              <a:ext cx="1379109" cy="180000"/>
            </a:xfrm>
            <a:prstGeom prst="rect">
              <a:avLst/>
            </a:prstGeom>
            <a:solidFill>
              <a:schemeClr val="bg1">
                <a:lumMod val="85000"/>
              </a:schemeClr>
            </a:solidFill>
          </p:spPr>
          <p:txBody>
            <a:bodyPr wrap="square" rtlCol="0" anchor="ctr">
              <a:spAutoFit/>
            </a:bodyPr>
            <a:lstStyle/>
            <a:p>
              <a:pPr defTabSz="914400"/>
              <a:r>
                <a:rPr lang="fr-FR" sz="900" dirty="0" smtClean="0">
                  <a:solidFill>
                    <a:prstClr val="black"/>
                  </a:solidFill>
                </a:rPr>
                <a:t>Réponse aux questions</a:t>
              </a:r>
              <a:endParaRPr lang="fr-FR" sz="900" dirty="0">
                <a:solidFill>
                  <a:prstClr val="black"/>
                </a:solidFill>
              </a:endParaRPr>
            </a:p>
          </p:txBody>
        </p:sp>
        <p:sp>
          <p:nvSpPr>
            <p:cNvPr id="47" name="Organigramme : Extraire 46"/>
            <p:cNvSpPr/>
            <p:nvPr/>
          </p:nvSpPr>
          <p:spPr>
            <a:xfrm rot="16200000" flipV="1">
              <a:off x="1550939" y="3902070"/>
              <a:ext cx="129752" cy="95129"/>
            </a:xfrm>
            <a:prstGeom prst="flowChartExtra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grpSp>
        <p:nvGrpSpPr>
          <p:cNvPr id="16" name="Groupe 15"/>
          <p:cNvGrpSpPr/>
          <p:nvPr/>
        </p:nvGrpSpPr>
        <p:grpSpPr>
          <a:xfrm>
            <a:off x="85199" y="4958375"/>
            <a:ext cx="1578180" cy="180000"/>
            <a:chOff x="85199" y="4923871"/>
            <a:chExt cx="1578180" cy="180000"/>
          </a:xfrm>
        </p:grpSpPr>
        <p:sp>
          <p:nvSpPr>
            <p:cNvPr id="33" name="ZoneTexte 32"/>
            <p:cNvSpPr txBox="1"/>
            <p:nvPr/>
          </p:nvSpPr>
          <p:spPr>
            <a:xfrm>
              <a:off x="85199" y="4923871"/>
              <a:ext cx="1379113" cy="180000"/>
            </a:xfrm>
            <a:prstGeom prst="rect">
              <a:avLst/>
            </a:prstGeom>
            <a:solidFill>
              <a:schemeClr val="bg1">
                <a:lumMod val="85000"/>
              </a:schemeClr>
            </a:solidFill>
          </p:spPr>
          <p:txBody>
            <a:bodyPr wrap="square" rtlCol="0" anchor="ctr">
              <a:spAutoFit/>
            </a:bodyPr>
            <a:lstStyle/>
            <a:p>
              <a:pPr defTabSz="914400"/>
              <a:r>
                <a:rPr lang="fr-FR" sz="900" dirty="0" smtClean="0">
                  <a:solidFill>
                    <a:prstClr val="black"/>
                  </a:solidFill>
                </a:rPr>
                <a:t>Qualité expression</a:t>
              </a:r>
              <a:endParaRPr lang="fr-FR" sz="900" dirty="0">
                <a:solidFill>
                  <a:prstClr val="black"/>
                </a:solidFill>
              </a:endParaRPr>
            </a:p>
          </p:txBody>
        </p:sp>
        <p:sp>
          <p:nvSpPr>
            <p:cNvPr id="48" name="Organigramme : Extraire 47"/>
            <p:cNvSpPr/>
            <p:nvPr/>
          </p:nvSpPr>
          <p:spPr>
            <a:xfrm rot="16200000" flipV="1">
              <a:off x="1550938" y="4959140"/>
              <a:ext cx="129754" cy="95129"/>
            </a:xfrm>
            <a:prstGeom prst="flowChartExtra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grpSp>
        <p:nvGrpSpPr>
          <p:cNvPr id="17" name="Groupe 16"/>
          <p:cNvGrpSpPr/>
          <p:nvPr/>
        </p:nvGrpSpPr>
        <p:grpSpPr>
          <a:xfrm>
            <a:off x="85198" y="5189499"/>
            <a:ext cx="1578181" cy="180000"/>
            <a:chOff x="85198" y="5172247"/>
            <a:chExt cx="1578181" cy="180000"/>
          </a:xfrm>
        </p:grpSpPr>
        <p:sp>
          <p:nvSpPr>
            <p:cNvPr id="34" name="ZoneTexte 33"/>
            <p:cNvSpPr txBox="1"/>
            <p:nvPr/>
          </p:nvSpPr>
          <p:spPr>
            <a:xfrm>
              <a:off x="85198" y="5172247"/>
              <a:ext cx="1379114" cy="180000"/>
            </a:xfrm>
            <a:prstGeom prst="rect">
              <a:avLst/>
            </a:prstGeom>
            <a:solidFill>
              <a:schemeClr val="bg1">
                <a:lumMod val="85000"/>
              </a:schemeClr>
            </a:solidFill>
          </p:spPr>
          <p:txBody>
            <a:bodyPr wrap="square" rtlCol="0" anchor="ctr">
              <a:spAutoFit/>
            </a:bodyPr>
            <a:lstStyle/>
            <a:p>
              <a:pPr defTabSz="914400"/>
              <a:r>
                <a:rPr lang="fr-FR" sz="900" dirty="0" smtClean="0">
                  <a:solidFill>
                    <a:prstClr val="black"/>
                  </a:solidFill>
                </a:rPr>
                <a:t>Compréhension</a:t>
              </a:r>
              <a:endParaRPr lang="fr-FR" sz="900" dirty="0">
                <a:solidFill>
                  <a:prstClr val="black"/>
                </a:solidFill>
              </a:endParaRPr>
            </a:p>
          </p:txBody>
        </p:sp>
        <p:sp>
          <p:nvSpPr>
            <p:cNvPr id="49" name="Organigramme : Extraire 48"/>
            <p:cNvSpPr/>
            <p:nvPr/>
          </p:nvSpPr>
          <p:spPr>
            <a:xfrm rot="16200000" flipV="1">
              <a:off x="1550938" y="5208270"/>
              <a:ext cx="129753" cy="95128"/>
            </a:xfrm>
            <a:prstGeom prst="flowChartExtra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grpSp>
        <p:nvGrpSpPr>
          <p:cNvPr id="18" name="Groupe 17"/>
          <p:cNvGrpSpPr/>
          <p:nvPr/>
        </p:nvGrpSpPr>
        <p:grpSpPr>
          <a:xfrm>
            <a:off x="85197" y="5465963"/>
            <a:ext cx="1578182" cy="369332"/>
            <a:chOff x="85197" y="5422833"/>
            <a:chExt cx="1578182" cy="369332"/>
          </a:xfrm>
        </p:grpSpPr>
        <p:sp>
          <p:nvSpPr>
            <p:cNvPr id="35" name="ZoneTexte 34"/>
            <p:cNvSpPr txBox="1"/>
            <p:nvPr/>
          </p:nvSpPr>
          <p:spPr>
            <a:xfrm>
              <a:off x="85197" y="5422833"/>
              <a:ext cx="1379115" cy="369332"/>
            </a:xfrm>
            <a:prstGeom prst="rect">
              <a:avLst/>
            </a:prstGeom>
            <a:solidFill>
              <a:schemeClr val="bg1">
                <a:lumMod val="85000"/>
              </a:schemeClr>
            </a:solidFill>
          </p:spPr>
          <p:txBody>
            <a:bodyPr wrap="square" rtlCol="0" anchor="ctr">
              <a:spAutoFit/>
            </a:bodyPr>
            <a:lstStyle/>
            <a:p>
              <a:pPr defTabSz="914400"/>
              <a:r>
                <a:rPr lang="fr-FR" sz="900" dirty="0" smtClean="0">
                  <a:solidFill>
                    <a:prstClr val="black"/>
                  </a:solidFill>
                </a:rPr>
                <a:t>Possibilité de contact en cas d’incompréhension</a:t>
              </a:r>
              <a:endParaRPr lang="fr-FR" sz="900" dirty="0">
                <a:solidFill>
                  <a:prstClr val="black"/>
                </a:solidFill>
              </a:endParaRPr>
            </a:p>
          </p:txBody>
        </p:sp>
        <p:sp>
          <p:nvSpPr>
            <p:cNvPr id="50" name="Organigramme : Extraire 49"/>
            <p:cNvSpPr/>
            <p:nvPr/>
          </p:nvSpPr>
          <p:spPr>
            <a:xfrm rot="16200000" flipV="1">
              <a:off x="1550938" y="5440146"/>
              <a:ext cx="129754" cy="95129"/>
            </a:xfrm>
            <a:prstGeom prst="flowChartExtra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spTree>
    <p:extLst>
      <p:ext uri="{BB962C8B-B14F-4D97-AF65-F5344CB8AC3E}">
        <p14:creationId xmlns:p14="http://schemas.microsoft.com/office/powerpoint/2010/main" val="271391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501141" y="2293168"/>
            <a:ext cx="6247323" cy="1639888"/>
          </a:xfrm>
        </p:spPr>
        <p:txBody>
          <a:bodyPr/>
          <a:lstStyle/>
          <a:p>
            <a:r>
              <a:rPr lang="fr-FR" sz="3200" dirty="0"/>
              <a:t>T</a:t>
            </a:r>
            <a:r>
              <a:rPr lang="fr-FR" sz="3200" dirty="0" smtClean="0"/>
              <a:t>ransformation de l’offre dans le champ du handicap </a:t>
            </a:r>
          </a:p>
          <a:p>
            <a:r>
              <a:rPr lang="fr-FR" sz="2400" dirty="0" smtClean="0"/>
              <a:t>Présentation des travaux en cours</a:t>
            </a:r>
            <a:endParaRPr lang="fr-FR" sz="3200" dirty="0"/>
          </a:p>
        </p:txBody>
      </p:sp>
      <p:sp>
        <p:nvSpPr>
          <p:cNvPr id="3" name="Espace réservé du texte 2"/>
          <p:cNvSpPr>
            <a:spLocks noGrp="1"/>
          </p:cNvSpPr>
          <p:nvPr>
            <p:ph type="body" sz="quarter" idx="11"/>
          </p:nvPr>
        </p:nvSpPr>
        <p:spPr>
          <a:xfrm>
            <a:off x="2680203" y="4703200"/>
            <a:ext cx="5997576" cy="801687"/>
          </a:xfrm>
        </p:spPr>
        <p:txBody>
          <a:bodyPr/>
          <a:lstStyle/>
          <a:p>
            <a:r>
              <a:rPr lang="fr-FR" dirty="0" smtClean="0"/>
              <a:t>CNCPH</a:t>
            </a:r>
            <a:endParaRPr lang="fr-FR" dirty="0"/>
          </a:p>
        </p:txBody>
      </p:sp>
    </p:spTree>
    <p:extLst>
      <p:ext uri="{BB962C8B-B14F-4D97-AF65-F5344CB8AC3E}">
        <p14:creationId xmlns:p14="http://schemas.microsoft.com/office/powerpoint/2010/main" val="842669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r>
              <a:rPr lang="fr-FR" dirty="0" smtClean="0"/>
              <a:t>mamdph-monavis.fr</a:t>
            </a:r>
            <a:endParaRPr lang="fr-FR" dirty="0"/>
          </a:p>
        </p:txBody>
      </p:sp>
      <p:grpSp>
        <p:nvGrpSpPr>
          <p:cNvPr id="4" name="Groupe 3"/>
          <p:cNvGrpSpPr/>
          <p:nvPr/>
        </p:nvGrpSpPr>
        <p:grpSpPr>
          <a:xfrm>
            <a:off x="238149" y="1895159"/>
            <a:ext cx="1526426" cy="230832"/>
            <a:chOff x="151885" y="3948247"/>
            <a:chExt cx="1526426" cy="230832"/>
          </a:xfrm>
        </p:grpSpPr>
        <p:sp>
          <p:nvSpPr>
            <p:cNvPr id="13" name="ZoneTexte 12"/>
            <p:cNvSpPr txBox="1"/>
            <p:nvPr/>
          </p:nvSpPr>
          <p:spPr>
            <a:xfrm>
              <a:off x="151885" y="3948247"/>
              <a:ext cx="1379115" cy="230832"/>
            </a:xfrm>
            <a:prstGeom prst="rect">
              <a:avLst/>
            </a:prstGeom>
            <a:solidFill>
              <a:schemeClr val="bg1">
                <a:lumMod val="85000"/>
              </a:schemeClr>
            </a:solidFill>
          </p:spPr>
          <p:txBody>
            <a:bodyPr wrap="square" rtlCol="0" anchor="ctr">
              <a:spAutoFit/>
            </a:bodyPr>
            <a:lstStyle/>
            <a:p>
              <a:pPr defTabSz="914400"/>
              <a:r>
                <a:rPr lang="fr-FR" sz="900" dirty="0" smtClean="0">
                  <a:solidFill>
                    <a:prstClr val="black"/>
                  </a:solidFill>
                </a:rPr>
                <a:t>Temps de réponse</a:t>
              </a:r>
              <a:endParaRPr lang="fr-FR" sz="900" dirty="0">
                <a:solidFill>
                  <a:prstClr val="black"/>
                </a:solidFill>
              </a:endParaRPr>
            </a:p>
          </p:txBody>
        </p:sp>
        <p:sp>
          <p:nvSpPr>
            <p:cNvPr id="14" name="Organigramme : Extraire 13"/>
            <p:cNvSpPr/>
            <p:nvPr/>
          </p:nvSpPr>
          <p:spPr>
            <a:xfrm rot="16200000" flipV="1">
              <a:off x="1565870" y="4017600"/>
              <a:ext cx="129754" cy="95129"/>
            </a:xfrm>
            <a:prstGeom prst="flowChartExtra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260"/>
          <a:stretch/>
        </p:blipFill>
        <p:spPr bwMode="auto">
          <a:xfrm>
            <a:off x="1806021" y="1086927"/>
            <a:ext cx="7028299" cy="5274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e 14"/>
          <p:cNvGrpSpPr/>
          <p:nvPr/>
        </p:nvGrpSpPr>
        <p:grpSpPr>
          <a:xfrm>
            <a:off x="238149" y="3012266"/>
            <a:ext cx="1526426" cy="230832"/>
            <a:chOff x="151886" y="1442261"/>
            <a:chExt cx="1526426" cy="230832"/>
          </a:xfrm>
        </p:grpSpPr>
        <p:sp>
          <p:nvSpPr>
            <p:cNvPr id="16" name="ZoneTexte 15"/>
            <p:cNvSpPr txBox="1"/>
            <p:nvPr/>
          </p:nvSpPr>
          <p:spPr>
            <a:xfrm>
              <a:off x="151886" y="1442261"/>
              <a:ext cx="1379115" cy="230832"/>
            </a:xfrm>
            <a:prstGeom prst="rect">
              <a:avLst/>
            </a:prstGeom>
            <a:solidFill>
              <a:schemeClr val="bg1">
                <a:lumMod val="85000"/>
              </a:schemeClr>
            </a:solidFill>
          </p:spPr>
          <p:txBody>
            <a:bodyPr wrap="square" rtlCol="0" anchor="ctr">
              <a:spAutoFit/>
            </a:bodyPr>
            <a:lstStyle/>
            <a:p>
              <a:pPr defTabSz="914400"/>
              <a:r>
                <a:rPr lang="fr-FR" sz="900" dirty="0" smtClean="0">
                  <a:solidFill>
                    <a:prstClr val="black"/>
                  </a:solidFill>
                </a:rPr>
                <a:t>Réponse aux besoins</a:t>
              </a:r>
              <a:endParaRPr lang="fr-FR" sz="900" dirty="0">
                <a:solidFill>
                  <a:prstClr val="black"/>
                </a:solidFill>
              </a:endParaRPr>
            </a:p>
          </p:txBody>
        </p:sp>
        <p:sp>
          <p:nvSpPr>
            <p:cNvPr id="17" name="Organigramme : Extraire 16"/>
            <p:cNvSpPr/>
            <p:nvPr/>
          </p:nvSpPr>
          <p:spPr>
            <a:xfrm rot="16200000" flipV="1">
              <a:off x="1565871" y="1511614"/>
              <a:ext cx="129754" cy="95129"/>
            </a:xfrm>
            <a:prstGeom prst="flowChartExtra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spTree>
    <p:extLst>
      <p:ext uri="{BB962C8B-B14F-4D97-AF65-F5344CB8AC3E}">
        <p14:creationId xmlns:p14="http://schemas.microsoft.com/office/powerpoint/2010/main" val="14681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98"/>
          <a:stretch/>
        </p:blipFill>
        <p:spPr bwMode="auto">
          <a:xfrm>
            <a:off x="484335" y="1016585"/>
            <a:ext cx="7616818" cy="5641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texte 2"/>
          <p:cNvSpPr>
            <a:spLocks noGrp="1"/>
          </p:cNvSpPr>
          <p:nvPr>
            <p:ph type="body" sz="quarter" idx="10"/>
          </p:nvPr>
        </p:nvSpPr>
        <p:spPr/>
        <p:txBody>
          <a:bodyPr/>
          <a:lstStyle/>
          <a:p>
            <a:r>
              <a:rPr lang="fr-FR" dirty="0"/>
              <a:t>mamdph-monavis.fr</a:t>
            </a:r>
          </a:p>
        </p:txBody>
      </p:sp>
      <p:grpSp>
        <p:nvGrpSpPr>
          <p:cNvPr id="2" name="Groupe 1"/>
          <p:cNvGrpSpPr/>
          <p:nvPr/>
        </p:nvGrpSpPr>
        <p:grpSpPr>
          <a:xfrm>
            <a:off x="7841716" y="2442328"/>
            <a:ext cx="1224646" cy="1773131"/>
            <a:chOff x="7807212" y="2633804"/>
            <a:chExt cx="1224646" cy="1773131"/>
          </a:xfrm>
        </p:grpSpPr>
        <p:sp>
          <p:nvSpPr>
            <p:cNvPr id="7" name="ZoneTexte 6"/>
            <p:cNvSpPr txBox="1"/>
            <p:nvPr/>
          </p:nvSpPr>
          <p:spPr>
            <a:xfrm>
              <a:off x="8126758" y="2637220"/>
              <a:ext cx="905100" cy="1769715"/>
            </a:xfrm>
            <a:prstGeom prst="rect">
              <a:avLst/>
            </a:prstGeom>
            <a:solidFill>
              <a:schemeClr val="bg1">
                <a:lumMod val="85000"/>
              </a:schemeClr>
            </a:solidFill>
          </p:spPr>
          <p:txBody>
            <a:bodyPr wrap="square" rtlCol="0">
              <a:spAutoFit/>
            </a:bodyPr>
            <a:lstStyle/>
            <a:p>
              <a:pPr defTabSz="914400"/>
              <a:r>
                <a:rPr lang="fr-FR" sz="900" dirty="0" smtClean="0">
                  <a:solidFill>
                    <a:prstClr val="black"/>
                  </a:solidFill>
                </a:rPr>
                <a:t>Indispensables de tout questionnaire : </a:t>
              </a:r>
            </a:p>
            <a:p>
              <a:pPr defTabSz="914400"/>
              <a:r>
                <a:rPr lang="fr-FR" sz="900" b="1" dirty="0" smtClean="0">
                  <a:solidFill>
                    <a:srgbClr val="5AAB45"/>
                  </a:solidFill>
                </a:rPr>
                <a:t>+ </a:t>
              </a:r>
              <a:r>
                <a:rPr lang="fr-FR" sz="900" dirty="0" smtClean="0">
                  <a:solidFill>
                    <a:prstClr val="black"/>
                  </a:solidFill>
                </a:rPr>
                <a:t> permet à ceux qui le souhaitent d’écrire davantage</a:t>
              </a:r>
            </a:p>
            <a:p>
              <a:pPr defTabSz="914400"/>
              <a:r>
                <a:rPr lang="fr-FR" sz="1000" b="1" dirty="0">
                  <a:solidFill>
                    <a:srgbClr val="DA1D5B"/>
                  </a:solidFill>
                </a:rPr>
                <a:t>-</a:t>
              </a:r>
              <a:r>
                <a:rPr lang="fr-FR" sz="900" dirty="0" smtClean="0">
                  <a:solidFill>
                    <a:prstClr val="black"/>
                  </a:solidFill>
                </a:rPr>
                <a:t>  l’espace qualitatif est plus difficile à traiter</a:t>
              </a:r>
              <a:endParaRPr lang="fr-FR" sz="900" dirty="0">
                <a:solidFill>
                  <a:prstClr val="black"/>
                </a:solidFill>
              </a:endParaRPr>
            </a:p>
          </p:txBody>
        </p:sp>
        <p:sp>
          <p:nvSpPr>
            <p:cNvPr id="8" name="Organigramme : Extraire 7"/>
            <p:cNvSpPr/>
            <p:nvPr/>
          </p:nvSpPr>
          <p:spPr>
            <a:xfrm rot="5400000" flipV="1">
              <a:off x="7752993" y="2688023"/>
              <a:ext cx="367875" cy="259437"/>
            </a:xfrm>
            <a:prstGeom prst="flowChartExtra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9" name="Organigramme : Extraire 8"/>
            <p:cNvSpPr/>
            <p:nvPr/>
          </p:nvSpPr>
          <p:spPr>
            <a:xfrm rot="5400000" flipV="1">
              <a:off x="7752993" y="4049021"/>
              <a:ext cx="367875" cy="259437"/>
            </a:xfrm>
            <a:prstGeom prst="flowChartExtra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spTree>
    <p:extLst>
      <p:ext uri="{BB962C8B-B14F-4D97-AF65-F5344CB8AC3E}">
        <p14:creationId xmlns:p14="http://schemas.microsoft.com/office/powerpoint/2010/main" val="216199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r>
              <a:rPr lang="fr-FR" dirty="0" smtClean="0"/>
              <a:t>Les modalités de mise en œuvre</a:t>
            </a:r>
            <a:endParaRPr lang="fr-FR" dirty="0"/>
          </a:p>
        </p:txBody>
      </p:sp>
      <p:sp>
        <p:nvSpPr>
          <p:cNvPr id="4" name="Espace réservé du texte 3"/>
          <p:cNvSpPr>
            <a:spLocks noGrp="1"/>
          </p:cNvSpPr>
          <p:nvPr>
            <p:ph type="body" sz="quarter" idx="11"/>
          </p:nvPr>
        </p:nvSpPr>
        <p:spPr>
          <a:xfrm>
            <a:off x="642937" y="1435069"/>
            <a:ext cx="8121499" cy="441683"/>
          </a:xfrm>
        </p:spPr>
        <p:txBody>
          <a:bodyPr/>
          <a:lstStyle/>
          <a:p>
            <a:r>
              <a:rPr lang="fr-FR" sz="1400" dirty="0" smtClean="0"/>
              <a:t>Si le questionnaire est mis en ligne sur le site internet, d’autres modalités de déploiement peuvent être envisagées : </a:t>
            </a:r>
            <a:endParaRPr lang="fr-FR" sz="1400" dirty="0"/>
          </a:p>
        </p:txBody>
      </p:sp>
      <p:sp>
        <p:nvSpPr>
          <p:cNvPr id="76" name="Espace réservé du texte 4"/>
          <p:cNvSpPr txBox="1">
            <a:spLocks/>
          </p:cNvSpPr>
          <p:nvPr/>
        </p:nvSpPr>
        <p:spPr>
          <a:xfrm>
            <a:off x="642937" y="954057"/>
            <a:ext cx="8250896" cy="4810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r-FR" sz="1400" i="1" dirty="0" smtClean="0">
                <a:solidFill>
                  <a:prstClr val="black"/>
                </a:solidFill>
                <a:latin typeface="Arial" panose="020B0604020202020204" pitchFamily="34" charset="0"/>
                <a:cs typeface="Arial" panose="020B0604020202020204" pitchFamily="34" charset="0"/>
              </a:rPr>
              <a:t>Les modalités de diffusion</a:t>
            </a:r>
            <a:endParaRPr lang="fr-FR" sz="1400" i="1" dirty="0">
              <a:solidFill>
                <a:prstClr val="black"/>
              </a:solidFill>
              <a:latin typeface="Arial" panose="020B0604020202020204" pitchFamily="34" charset="0"/>
              <a:cs typeface="Arial" panose="020B0604020202020204" pitchFamily="34" charset="0"/>
            </a:endParaRPr>
          </a:p>
        </p:txBody>
      </p:sp>
      <p:grpSp>
        <p:nvGrpSpPr>
          <p:cNvPr id="5" name="Groupe 4"/>
          <p:cNvGrpSpPr/>
          <p:nvPr/>
        </p:nvGrpSpPr>
        <p:grpSpPr>
          <a:xfrm>
            <a:off x="2512110" y="1876752"/>
            <a:ext cx="4431716" cy="4767829"/>
            <a:chOff x="2638090" y="1647645"/>
            <a:chExt cx="4431716" cy="4767829"/>
          </a:xfrm>
        </p:grpSpPr>
        <p:sp>
          <p:nvSpPr>
            <p:cNvPr id="77" name="Oval 183"/>
            <p:cNvSpPr/>
            <p:nvPr/>
          </p:nvSpPr>
          <p:spPr bwMode="ltGray">
            <a:xfrm>
              <a:off x="2638090" y="1965232"/>
              <a:ext cx="4431716" cy="4450242"/>
            </a:xfrm>
            <a:prstGeom prst="ellipse">
              <a:avLst/>
            </a:prstGeom>
            <a:solidFill>
              <a:srgbClr val="BACED9">
                <a:alpha val="44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err="1" smtClean="0">
                <a:solidFill>
                  <a:srgbClr val="1F497D"/>
                </a:solidFill>
                <a:latin typeface="Arial" panose="020B0604020202020204" pitchFamily="34" charset="0"/>
                <a:cs typeface="Arial" panose="020B0604020202020204" pitchFamily="34" charset="0"/>
              </a:endParaRPr>
            </a:p>
          </p:txBody>
        </p:sp>
        <p:grpSp>
          <p:nvGrpSpPr>
            <p:cNvPr id="82" name="Group 119"/>
            <p:cNvGrpSpPr>
              <a:grpSpLocks/>
            </p:cNvGrpSpPr>
            <p:nvPr/>
          </p:nvGrpSpPr>
          <p:grpSpPr bwMode="auto">
            <a:xfrm>
              <a:off x="4385511" y="5048460"/>
              <a:ext cx="928158" cy="1290272"/>
              <a:chOff x="-680" y="4541"/>
              <a:chExt cx="504" cy="683"/>
            </a:xfrm>
            <a:solidFill>
              <a:srgbClr val="AADEC6"/>
            </a:solidFill>
          </p:grpSpPr>
          <p:sp>
            <p:nvSpPr>
              <p:cNvPr id="83" name="Freeform 117"/>
              <p:cNvSpPr>
                <a:spLocks/>
              </p:cNvSpPr>
              <p:nvPr/>
            </p:nvSpPr>
            <p:spPr bwMode="auto">
              <a:xfrm>
                <a:off x="-680" y="4541"/>
                <a:ext cx="504" cy="683"/>
              </a:xfrm>
              <a:custGeom>
                <a:avLst/>
                <a:gdLst/>
                <a:ahLst/>
                <a:cxnLst>
                  <a:cxn ang="0">
                    <a:pos x="3692" y="4530"/>
                  </a:cxn>
                  <a:cxn ang="0">
                    <a:pos x="2855" y="882"/>
                  </a:cxn>
                  <a:cxn ang="0">
                    <a:pos x="1821" y="0"/>
                  </a:cxn>
                  <a:cxn ang="0">
                    <a:pos x="848" y="782"/>
                  </a:cxn>
                  <a:cxn ang="0">
                    <a:pos x="0" y="4513"/>
                  </a:cxn>
                  <a:cxn ang="0">
                    <a:pos x="3692" y="4530"/>
                  </a:cxn>
                </a:cxnLst>
                <a:rect l="0" t="0" r="r" b="b"/>
                <a:pathLst>
                  <a:path w="3692" h="5017">
                    <a:moveTo>
                      <a:pt x="3692" y="4530"/>
                    </a:moveTo>
                    <a:lnTo>
                      <a:pt x="2855" y="882"/>
                    </a:lnTo>
                    <a:lnTo>
                      <a:pt x="1821" y="0"/>
                    </a:lnTo>
                    <a:lnTo>
                      <a:pt x="848" y="782"/>
                    </a:lnTo>
                    <a:cubicBezTo>
                      <a:pt x="848" y="782"/>
                      <a:pt x="424" y="2648"/>
                      <a:pt x="0" y="4513"/>
                    </a:cubicBezTo>
                    <a:cubicBezTo>
                      <a:pt x="1890" y="5017"/>
                      <a:pt x="3692" y="4530"/>
                      <a:pt x="3692" y="4530"/>
                    </a:cubicBezTo>
                    <a:close/>
                  </a:path>
                </a:pathLst>
              </a:custGeom>
              <a:grp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sp>
            <p:nvSpPr>
              <p:cNvPr id="84" name="Freeform 118"/>
              <p:cNvSpPr>
                <a:spLocks/>
              </p:cNvSpPr>
              <p:nvPr/>
            </p:nvSpPr>
            <p:spPr bwMode="auto">
              <a:xfrm>
                <a:off x="-680" y="4541"/>
                <a:ext cx="504" cy="683"/>
              </a:xfrm>
              <a:custGeom>
                <a:avLst/>
                <a:gdLst/>
                <a:ahLst/>
                <a:cxnLst>
                  <a:cxn ang="0">
                    <a:pos x="3692" y="4530"/>
                  </a:cxn>
                  <a:cxn ang="0">
                    <a:pos x="2855" y="882"/>
                  </a:cxn>
                  <a:cxn ang="0">
                    <a:pos x="1821" y="0"/>
                  </a:cxn>
                  <a:cxn ang="0">
                    <a:pos x="848" y="782"/>
                  </a:cxn>
                  <a:cxn ang="0">
                    <a:pos x="0" y="4513"/>
                  </a:cxn>
                  <a:cxn ang="0">
                    <a:pos x="3692" y="4530"/>
                  </a:cxn>
                </a:cxnLst>
                <a:rect l="0" t="0" r="r" b="b"/>
                <a:pathLst>
                  <a:path w="3692" h="5017">
                    <a:moveTo>
                      <a:pt x="3692" y="4530"/>
                    </a:moveTo>
                    <a:lnTo>
                      <a:pt x="2855" y="882"/>
                    </a:lnTo>
                    <a:lnTo>
                      <a:pt x="1821" y="0"/>
                    </a:lnTo>
                    <a:lnTo>
                      <a:pt x="848" y="782"/>
                    </a:lnTo>
                    <a:cubicBezTo>
                      <a:pt x="848" y="782"/>
                      <a:pt x="424" y="2648"/>
                      <a:pt x="0" y="4513"/>
                    </a:cubicBezTo>
                    <a:cubicBezTo>
                      <a:pt x="1890" y="5017"/>
                      <a:pt x="3692" y="4530"/>
                      <a:pt x="3692" y="4530"/>
                    </a:cubicBezTo>
                    <a:close/>
                  </a:path>
                </a:pathLst>
              </a:custGeom>
              <a:solidFill>
                <a:srgbClr val="FFCC99"/>
              </a:solidFill>
              <a:ln w="4"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grpSp>
        <p:grpSp>
          <p:nvGrpSpPr>
            <p:cNvPr id="85" name="Group 89"/>
            <p:cNvGrpSpPr>
              <a:grpSpLocks/>
            </p:cNvGrpSpPr>
            <p:nvPr/>
          </p:nvGrpSpPr>
          <p:grpSpPr bwMode="auto">
            <a:xfrm>
              <a:off x="2705986" y="3716627"/>
              <a:ext cx="1289109" cy="923782"/>
              <a:chOff x="-1592" y="3836"/>
              <a:chExt cx="700" cy="489"/>
            </a:xfrm>
            <a:solidFill>
              <a:srgbClr val="AADEC6"/>
            </a:solidFill>
          </p:grpSpPr>
          <p:sp>
            <p:nvSpPr>
              <p:cNvPr id="86" name="Freeform 87"/>
              <p:cNvSpPr>
                <a:spLocks/>
              </p:cNvSpPr>
              <p:nvPr/>
            </p:nvSpPr>
            <p:spPr bwMode="auto">
              <a:xfrm>
                <a:off x="-1592" y="3836"/>
                <a:ext cx="700" cy="489"/>
              </a:xfrm>
              <a:custGeom>
                <a:avLst/>
                <a:gdLst/>
                <a:ahLst/>
                <a:cxnLst>
                  <a:cxn ang="0">
                    <a:pos x="505" y="0"/>
                  </a:cxn>
                  <a:cxn ang="0">
                    <a:pos x="4229" y="830"/>
                  </a:cxn>
                  <a:cxn ang="0">
                    <a:pos x="5125" y="1841"/>
                  </a:cxn>
                  <a:cxn ang="0">
                    <a:pos x="4320" y="2783"/>
                  </a:cxn>
                  <a:cxn ang="0">
                    <a:pos x="505" y="3591"/>
                  </a:cxn>
                  <a:cxn ang="0">
                    <a:pos x="505" y="0"/>
                  </a:cxn>
                </a:cxnLst>
                <a:rect l="0" t="0" r="r" b="b"/>
                <a:pathLst>
                  <a:path w="5125" h="3591">
                    <a:moveTo>
                      <a:pt x="505" y="0"/>
                    </a:moveTo>
                    <a:lnTo>
                      <a:pt x="4229" y="830"/>
                    </a:lnTo>
                    <a:lnTo>
                      <a:pt x="5125" y="1841"/>
                    </a:lnTo>
                    <a:lnTo>
                      <a:pt x="4320" y="2783"/>
                    </a:lnTo>
                    <a:cubicBezTo>
                      <a:pt x="4320" y="2783"/>
                      <a:pt x="2413" y="3187"/>
                      <a:pt x="505" y="3591"/>
                    </a:cubicBezTo>
                    <a:cubicBezTo>
                      <a:pt x="0" y="1751"/>
                      <a:pt x="505" y="0"/>
                      <a:pt x="505" y="0"/>
                    </a:cubicBezTo>
                    <a:close/>
                  </a:path>
                </a:pathLst>
              </a:custGeom>
              <a:grp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sp>
            <p:nvSpPr>
              <p:cNvPr id="87" name="Freeform 88"/>
              <p:cNvSpPr>
                <a:spLocks/>
              </p:cNvSpPr>
              <p:nvPr/>
            </p:nvSpPr>
            <p:spPr bwMode="auto">
              <a:xfrm>
                <a:off x="-1592" y="3836"/>
                <a:ext cx="700" cy="489"/>
              </a:xfrm>
              <a:custGeom>
                <a:avLst/>
                <a:gdLst/>
                <a:ahLst/>
                <a:cxnLst>
                  <a:cxn ang="0">
                    <a:pos x="505" y="0"/>
                  </a:cxn>
                  <a:cxn ang="0">
                    <a:pos x="4229" y="830"/>
                  </a:cxn>
                  <a:cxn ang="0">
                    <a:pos x="5125" y="1841"/>
                  </a:cxn>
                  <a:cxn ang="0">
                    <a:pos x="4320" y="2783"/>
                  </a:cxn>
                  <a:cxn ang="0">
                    <a:pos x="505" y="3591"/>
                  </a:cxn>
                  <a:cxn ang="0">
                    <a:pos x="505" y="0"/>
                  </a:cxn>
                </a:cxnLst>
                <a:rect l="0" t="0" r="r" b="b"/>
                <a:pathLst>
                  <a:path w="5125" h="3591">
                    <a:moveTo>
                      <a:pt x="505" y="0"/>
                    </a:moveTo>
                    <a:lnTo>
                      <a:pt x="4229" y="830"/>
                    </a:lnTo>
                    <a:lnTo>
                      <a:pt x="5125" y="1841"/>
                    </a:lnTo>
                    <a:lnTo>
                      <a:pt x="4320" y="2783"/>
                    </a:lnTo>
                    <a:cubicBezTo>
                      <a:pt x="4320" y="2783"/>
                      <a:pt x="2413" y="3187"/>
                      <a:pt x="505" y="3591"/>
                    </a:cubicBezTo>
                    <a:cubicBezTo>
                      <a:pt x="0" y="1751"/>
                      <a:pt x="505" y="0"/>
                      <a:pt x="505" y="0"/>
                    </a:cubicBezTo>
                    <a:close/>
                  </a:path>
                </a:pathLst>
              </a:custGeom>
              <a:solidFill>
                <a:srgbClr val="FF9966"/>
              </a:solidFill>
              <a:ln w="4"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grpSp>
        <p:grpSp>
          <p:nvGrpSpPr>
            <p:cNvPr id="88" name="Group 92"/>
            <p:cNvGrpSpPr>
              <a:grpSpLocks/>
            </p:cNvGrpSpPr>
            <p:nvPr/>
          </p:nvGrpSpPr>
          <p:grpSpPr bwMode="auto">
            <a:xfrm>
              <a:off x="2884619" y="4496836"/>
              <a:ext cx="1233861" cy="1105138"/>
              <a:chOff x="-1495" y="4249"/>
              <a:chExt cx="670" cy="585"/>
            </a:xfrm>
            <a:solidFill>
              <a:srgbClr val="AADEC6"/>
            </a:solidFill>
          </p:grpSpPr>
          <p:sp>
            <p:nvSpPr>
              <p:cNvPr id="89" name="Freeform 90"/>
              <p:cNvSpPr>
                <a:spLocks/>
              </p:cNvSpPr>
              <p:nvPr/>
            </p:nvSpPr>
            <p:spPr bwMode="auto">
              <a:xfrm>
                <a:off x="-1495" y="4249"/>
                <a:ext cx="670" cy="585"/>
              </a:xfrm>
              <a:custGeom>
                <a:avLst/>
                <a:gdLst/>
                <a:ahLst/>
                <a:cxnLst>
                  <a:cxn ang="0">
                    <a:pos x="0" y="1218"/>
                  </a:cxn>
                  <a:cxn ang="0">
                    <a:pos x="3621" y="0"/>
                  </a:cxn>
                  <a:cxn ang="0">
                    <a:pos x="4912" y="401"/>
                  </a:cxn>
                  <a:cxn ang="0">
                    <a:pos x="4710" y="1624"/>
                  </a:cxn>
                  <a:cxn ang="0">
                    <a:pos x="1857" y="4292"/>
                  </a:cxn>
                  <a:cxn ang="0">
                    <a:pos x="0" y="1218"/>
                  </a:cxn>
                </a:cxnLst>
                <a:rect l="0" t="0" r="r" b="b"/>
                <a:pathLst>
                  <a:path w="4912" h="4292">
                    <a:moveTo>
                      <a:pt x="0" y="1218"/>
                    </a:moveTo>
                    <a:lnTo>
                      <a:pt x="3621" y="0"/>
                    </a:lnTo>
                    <a:lnTo>
                      <a:pt x="4912" y="401"/>
                    </a:lnTo>
                    <a:lnTo>
                      <a:pt x="4710" y="1624"/>
                    </a:lnTo>
                    <a:cubicBezTo>
                      <a:pt x="4710" y="1624"/>
                      <a:pt x="3284" y="2958"/>
                      <a:pt x="1857" y="4292"/>
                    </a:cubicBezTo>
                    <a:cubicBezTo>
                      <a:pt x="472" y="2979"/>
                      <a:pt x="0" y="1218"/>
                      <a:pt x="0" y="1218"/>
                    </a:cubicBezTo>
                    <a:close/>
                  </a:path>
                </a:pathLst>
              </a:custGeom>
              <a:grp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sp>
            <p:nvSpPr>
              <p:cNvPr id="90" name="Freeform 91"/>
              <p:cNvSpPr>
                <a:spLocks/>
              </p:cNvSpPr>
              <p:nvPr/>
            </p:nvSpPr>
            <p:spPr bwMode="auto">
              <a:xfrm>
                <a:off x="-1495" y="4249"/>
                <a:ext cx="670" cy="585"/>
              </a:xfrm>
              <a:custGeom>
                <a:avLst/>
                <a:gdLst/>
                <a:ahLst/>
                <a:cxnLst>
                  <a:cxn ang="0">
                    <a:pos x="0" y="1218"/>
                  </a:cxn>
                  <a:cxn ang="0">
                    <a:pos x="3621" y="0"/>
                  </a:cxn>
                  <a:cxn ang="0">
                    <a:pos x="4912" y="401"/>
                  </a:cxn>
                  <a:cxn ang="0">
                    <a:pos x="4710" y="1624"/>
                  </a:cxn>
                  <a:cxn ang="0">
                    <a:pos x="1857" y="4292"/>
                  </a:cxn>
                  <a:cxn ang="0">
                    <a:pos x="0" y="1218"/>
                  </a:cxn>
                </a:cxnLst>
                <a:rect l="0" t="0" r="r" b="b"/>
                <a:pathLst>
                  <a:path w="4912" h="4292">
                    <a:moveTo>
                      <a:pt x="0" y="1218"/>
                    </a:moveTo>
                    <a:lnTo>
                      <a:pt x="3621" y="0"/>
                    </a:lnTo>
                    <a:lnTo>
                      <a:pt x="4912" y="401"/>
                    </a:lnTo>
                    <a:lnTo>
                      <a:pt x="4710" y="1624"/>
                    </a:lnTo>
                    <a:cubicBezTo>
                      <a:pt x="4710" y="1624"/>
                      <a:pt x="3284" y="2958"/>
                      <a:pt x="1857" y="4292"/>
                    </a:cubicBezTo>
                    <a:cubicBezTo>
                      <a:pt x="472" y="2979"/>
                      <a:pt x="0" y="1218"/>
                      <a:pt x="0" y="1218"/>
                    </a:cubicBezTo>
                    <a:close/>
                  </a:path>
                </a:pathLst>
              </a:custGeom>
              <a:solidFill>
                <a:srgbClr val="FF9966"/>
              </a:solidFill>
              <a:ln w="4"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grpSp>
        <p:grpSp>
          <p:nvGrpSpPr>
            <p:cNvPr id="91" name="Group 95"/>
            <p:cNvGrpSpPr>
              <a:grpSpLocks/>
            </p:cNvGrpSpPr>
            <p:nvPr/>
          </p:nvGrpSpPr>
          <p:grpSpPr bwMode="auto">
            <a:xfrm>
              <a:off x="2873570" y="2756952"/>
              <a:ext cx="1226495" cy="1112694"/>
              <a:chOff x="-1501" y="3328"/>
              <a:chExt cx="666" cy="589"/>
            </a:xfrm>
            <a:solidFill>
              <a:srgbClr val="AADEC6"/>
            </a:solidFill>
          </p:grpSpPr>
          <p:sp>
            <p:nvSpPr>
              <p:cNvPr id="93" name="Freeform 93"/>
              <p:cNvSpPr>
                <a:spLocks/>
              </p:cNvSpPr>
              <p:nvPr/>
            </p:nvSpPr>
            <p:spPr bwMode="auto">
              <a:xfrm>
                <a:off x="-1501" y="3328"/>
                <a:ext cx="666" cy="589"/>
              </a:xfrm>
              <a:custGeom>
                <a:avLst/>
                <a:gdLst/>
                <a:ahLst/>
                <a:cxnLst>
                  <a:cxn ang="0">
                    <a:pos x="3590" y="0"/>
                  </a:cxn>
                  <a:cxn ang="0">
                    <a:pos x="9209" y="5161"/>
                  </a:cxn>
                  <a:cxn ang="0">
                    <a:pos x="9752" y="7807"/>
                  </a:cxn>
                  <a:cxn ang="0">
                    <a:pos x="7416" y="8636"/>
                  </a:cxn>
                  <a:cxn ang="0">
                    <a:pos x="0" y="6222"/>
                  </a:cxn>
                  <a:cxn ang="0">
                    <a:pos x="3590" y="0"/>
                  </a:cxn>
                </a:cxnLst>
                <a:rect l="0" t="0" r="r" b="b"/>
                <a:pathLst>
                  <a:path w="9752" h="8636">
                    <a:moveTo>
                      <a:pt x="3590" y="0"/>
                    </a:moveTo>
                    <a:lnTo>
                      <a:pt x="9209" y="5161"/>
                    </a:lnTo>
                    <a:lnTo>
                      <a:pt x="9752" y="7807"/>
                    </a:lnTo>
                    <a:lnTo>
                      <a:pt x="7416" y="8636"/>
                    </a:lnTo>
                    <a:cubicBezTo>
                      <a:pt x="7416" y="8636"/>
                      <a:pt x="3708" y="7429"/>
                      <a:pt x="0" y="6222"/>
                    </a:cubicBezTo>
                    <a:cubicBezTo>
                      <a:pt x="964" y="2528"/>
                      <a:pt x="3590" y="0"/>
                      <a:pt x="3590" y="0"/>
                    </a:cubicBezTo>
                    <a:close/>
                  </a:path>
                </a:pathLst>
              </a:custGeom>
              <a:grp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sp>
            <p:nvSpPr>
              <p:cNvPr id="94" name="Freeform 94"/>
              <p:cNvSpPr>
                <a:spLocks/>
              </p:cNvSpPr>
              <p:nvPr/>
            </p:nvSpPr>
            <p:spPr bwMode="auto">
              <a:xfrm>
                <a:off x="-1501" y="3328"/>
                <a:ext cx="666" cy="589"/>
              </a:xfrm>
              <a:custGeom>
                <a:avLst/>
                <a:gdLst/>
                <a:ahLst/>
                <a:cxnLst>
                  <a:cxn ang="0">
                    <a:pos x="3590" y="0"/>
                  </a:cxn>
                  <a:cxn ang="0">
                    <a:pos x="9209" y="5161"/>
                  </a:cxn>
                  <a:cxn ang="0">
                    <a:pos x="9752" y="7807"/>
                  </a:cxn>
                  <a:cxn ang="0">
                    <a:pos x="7416" y="8636"/>
                  </a:cxn>
                  <a:cxn ang="0">
                    <a:pos x="0" y="6222"/>
                  </a:cxn>
                  <a:cxn ang="0">
                    <a:pos x="3590" y="0"/>
                  </a:cxn>
                </a:cxnLst>
                <a:rect l="0" t="0" r="r" b="b"/>
                <a:pathLst>
                  <a:path w="9752" h="8636">
                    <a:moveTo>
                      <a:pt x="3590" y="0"/>
                    </a:moveTo>
                    <a:lnTo>
                      <a:pt x="9209" y="5161"/>
                    </a:lnTo>
                    <a:lnTo>
                      <a:pt x="9752" y="7807"/>
                    </a:lnTo>
                    <a:lnTo>
                      <a:pt x="7416" y="8636"/>
                    </a:lnTo>
                    <a:cubicBezTo>
                      <a:pt x="7416" y="8636"/>
                      <a:pt x="3708" y="7429"/>
                      <a:pt x="0" y="6222"/>
                    </a:cubicBezTo>
                    <a:cubicBezTo>
                      <a:pt x="964" y="2528"/>
                      <a:pt x="3590" y="0"/>
                      <a:pt x="3590" y="0"/>
                    </a:cubicBezTo>
                    <a:close/>
                  </a:path>
                </a:pathLst>
              </a:custGeom>
              <a:solidFill>
                <a:srgbClr val="93B7FF"/>
              </a:solidFill>
              <a:ln w="4"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grpSp>
        <p:grpSp>
          <p:nvGrpSpPr>
            <p:cNvPr id="95" name="Group 98"/>
            <p:cNvGrpSpPr>
              <a:grpSpLocks/>
            </p:cNvGrpSpPr>
            <p:nvPr/>
          </p:nvGrpSpPr>
          <p:grpSpPr bwMode="auto">
            <a:xfrm>
              <a:off x="3462877" y="2190215"/>
              <a:ext cx="1071802" cy="1250600"/>
              <a:chOff x="-1181" y="3028"/>
              <a:chExt cx="582" cy="662"/>
            </a:xfrm>
            <a:solidFill>
              <a:srgbClr val="AADEC6"/>
            </a:solidFill>
          </p:grpSpPr>
          <p:sp>
            <p:nvSpPr>
              <p:cNvPr id="96" name="Freeform 96"/>
              <p:cNvSpPr>
                <a:spLocks/>
              </p:cNvSpPr>
              <p:nvPr/>
            </p:nvSpPr>
            <p:spPr bwMode="auto">
              <a:xfrm>
                <a:off x="-1181" y="3028"/>
                <a:ext cx="582" cy="662"/>
              </a:xfrm>
              <a:custGeom>
                <a:avLst/>
                <a:gdLst/>
                <a:ahLst/>
                <a:cxnLst>
                  <a:cxn ang="0">
                    <a:pos x="3200" y="0"/>
                  </a:cxn>
                  <a:cxn ang="0">
                    <a:pos x="4265" y="3587"/>
                  </a:cxn>
                  <a:cxn ang="0">
                    <a:pos x="3799" y="4863"/>
                  </a:cxn>
                  <a:cxn ang="0">
                    <a:pos x="2569" y="4658"/>
                  </a:cxn>
                  <a:cxn ang="0">
                    <a:pos x="0" y="1824"/>
                  </a:cxn>
                  <a:cxn ang="0">
                    <a:pos x="3200" y="0"/>
                  </a:cxn>
                </a:cxnLst>
                <a:rect l="0" t="0" r="r" b="b"/>
                <a:pathLst>
                  <a:path w="4265" h="4863">
                    <a:moveTo>
                      <a:pt x="3200" y="0"/>
                    </a:moveTo>
                    <a:lnTo>
                      <a:pt x="4265" y="3587"/>
                    </a:lnTo>
                    <a:lnTo>
                      <a:pt x="3799" y="4863"/>
                    </a:lnTo>
                    <a:lnTo>
                      <a:pt x="2569" y="4658"/>
                    </a:lnTo>
                    <a:cubicBezTo>
                      <a:pt x="2569" y="4658"/>
                      <a:pt x="1285" y="3241"/>
                      <a:pt x="0" y="1824"/>
                    </a:cubicBezTo>
                    <a:cubicBezTo>
                      <a:pt x="1395" y="459"/>
                      <a:pt x="3200" y="0"/>
                      <a:pt x="3200" y="0"/>
                    </a:cubicBezTo>
                    <a:close/>
                  </a:path>
                </a:pathLst>
              </a:custGeom>
              <a:grp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sp>
            <p:nvSpPr>
              <p:cNvPr id="97" name="Freeform 97"/>
              <p:cNvSpPr>
                <a:spLocks/>
              </p:cNvSpPr>
              <p:nvPr/>
            </p:nvSpPr>
            <p:spPr bwMode="auto">
              <a:xfrm>
                <a:off x="-1181" y="3028"/>
                <a:ext cx="582" cy="662"/>
              </a:xfrm>
              <a:custGeom>
                <a:avLst/>
                <a:gdLst/>
                <a:ahLst/>
                <a:cxnLst>
                  <a:cxn ang="0">
                    <a:pos x="3200" y="0"/>
                  </a:cxn>
                  <a:cxn ang="0">
                    <a:pos x="4265" y="3587"/>
                  </a:cxn>
                  <a:cxn ang="0">
                    <a:pos x="3799" y="4863"/>
                  </a:cxn>
                  <a:cxn ang="0">
                    <a:pos x="2569" y="4658"/>
                  </a:cxn>
                  <a:cxn ang="0">
                    <a:pos x="0" y="1824"/>
                  </a:cxn>
                  <a:cxn ang="0">
                    <a:pos x="3200" y="0"/>
                  </a:cxn>
                </a:cxnLst>
                <a:rect l="0" t="0" r="r" b="b"/>
                <a:pathLst>
                  <a:path w="4265" h="4863">
                    <a:moveTo>
                      <a:pt x="3200" y="0"/>
                    </a:moveTo>
                    <a:lnTo>
                      <a:pt x="4265" y="3587"/>
                    </a:lnTo>
                    <a:lnTo>
                      <a:pt x="3799" y="4863"/>
                    </a:lnTo>
                    <a:lnTo>
                      <a:pt x="2569" y="4658"/>
                    </a:lnTo>
                    <a:cubicBezTo>
                      <a:pt x="2569" y="4658"/>
                      <a:pt x="1285" y="3241"/>
                      <a:pt x="0" y="1824"/>
                    </a:cubicBezTo>
                    <a:cubicBezTo>
                      <a:pt x="1395" y="459"/>
                      <a:pt x="3200" y="0"/>
                      <a:pt x="3200" y="0"/>
                    </a:cubicBezTo>
                    <a:close/>
                  </a:path>
                </a:pathLst>
              </a:custGeom>
              <a:solidFill>
                <a:srgbClr val="FFE471"/>
              </a:solidFill>
              <a:ln w="4"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grpSp>
        <p:grpSp>
          <p:nvGrpSpPr>
            <p:cNvPr id="98" name="Group 104"/>
            <p:cNvGrpSpPr>
              <a:grpSpLocks/>
            </p:cNvGrpSpPr>
            <p:nvPr/>
          </p:nvGrpSpPr>
          <p:grpSpPr bwMode="auto">
            <a:xfrm>
              <a:off x="5184759" y="2207218"/>
              <a:ext cx="1097584" cy="1231709"/>
              <a:chOff x="-246" y="3037"/>
              <a:chExt cx="596" cy="652"/>
            </a:xfrm>
            <a:solidFill>
              <a:srgbClr val="AADEC6"/>
            </a:solidFill>
          </p:grpSpPr>
          <p:sp>
            <p:nvSpPr>
              <p:cNvPr id="99" name="Freeform 102"/>
              <p:cNvSpPr>
                <a:spLocks/>
              </p:cNvSpPr>
              <p:nvPr/>
            </p:nvSpPr>
            <p:spPr bwMode="auto">
              <a:xfrm>
                <a:off x="-246" y="3037"/>
                <a:ext cx="596" cy="652"/>
              </a:xfrm>
              <a:custGeom>
                <a:avLst/>
                <a:gdLst/>
                <a:ahLst/>
                <a:cxnLst>
                  <a:cxn ang="0">
                    <a:pos x="4364" y="1896"/>
                  </a:cxn>
                  <a:cxn ang="0">
                    <a:pos x="1758" y="4574"/>
                  </a:cxn>
                  <a:cxn ang="0">
                    <a:pos x="421" y="4791"/>
                  </a:cxn>
                  <a:cxn ang="0">
                    <a:pos x="0" y="3620"/>
                  </a:cxn>
                  <a:cxn ang="0">
                    <a:pos x="1216" y="0"/>
                  </a:cxn>
                  <a:cxn ang="0">
                    <a:pos x="4364" y="1896"/>
                  </a:cxn>
                </a:cxnLst>
                <a:rect l="0" t="0" r="r" b="b"/>
                <a:pathLst>
                  <a:path w="4364" h="4791">
                    <a:moveTo>
                      <a:pt x="4364" y="1896"/>
                    </a:moveTo>
                    <a:lnTo>
                      <a:pt x="1758" y="4574"/>
                    </a:lnTo>
                    <a:lnTo>
                      <a:pt x="421" y="4791"/>
                    </a:lnTo>
                    <a:lnTo>
                      <a:pt x="0" y="3620"/>
                    </a:lnTo>
                    <a:cubicBezTo>
                      <a:pt x="0" y="3620"/>
                      <a:pt x="608" y="1810"/>
                      <a:pt x="1216" y="0"/>
                    </a:cubicBezTo>
                    <a:cubicBezTo>
                      <a:pt x="3084" y="548"/>
                      <a:pt x="4364" y="1896"/>
                      <a:pt x="4364" y="1896"/>
                    </a:cubicBezTo>
                    <a:close/>
                  </a:path>
                </a:pathLst>
              </a:custGeom>
              <a:grp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sp>
            <p:nvSpPr>
              <p:cNvPr id="100" name="Freeform 103"/>
              <p:cNvSpPr>
                <a:spLocks/>
              </p:cNvSpPr>
              <p:nvPr/>
            </p:nvSpPr>
            <p:spPr bwMode="auto">
              <a:xfrm>
                <a:off x="-246" y="3037"/>
                <a:ext cx="596" cy="652"/>
              </a:xfrm>
              <a:custGeom>
                <a:avLst/>
                <a:gdLst/>
                <a:ahLst/>
                <a:cxnLst>
                  <a:cxn ang="0">
                    <a:pos x="4364" y="1896"/>
                  </a:cxn>
                  <a:cxn ang="0">
                    <a:pos x="1758" y="4574"/>
                  </a:cxn>
                  <a:cxn ang="0">
                    <a:pos x="421" y="4791"/>
                  </a:cxn>
                  <a:cxn ang="0">
                    <a:pos x="0" y="3620"/>
                  </a:cxn>
                  <a:cxn ang="0">
                    <a:pos x="1216" y="0"/>
                  </a:cxn>
                  <a:cxn ang="0">
                    <a:pos x="4364" y="1896"/>
                  </a:cxn>
                </a:cxnLst>
                <a:rect l="0" t="0" r="r" b="b"/>
                <a:pathLst>
                  <a:path w="4364" h="4791">
                    <a:moveTo>
                      <a:pt x="4364" y="1896"/>
                    </a:moveTo>
                    <a:lnTo>
                      <a:pt x="1758" y="4574"/>
                    </a:lnTo>
                    <a:lnTo>
                      <a:pt x="421" y="4791"/>
                    </a:lnTo>
                    <a:lnTo>
                      <a:pt x="0" y="3620"/>
                    </a:lnTo>
                    <a:cubicBezTo>
                      <a:pt x="0" y="3620"/>
                      <a:pt x="608" y="1810"/>
                      <a:pt x="1216" y="0"/>
                    </a:cubicBezTo>
                    <a:cubicBezTo>
                      <a:pt x="3084" y="548"/>
                      <a:pt x="4364" y="1896"/>
                      <a:pt x="4364" y="1896"/>
                    </a:cubicBezTo>
                    <a:close/>
                  </a:path>
                </a:pathLst>
              </a:custGeom>
              <a:grpFill/>
              <a:ln w="4"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grpSp>
        <p:grpSp>
          <p:nvGrpSpPr>
            <p:cNvPr id="101" name="Group 107"/>
            <p:cNvGrpSpPr>
              <a:grpSpLocks/>
            </p:cNvGrpSpPr>
            <p:nvPr/>
          </p:nvGrpSpPr>
          <p:grpSpPr bwMode="auto">
            <a:xfrm>
              <a:off x="5709611" y="3733630"/>
              <a:ext cx="1289109" cy="927560"/>
              <a:chOff x="39" y="3845"/>
              <a:chExt cx="700" cy="491"/>
            </a:xfrm>
            <a:solidFill>
              <a:srgbClr val="AADEC6"/>
            </a:solidFill>
          </p:grpSpPr>
          <p:sp>
            <p:nvSpPr>
              <p:cNvPr id="102" name="Freeform 105"/>
              <p:cNvSpPr>
                <a:spLocks/>
              </p:cNvSpPr>
              <p:nvPr/>
            </p:nvSpPr>
            <p:spPr bwMode="auto">
              <a:xfrm>
                <a:off x="39" y="3845"/>
                <a:ext cx="700" cy="491"/>
              </a:xfrm>
              <a:custGeom>
                <a:avLst/>
                <a:gdLst/>
                <a:ahLst/>
                <a:cxnLst>
                  <a:cxn ang="0">
                    <a:pos x="4619" y="0"/>
                  </a:cxn>
                  <a:cxn ang="0">
                    <a:pos x="896" y="833"/>
                  </a:cxn>
                  <a:cxn ang="0">
                    <a:pos x="0" y="1845"/>
                  </a:cxn>
                  <a:cxn ang="0">
                    <a:pos x="804" y="2790"/>
                  </a:cxn>
                  <a:cxn ang="0">
                    <a:pos x="4619" y="3600"/>
                  </a:cxn>
                  <a:cxn ang="0">
                    <a:pos x="4619" y="0"/>
                  </a:cxn>
                </a:cxnLst>
                <a:rect l="0" t="0" r="r" b="b"/>
                <a:pathLst>
                  <a:path w="5125" h="3600">
                    <a:moveTo>
                      <a:pt x="4619" y="0"/>
                    </a:moveTo>
                    <a:lnTo>
                      <a:pt x="896" y="833"/>
                    </a:lnTo>
                    <a:lnTo>
                      <a:pt x="0" y="1845"/>
                    </a:lnTo>
                    <a:lnTo>
                      <a:pt x="804" y="2790"/>
                    </a:lnTo>
                    <a:cubicBezTo>
                      <a:pt x="804" y="2790"/>
                      <a:pt x="2712" y="3195"/>
                      <a:pt x="4619" y="3600"/>
                    </a:cubicBezTo>
                    <a:cubicBezTo>
                      <a:pt x="5125" y="1755"/>
                      <a:pt x="4619" y="0"/>
                      <a:pt x="4619" y="0"/>
                    </a:cubicBezTo>
                    <a:close/>
                  </a:path>
                </a:pathLst>
              </a:custGeom>
              <a:grp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sp>
            <p:nvSpPr>
              <p:cNvPr id="103" name="Freeform 106"/>
              <p:cNvSpPr>
                <a:spLocks/>
              </p:cNvSpPr>
              <p:nvPr/>
            </p:nvSpPr>
            <p:spPr bwMode="auto">
              <a:xfrm>
                <a:off x="39" y="3845"/>
                <a:ext cx="700" cy="491"/>
              </a:xfrm>
              <a:custGeom>
                <a:avLst/>
                <a:gdLst/>
                <a:ahLst/>
                <a:cxnLst>
                  <a:cxn ang="0">
                    <a:pos x="4619" y="0"/>
                  </a:cxn>
                  <a:cxn ang="0">
                    <a:pos x="896" y="833"/>
                  </a:cxn>
                  <a:cxn ang="0">
                    <a:pos x="0" y="1845"/>
                  </a:cxn>
                  <a:cxn ang="0">
                    <a:pos x="804" y="2790"/>
                  </a:cxn>
                  <a:cxn ang="0">
                    <a:pos x="4619" y="3600"/>
                  </a:cxn>
                  <a:cxn ang="0">
                    <a:pos x="4619" y="0"/>
                  </a:cxn>
                </a:cxnLst>
                <a:rect l="0" t="0" r="r" b="b"/>
                <a:pathLst>
                  <a:path w="5125" h="3600">
                    <a:moveTo>
                      <a:pt x="4619" y="0"/>
                    </a:moveTo>
                    <a:lnTo>
                      <a:pt x="896" y="833"/>
                    </a:lnTo>
                    <a:lnTo>
                      <a:pt x="0" y="1845"/>
                    </a:lnTo>
                    <a:lnTo>
                      <a:pt x="804" y="2790"/>
                    </a:lnTo>
                    <a:cubicBezTo>
                      <a:pt x="804" y="2790"/>
                      <a:pt x="2712" y="3195"/>
                      <a:pt x="4619" y="3600"/>
                    </a:cubicBezTo>
                    <a:cubicBezTo>
                      <a:pt x="5125" y="1755"/>
                      <a:pt x="4619" y="0"/>
                      <a:pt x="4619" y="0"/>
                    </a:cubicBezTo>
                    <a:close/>
                  </a:path>
                </a:pathLst>
              </a:custGeom>
              <a:grpFill/>
              <a:ln w="4"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grpSp>
        <p:grpSp>
          <p:nvGrpSpPr>
            <p:cNvPr id="104" name="Group 110"/>
            <p:cNvGrpSpPr>
              <a:grpSpLocks/>
            </p:cNvGrpSpPr>
            <p:nvPr/>
          </p:nvGrpSpPr>
          <p:grpSpPr bwMode="auto">
            <a:xfrm>
              <a:off x="5586224" y="4513837"/>
              <a:ext cx="1235704" cy="1105138"/>
              <a:chOff x="-28" y="4258"/>
              <a:chExt cx="671" cy="585"/>
            </a:xfrm>
            <a:solidFill>
              <a:srgbClr val="AADEC6"/>
            </a:solidFill>
          </p:grpSpPr>
          <p:sp>
            <p:nvSpPr>
              <p:cNvPr id="105" name="Freeform 108"/>
              <p:cNvSpPr>
                <a:spLocks/>
              </p:cNvSpPr>
              <p:nvPr/>
            </p:nvSpPr>
            <p:spPr bwMode="auto">
              <a:xfrm>
                <a:off x="-28" y="4258"/>
                <a:ext cx="671" cy="585"/>
              </a:xfrm>
              <a:custGeom>
                <a:avLst/>
                <a:gdLst/>
                <a:ahLst/>
                <a:cxnLst>
                  <a:cxn ang="0">
                    <a:pos x="4919" y="1220"/>
                  </a:cxn>
                  <a:cxn ang="0">
                    <a:pos x="1292" y="0"/>
                  </a:cxn>
                  <a:cxn ang="0">
                    <a:pos x="0" y="399"/>
                  </a:cxn>
                  <a:cxn ang="0">
                    <a:pos x="204" y="1623"/>
                  </a:cxn>
                  <a:cxn ang="0">
                    <a:pos x="3061" y="4295"/>
                  </a:cxn>
                  <a:cxn ang="0">
                    <a:pos x="4919" y="1220"/>
                  </a:cxn>
                </a:cxnLst>
                <a:rect l="0" t="0" r="r" b="b"/>
                <a:pathLst>
                  <a:path w="4919" h="4295">
                    <a:moveTo>
                      <a:pt x="4919" y="1220"/>
                    </a:moveTo>
                    <a:lnTo>
                      <a:pt x="1292" y="0"/>
                    </a:lnTo>
                    <a:lnTo>
                      <a:pt x="0" y="399"/>
                    </a:lnTo>
                    <a:lnTo>
                      <a:pt x="204" y="1623"/>
                    </a:lnTo>
                    <a:cubicBezTo>
                      <a:pt x="204" y="1623"/>
                      <a:pt x="1632" y="2959"/>
                      <a:pt x="3061" y="4295"/>
                    </a:cubicBezTo>
                    <a:cubicBezTo>
                      <a:pt x="4448" y="2981"/>
                      <a:pt x="4919" y="1220"/>
                      <a:pt x="4919" y="1220"/>
                    </a:cubicBezTo>
                    <a:close/>
                  </a:path>
                </a:pathLst>
              </a:custGeom>
              <a:grp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sp>
            <p:nvSpPr>
              <p:cNvPr id="106" name="Freeform 109"/>
              <p:cNvSpPr>
                <a:spLocks/>
              </p:cNvSpPr>
              <p:nvPr/>
            </p:nvSpPr>
            <p:spPr bwMode="auto">
              <a:xfrm>
                <a:off x="-28" y="4258"/>
                <a:ext cx="671" cy="585"/>
              </a:xfrm>
              <a:custGeom>
                <a:avLst/>
                <a:gdLst/>
                <a:ahLst/>
                <a:cxnLst>
                  <a:cxn ang="0">
                    <a:pos x="4919" y="1220"/>
                  </a:cxn>
                  <a:cxn ang="0">
                    <a:pos x="1292" y="0"/>
                  </a:cxn>
                  <a:cxn ang="0">
                    <a:pos x="0" y="399"/>
                  </a:cxn>
                  <a:cxn ang="0">
                    <a:pos x="204" y="1623"/>
                  </a:cxn>
                  <a:cxn ang="0">
                    <a:pos x="3061" y="4295"/>
                  </a:cxn>
                  <a:cxn ang="0">
                    <a:pos x="4919" y="1220"/>
                  </a:cxn>
                </a:cxnLst>
                <a:rect l="0" t="0" r="r" b="b"/>
                <a:pathLst>
                  <a:path w="4919" h="4295">
                    <a:moveTo>
                      <a:pt x="4919" y="1220"/>
                    </a:moveTo>
                    <a:lnTo>
                      <a:pt x="1292" y="0"/>
                    </a:lnTo>
                    <a:lnTo>
                      <a:pt x="0" y="399"/>
                    </a:lnTo>
                    <a:lnTo>
                      <a:pt x="204" y="1623"/>
                    </a:lnTo>
                    <a:cubicBezTo>
                      <a:pt x="204" y="1623"/>
                      <a:pt x="1632" y="2959"/>
                      <a:pt x="3061" y="4295"/>
                    </a:cubicBezTo>
                    <a:cubicBezTo>
                      <a:pt x="4448" y="2981"/>
                      <a:pt x="4919" y="1220"/>
                      <a:pt x="4919" y="1220"/>
                    </a:cubicBezTo>
                    <a:close/>
                  </a:path>
                </a:pathLst>
              </a:custGeom>
              <a:solidFill>
                <a:srgbClr val="FFCC99"/>
              </a:solidFill>
              <a:ln w="4"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grpSp>
        <p:grpSp>
          <p:nvGrpSpPr>
            <p:cNvPr id="107" name="Group 113"/>
            <p:cNvGrpSpPr>
              <a:grpSpLocks/>
            </p:cNvGrpSpPr>
            <p:nvPr/>
          </p:nvGrpSpPr>
          <p:grpSpPr bwMode="auto">
            <a:xfrm>
              <a:off x="5604640" y="2775843"/>
              <a:ext cx="1226495" cy="1110805"/>
              <a:chOff x="-18" y="3338"/>
              <a:chExt cx="666" cy="588"/>
            </a:xfrm>
            <a:solidFill>
              <a:srgbClr val="AADEC6"/>
            </a:solidFill>
          </p:grpSpPr>
          <p:sp>
            <p:nvSpPr>
              <p:cNvPr id="112" name="Freeform 111"/>
              <p:cNvSpPr>
                <a:spLocks/>
              </p:cNvSpPr>
              <p:nvPr/>
            </p:nvSpPr>
            <p:spPr bwMode="auto">
              <a:xfrm>
                <a:off x="-18" y="3338"/>
                <a:ext cx="666" cy="588"/>
              </a:xfrm>
              <a:custGeom>
                <a:avLst/>
                <a:gdLst/>
                <a:ahLst/>
                <a:cxnLst>
                  <a:cxn ang="0">
                    <a:pos x="3081" y="0"/>
                  </a:cxn>
                  <a:cxn ang="0">
                    <a:pos x="271" y="2580"/>
                  </a:cxn>
                  <a:cxn ang="0">
                    <a:pos x="0" y="3903"/>
                  </a:cxn>
                  <a:cxn ang="0">
                    <a:pos x="1168" y="4318"/>
                  </a:cxn>
                  <a:cxn ang="0">
                    <a:pos x="4876" y="3111"/>
                  </a:cxn>
                  <a:cxn ang="0">
                    <a:pos x="3081" y="0"/>
                  </a:cxn>
                </a:cxnLst>
                <a:rect l="0" t="0" r="r" b="b"/>
                <a:pathLst>
                  <a:path w="4876" h="4318">
                    <a:moveTo>
                      <a:pt x="3081" y="0"/>
                    </a:moveTo>
                    <a:lnTo>
                      <a:pt x="271" y="2580"/>
                    </a:lnTo>
                    <a:lnTo>
                      <a:pt x="0" y="3903"/>
                    </a:lnTo>
                    <a:lnTo>
                      <a:pt x="1168" y="4318"/>
                    </a:lnTo>
                    <a:cubicBezTo>
                      <a:pt x="1168" y="4318"/>
                      <a:pt x="3022" y="3714"/>
                      <a:pt x="4876" y="3111"/>
                    </a:cubicBezTo>
                    <a:cubicBezTo>
                      <a:pt x="4394" y="1264"/>
                      <a:pt x="3081" y="0"/>
                      <a:pt x="3081" y="0"/>
                    </a:cubicBezTo>
                    <a:close/>
                  </a:path>
                </a:pathLst>
              </a:custGeom>
              <a:grp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sp>
            <p:nvSpPr>
              <p:cNvPr id="113" name="Freeform 112"/>
              <p:cNvSpPr>
                <a:spLocks/>
              </p:cNvSpPr>
              <p:nvPr/>
            </p:nvSpPr>
            <p:spPr bwMode="auto">
              <a:xfrm>
                <a:off x="-18" y="3338"/>
                <a:ext cx="666" cy="588"/>
              </a:xfrm>
              <a:custGeom>
                <a:avLst/>
                <a:gdLst/>
                <a:ahLst/>
                <a:cxnLst>
                  <a:cxn ang="0">
                    <a:pos x="3081" y="0"/>
                  </a:cxn>
                  <a:cxn ang="0">
                    <a:pos x="271" y="2580"/>
                  </a:cxn>
                  <a:cxn ang="0">
                    <a:pos x="0" y="3903"/>
                  </a:cxn>
                  <a:cxn ang="0">
                    <a:pos x="1168" y="4318"/>
                  </a:cxn>
                  <a:cxn ang="0">
                    <a:pos x="4876" y="3111"/>
                  </a:cxn>
                  <a:cxn ang="0">
                    <a:pos x="3081" y="0"/>
                  </a:cxn>
                </a:cxnLst>
                <a:rect l="0" t="0" r="r" b="b"/>
                <a:pathLst>
                  <a:path w="4876" h="4318">
                    <a:moveTo>
                      <a:pt x="3081" y="0"/>
                    </a:moveTo>
                    <a:lnTo>
                      <a:pt x="271" y="2580"/>
                    </a:lnTo>
                    <a:lnTo>
                      <a:pt x="0" y="3903"/>
                    </a:lnTo>
                    <a:lnTo>
                      <a:pt x="1168" y="4318"/>
                    </a:lnTo>
                    <a:cubicBezTo>
                      <a:pt x="1168" y="4318"/>
                      <a:pt x="3022" y="3714"/>
                      <a:pt x="4876" y="3111"/>
                    </a:cubicBezTo>
                    <a:cubicBezTo>
                      <a:pt x="4394" y="1264"/>
                      <a:pt x="3081" y="0"/>
                      <a:pt x="3081" y="0"/>
                    </a:cubicBezTo>
                    <a:close/>
                  </a:path>
                </a:pathLst>
              </a:custGeom>
              <a:grpFill/>
              <a:ln w="4"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grpSp>
        <p:grpSp>
          <p:nvGrpSpPr>
            <p:cNvPr id="114" name="Group 116"/>
            <p:cNvGrpSpPr>
              <a:grpSpLocks/>
            </p:cNvGrpSpPr>
            <p:nvPr/>
          </p:nvGrpSpPr>
          <p:grpSpPr bwMode="auto">
            <a:xfrm>
              <a:off x="3457353" y="4931334"/>
              <a:ext cx="1069961" cy="1250600"/>
              <a:chOff x="-1184" y="4479"/>
              <a:chExt cx="581" cy="662"/>
            </a:xfrm>
            <a:solidFill>
              <a:srgbClr val="AADEC6"/>
            </a:solidFill>
          </p:grpSpPr>
          <p:sp>
            <p:nvSpPr>
              <p:cNvPr id="117" name="Freeform 114"/>
              <p:cNvSpPr>
                <a:spLocks/>
              </p:cNvSpPr>
              <p:nvPr/>
            </p:nvSpPr>
            <p:spPr bwMode="auto">
              <a:xfrm>
                <a:off x="-1184" y="4479"/>
                <a:ext cx="581" cy="662"/>
              </a:xfrm>
              <a:custGeom>
                <a:avLst/>
                <a:gdLst/>
                <a:ahLst/>
                <a:cxnLst>
                  <a:cxn ang="0">
                    <a:pos x="3192" y="4861"/>
                  </a:cxn>
                  <a:cxn ang="0">
                    <a:pos x="4259" y="1274"/>
                  </a:cxn>
                  <a:cxn ang="0">
                    <a:pos x="3795" y="0"/>
                  </a:cxn>
                  <a:cxn ang="0">
                    <a:pos x="2567" y="206"/>
                  </a:cxn>
                  <a:cxn ang="0">
                    <a:pos x="0" y="3041"/>
                  </a:cxn>
                  <a:cxn ang="0">
                    <a:pos x="3192" y="4861"/>
                  </a:cxn>
                </a:cxnLst>
                <a:rect l="0" t="0" r="r" b="b"/>
                <a:pathLst>
                  <a:path w="4259" h="4861">
                    <a:moveTo>
                      <a:pt x="3192" y="4861"/>
                    </a:moveTo>
                    <a:lnTo>
                      <a:pt x="4259" y="1274"/>
                    </a:lnTo>
                    <a:lnTo>
                      <a:pt x="3795" y="0"/>
                    </a:lnTo>
                    <a:lnTo>
                      <a:pt x="2567" y="206"/>
                    </a:lnTo>
                    <a:cubicBezTo>
                      <a:pt x="2567" y="206"/>
                      <a:pt x="1283" y="1623"/>
                      <a:pt x="0" y="3041"/>
                    </a:cubicBezTo>
                    <a:cubicBezTo>
                      <a:pt x="1391" y="4403"/>
                      <a:pt x="3192" y="4861"/>
                      <a:pt x="3192" y="4861"/>
                    </a:cubicBezTo>
                    <a:close/>
                  </a:path>
                </a:pathLst>
              </a:custGeom>
              <a:grp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sp>
            <p:nvSpPr>
              <p:cNvPr id="122" name="Freeform 115"/>
              <p:cNvSpPr>
                <a:spLocks/>
              </p:cNvSpPr>
              <p:nvPr/>
            </p:nvSpPr>
            <p:spPr bwMode="auto">
              <a:xfrm>
                <a:off x="-1184" y="4479"/>
                <a:ext cx="581" cy="662"/>
              </a:xfrm>
              <a:custGeom>
                <a:avLst/>
                <a:gdLst/>
                <a:ahLst/>
                <a:cxnLst>
                  <a:cxn ang="0">
                    <a:pos x="3192" y="4861"/>
                  </a:cxn>
                  <a:cxn ang="0">
                    <a:pos x="4259" y="1274"/>
                  </a:cxn>
                  <a:cxn ang="0">
                    <a:pos x="3795" y="0"/>
                  </a:cxn>
                  <a:cxn ang="0">
                    <a:pos x="2567" y="206"/>
                  </a:cxn>
                  <a:cxn ang="0">
                    <a:pos x="0" y="3041"/>
                  </a:cxn>
                  <a:cxn ang="0">
                    <a:pos x="3192" y="4861"/>
                  </a:cxn>
                </a:cxnLst>
                <a:rect l="0" t="0" r="r" b="b"/>
                <a:pathLst>
                  <a:path w="4259" h="4861">
                    <a:moveTo>
                      <a:pt x="3192" y="4861"/>
                    </a:moveTo>
                    <a:lnTo>
                      <a:pt x="4259" y="1274"/>
                    </a:lnTo>
                    <a:lnTo>
                      <a:pt x="3795" y="0"/>
                    </a:lnTo>
                    <a:lnTo>
                      <a:pt x="2567" y="206"/>
                    </a:lnTo>
                    <a:cubicBezTo>
                      <a:pt x="2567" y="206"/>
                      <a:pt x="1283" y="1623"/>
                      <a:pt x="0" y="3041"/>
                    </a:cubicBezTo>
                    <a:cubicBezTo>
                      <a:pt x="1391" y="4403"/>
                      <a:pt x="3192" y="4861"/>
                      <a:pt x="3192" y="4861"/>
                    </a:cubicBezTo>
                    <a:close/>
                  </a:path>
                </a:pathLst>
              </a:custGeom>
              <a:solidFill>
                <a:srgbClr val="FF9966"/>
              </a:solidFill>
              <a:ln w="4"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grpSp>
        <p:grpSp>
          <p:nvGrpSpPr>
            <p:cNvPr id="123" name="Group 122"/>
            <p:cNvGrpSpPr>
              <a:grpSpLocks/>
            </p:cNvGrpSpPr>
            <p:nvPr/>
          </p:nvGrpSpPr>
          <p:grpSpPr bwMode="auto">
            <a:xfrm>
              <a:off x="5177392" y="4933223"/>
              <a:ext cx="1095743" cy="1231709"/>
              <a:chOff x="-250" y="4480"/>
              <a:chExt cx="595" cy="652"/>
            </a:xfrm>
            <a:solidFill>
              <a:srgbClr val="AADEC6"/>
            </a:solidFill>
          </p:grpSpPr>
          <p:sp>
            <p:nvSpPr>
              <p:cNvPr id="124" name="Freeform 120"/>
              <p:cNvSpPr>
                <a:spLocks/>
              </p:cNvSpPr>
              <p:nvPr/>
            </p:nvSpPr>
            <p:spPr bwMode="auto">
              <a:xfrm>
                <a:off x="-250" y="4480"/>
                <a:ext cx="595" cy="652"/>
              </a:xfrm>
              <a:custGeom>
                <a:avLst/>
                <a:gdLst/>
                <a:ahLst/>
                <a:cxnLst>
                  <a:cxn ang="0">
                    <a:pos x="4363" y="2895"/>
                  </a:cxn>
                  <a:cxn ang="0">
                    <a:pos x="1758" y="217"/>
                  </a:cxn>
                  <a:cxn ang="0">
                    <a:pos x="420" y="0"/>
                  </a:cxn>
                  <a:cxn ang="0">
                    <a:pos x="0" y="1172"/>
                  </a:cxn>
                  <a:cxn ang="0">
                    <a:pos x="1215" y="4792"/>
                  </a:cxn>
                  <a:cxn ang="0">
                    <a:pos x="4363" y="2895"/>
                  </a:cxn>
                </a:cxnLst>
                <a:rect l="0" t="0" r="r" b="b"/>
                <a:pathLst>
                  <a:path w="4363" h="4792">
                    <a:moveTo>
                      <a:pt x="4363" y="2895"/>
                    </a:moveTo>
                    <a:lnTo>
                      <a:pt x="1758" y="217"/>
                    </a:lnTo>
                    <a:lnTo>
                      <a:pt x="420" y="0"/>
                    </a:lnTo>
                    <a:lnTo>
                      <a:pt x="0" y="1172"/>
                    </a:lnTo>
                    <a:cubicBezTo>
                      <a:pt x="0" y="1172"/>
                      <a:pt x="608" y="2982"/>
                      <a:pt x="1215" y="4792"/>
                    </a:cubicBezTo>
                    <a:cubicBezTo>
                      <a:pt x="3084" y="4243"/>
                      <a:pt x="4363" y="2895"/>
                      <a:pt x="4363" y="2895"/>
                    </a:cubicBezTo>
                    <a:close/>
                  </a:path>
                </a:pathLst>
              </a:custGeom>
              <a:grp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sp>
            <p:nvSpPr>
              <p:cNvPr id="125" name="Freeform 121"/>
              <p:cNvSpPr>
                <a:spLocks/>
              </p:cNvSpPr>
              <p:nvPr/>
            </p:nvSpPr>
            <p:spPr bwMode="auto">
              <a:xfrm>
                <a:off x="-250" y="4480"/>
                <a:ext cx="595" cy="652"/>
              </a:xfrm>
              <a:custGeom>
                <a:avLst/>
                <a:gdLst/>
                <a:ahLst/>
                <a:cxnLst>
                  <a:cxn ang="0">
                    <a:pos x="4363" y="2895"/>
                  </a:cxn>
                  <a:cxn ang="0">
                    <a:pos x="1758" y="217"/>
                  </a:cxn>
                  <a:cxn ang="0">
                    <a:pos x="420" y="0"/>
                  </a:cxn>
                  <a:cxn ang="0">
                    <a:pos x="0" y="1172"/>
                  </a:cxn>
                  <a:cxn ang="0">
                    <a:pos x="1215" y="4792"/>
                  </a:cxn>
                  <a:cxn ang="0">
                    <a:pos x="4363" y="2895"/>
                  </a:cxn>
                </a:cxnLst>
                <a:rect l="0" t="0" r="r" b="b"/>
                <a:pathLst>
                  <a:path w="4363" h="4792">
                    <a:moveTo>
                      <a:pt x="4363" y="2895"/>
                    </a:moveTo>
                    <a:lnTo>
                      <a:pt x="1758" y="217"/>
                    </a:lnTo>
                    <a:lnTo>
                      <a:pt x="420" y="0"/>
                    </a:lnTo>
                    <a:lnTo>
                      <a:pt x="0" y="1172"/>
                    </a:lnTo>
                    <a:cubicBezTo>
                      <a:pt x="0" y="1172"/>
                      <a:pt x="608" y="2982"/>
                      <a:pt x="1215" y="4792"/>
                    </a:cubicBezTo>
                    <a:cubicBezTo>
                      <a:pt x="3084" y="4243"/>
                      <a:pt x="4363" y="2895"/>
                      <a:pt x="4363" y="2895"/>
                    </a:cubicBezTo>
                    <a:close/>
                  </a:path>
                </a:pathLst>
              </a:custGeom>
              <a:solidFill>
                <a:srgbClr val="FFCC99"/>
              </a:solidFill>
              <a:ln w="4"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grpSp>
        <p:grpSp>
          <p:nvGrpSpPr>
            <p:cNvPr id="126" name="Group 83"/>
            <p:cNvGrpSpPr>
              <a:grpSpLocks/>
            </p:cNvGrpSpPr>
            <p:nvPr/>
          </p:nvGrpSpPr>
          <p:grpSpPr bwMode="auto">
            <a:xfrm>
              <a:off x="4162679" y="3493710"/>
              <a:ext cx="1384871" cy="1382839"/>
              <a:chOff x="-801" y="3718"/>
              <a:chExt cx="752" cy="732"/>
            </a:xfrm>
            <a:solidFill>
              <a:srgbClr val="80B1C9">
                <a:alpha val="77000"/>
              </a:srgbClr>
            </a:solidFill>
          </p:grpSpPr>
          <p:sp>
            <p:nvSpPr>
              <p:cNvPr id="127" name="Oval 81"/>
              <p:cNvSpPr>
                <a:spLocks noChangeArrowheads="1"/>
              </p:cNvSpPr>
              <p:nvPr/>
            </p:nvSpPr>
            <p:spPr bwMode="auto">
              <a:xfrm>
                <a:off x="-801" y="3718"/>
                <a:ext cx="752" cy="732"/>
              </a:xfrm>
              <a:prstGeom prst="ellipse">
                <a:avLst/>
              </a:prstGeom>
              <a:grpFill/>
              <a:ln w="7620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sp>
            <p:nvSpPr>
              <p:cNvPr id="128" name="Oval 82"/>
              <p:cNvSpPr>
                <a:spLocks noChangeArrowheads="1"/>
              </p:cNvSpPr>
              <p:nvPr/>
            </p:nvSpPr>
            <p:spPr bwMode="auto">
              <a:xfrm>
                <a:off x="-801" y="3718"/>
                <a:ext cx="752" cy="732"/>
              </a:xfrm>
              <a:prstGeom prst="ellipse">
                <a:avLst/>
              </a:prstGeom>
              <a:grpFill/>
              <a:ln w="762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grpSp>
        <p:sp>
          <p:nvSpPr>
            <p:cNvPr id="129" name="Rectangle 84"/>
            <p:cNvSpPr>
              <a:spLocks noChangeArrowheads="1"/>
            </p:cNvSpPr>
            <p:nvPr/>
          </p:nvSpPr>
          <p:spPr bwMode="auto">
            <a:xfrm>
              <a:off x="4307168" y="3983213"/>
              <a:ext cx="1118847"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ctr" defTabSz="914400" fontAlgn="base">
                <a:spcBef>
                  <a:spcPct val="0"/>
                </a:spcBef>
                <a:spcAft>
                  <a:spcPct val="0"/>
                </a:spcAft>
              </a:pPr>
              <a:r>
                <a:rPr lang="en-US" sz="1200" b="1" dirty="0" smtClean="0">
                  <a:solidFill>
                    <a:prstClr val="white"/>
                  </a:solidFill>
                  <a:latin typeface="Arial" panose="020B0604020202020204" pitchFamily="34" charset="0"/>
                  <a:cs typeface="Arial" panose="020B0604020202020204" pitchFamily="34" charset="0"/>
                </a:rPr>
                <a:t>Comment </a:t>
              </a:r>
              <a:r>
                <a:rPr lang="en-US" sz="1200" b="1" dirty="0" err="1" smtClean="0">
                  <a:solidFill>
                    <a:prstClr val="white"/>
                  </a:solidFill>
                  <a:latin typeface="Arial" panose="020B0604020202020204" pitchFamily="34" charset="0"/>
                  <a:cs typeface="Arial" panose="020B0604020202020204" pitchFamily="34" charset="0"/>
                </a:rPr>
                <a:t>remplir</a:t>
              </a:r>
              <a:r>
                <a:rPr lang="en-US" sz="1200" b="1" dirty="0" smtClean="0">
                  <a:solidFill>
                    <a:prstClr val="white"/>
                  </a:solidFill>
                  <a:latin typeface="Arial" panose="020B0604020202020204" pitchFamily="34" charset="0"/>
                  <a:cs typeface="Arial" panose="020B0604020202020204" pitchFamily="34" charset="0"/>
                </a:rPr>
                <a:t> le questionnaire ?</a:t>
              </a:r>
              <a:endParaRPr lang="en-US" sz="2000" b="1" dirty="0" smtClean="0">
                <a:solidFill>
                  <a:prstClr val="white"/>
                </a:solidFill>
                <a:latin typeface="Arial" panose="020B0604020202020204" pitchFamily="34" charset="0"/>
                <a:cs typeface="Arial" panose="020B0604020202020204" pitchFamily="34" charset="0"/>
              </a:endParaRPr>
            </a:p>
          </p:txBody>
        </p:sp>
        <p:sp>
          <p:nvSpPr>
            <p:cNvPr id="130" name="Rectangle 135"/>
            <p:cNvSpPr>
              <a:spLocks noChangeArrowheads="1"/>
            </p:cNvSpPr>
            <p:nvPr/>
          </p:nvSpPr>
          <p:spPr bwMode="auto">
            <a:xfrm rot="18360000">
              <a:off x="5230667" y="2648979"/>
              <a:ext cx="890908" cy="41549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algn="ctr" defTabSz="914400" fontAlgn="base">
                <a:spcBef>
                  <a:spcPct val="0"/>
                </a:spcBef>
                <a:spcAft>
                  <a:spcPct val="0"/>
                </a:spcAft>
              </a:pPr>
              <a:r>
                <a:rPr lang="en-US" sz="900" dirty="0" smtClean="0">
                  <a:solidFill>
                    <a:srgbClr val="1F497D"/>
                  </a:solidFill>
                  <a:latin typeface="Arial" panose="020B0604020202020204" pitchFamily="34" charset="0"/>
                  <a:cs typeface="Arial" panose="020B0604020202020204" pitchFamily="34" charset="0"/>
                </a:rPr>
                <a:t>De </a:t>
              </a:r>
              <a:r>
                <a:rPr lang="fr-FR" sz="900" dirty="0" smtClean="0">
                  <a:solidFill>
                    <a:srgbClr val="1F497D"/>
                  </a:solidFill>
                  <a:latin typeface="Arial" panose="020B0604020202020204" pitchFamily="34" charset="0"/>
                  <a:cs typeface="Arial" panose="020B0604020202020204" pitchFamily="34" charset="0"/>
                </a:rPr>
                <a:t>chez</a:t>
              </a:r>
              <a:r>
                <a:rPr lang="en-US" sz="900" dirty="0" smtClean="0">
                  <a:solidFill>
                    <a:srgbClr val="1F497D"/>
                  </a:solidFill>
                  <a:latin typeface="Arial" panose="020B0604020202020204" pitchFamily="34" charset="0"/>
                  <a:cs typeface="Arial" panose="020B0604020202020204" pitchFamily="34" charset="0"/>
                </a:rPr>
                <a:t> </a:t>
              </a:r>
              <a:r>
                <a:rPr lang="fr-FR" sz="900" dirty="0" smtClean="0">
                  <a:solidFill>
                    <a:srgbClr val="1F497D"/>
                  </a:solidFill>
                  <a:latin typeface="Arial" panose="020B0604020202020204" pitchFamily="34" charset="0"/>
                  <a:cs typeface="Arial" panose="020B0604020202020204" pitchFamily="34" charset="0"/>
                </a:rPr>
                <a:t>soi</a:t>
              </a:r>
              <a:r>
                <a:rPr lang="en-US" sz="900" dirty="0" smtClean="0">
                  <a:solidFill>
                    <a:srgbClr val="1F497D"/>
                  </a:solidFill>
                  <a:latin typeface="Arial" panose="020B0604020202020204" pitchFamily="34" charset="0"/>
                  <a:cs typeface="Arial" panose="020B0604020202020204" pitchFamily="34" charset="0"/>
                </a:rPr>
                <a:t>, </a:t>
              </a:r>
              <a:r>
                <a:rPr lang="fr-FR" sz="900" dirty="0" smtClean="0">
                  <a:solidFill>
                    <a:srgbClr val="1F497D"/>
                  </a:solidFill>
                  <a:latin typeface="Arial" panose="020B0604020202020204" pitchFamily="34" charset="0"/>
                  <a:cs typeface="Arial" panose="020B0604020202020204" pitchFamily="34" charset="0"/>
                </a:rPr>
                <a:t>depuis</a:t>
              </a:r>
              <a:r>
                <a:rPr lang="en-US" sz="900" dirty="0" smtClean="0">
                  <a:solidFill>
                    <a:srgbClr val="1F497D"/>
                  </a:solidFill>
                  <a:latin typeface="Arial" panose="020B0604020202020204" pitchFamily="34" charset="0"/>
                  <a:cs typeface="Arial" panose="020B0604020202020204" pitchFamily="34" charset="0"/>
                </a:rPr>
                <a:t> </a:t>
              </a:r>
              <a:r>
                <a:rPr lang="fr-FR" sz="900" dirty="0" smtClean="0">
                  <a:solidFill>
                    <a:srgbClr val="1F497D"/>
                  </a:solidFill>
                  <a:latin typeface="Arial" panose="020B0604020202020204" pitchFamily="34" charset="0"/>
                  <a:cs typeface="Arial" panose="020B0604020202020204" pitchFamily="34" charset="0"/>
                </a:rPr>
                <a:t>les</a:t>
              </a:r>
              <a:r>
                <a:rPr lang="en-US" sz="900" dirty="0" smtClean="0">
                  <a:solidFill>
                    <a:srgbClr val="1F497D"/>
                  </a:solidFill>
                  <a:latin typeface="Arial" panose="020B0604020202020204" pitchFamily="34" charset="0"/>
                  <a:cs typeface="Arial" panose="020B0604020202020204" pitchFamily="34" charset="0"/>
                </a:rPr>
                <a:t> </a:t>
              </a:r>
              <a:r>
                <a:rPr lang="fr-FR" sz="900" dirty="0" smtClean="0">
                  <a:solidFill>
                    <a:srgbClr val="1F497D"/>
                  </a:solidFill>
                  <a:latin typeface="Arial" panose="020B0604020202020204" pitchFamily="34" charset="0"/>
                  <a:cs typeface="Arial" panose="020B0604020202020204" pitchFamily="34" charset="0"/>
                </a:rPr>
                <a:t>sites</a:t>
              </a:r>
              <a:r>
                <a:rPr lang="en-US" sz="900" dirty="0" smtClean="0">
                  <a:solidFill>
                    <a:srgbClr val="1F497D"/>
                  </a:solidFill>
                  <a:latin typeface="Arial" panose="020B0604020202020204" pitchFamily="34" charset="0"/>
                  <a:cs typeface="Arial" panose="020B0604020202020204" pitchFamily="34" charset="0"/>
                </a:rPr>
                <a:t> </a:t>
              </a:r>
              <a:r>
                <a:rPr lang="fr-FR" sz="900" dirty="0" smtClean="0">
                  <a:solidFill>
                    <a:srgbClr val="1F497D"/>
                  </a:solidFill>
                  <a:latin typeface="Arial" panose="020B0604020202020204" pitchFamily="34" charset="0"/>
                  <a:cs typeface="Arial" panose="020B0604020202020204" pitchFamily="34" charset="0"/>
                </a:rPr>
                <a:t>internet relais </a:t>
              </a:r>
              <a:endParaRPr lang="fr-FR" dirty="0" smtClean="0">
                <a:solidFill>
                  <a:srgbClr val="1F497D"/>
                </a:solidFill>
                <a:latin typeface="Arial" panose="020B0604020202020204" pitchFamily="34" charset="0"/>
                <a:cs typeface="Arial" panose="020B0604020202020204" pitchFamily="34" charset="0"/>
              </a:endParaRPr>
            </a:p>
          </p:txBody>
        </p:sp>
        <p:sp>
          <p:nvSpPr>
            <p:cNvPr id="131" name="Rectangle 135"/>
            <p:cNvSpPr>
              <a:spLocks noChangeArrowheads="1"/>
            </p:cNvSpPr>
            <p:nvPr/>
          </p:nvSpPr>
          <p:spPr bwMode="auto">
            <a:xfrm rot="19799914">
              <a:off x="5795460" y="3213925"/>
              <a:ext cx="890908" cy="41549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algn="ctr" defTabSz="914400" fontAlgn="base">
                <a:spcBef>
                  <a:spcPct val="0"/>
                </a:spcBef>
                <a:spcAft>
                  <a:spcPct val="0"/>
                </a:spcAft>
              </a:pPr>
              <a:r>
                <a:rPr lang="fr-FR" sz="900" dirty="0">
                  <a:solidFill>
                    <a:srgbClr val="1F497D"/>
                  </a:solidFill>
                  <a:latin typeface="Arial" panose="020B0604020202020204" pitchFamily="34" charset="0"/>
                  <a:cs typeface="Arial" panose="020B0604020202020204" pitchFamily="34" charset="0"/>
                </a:rPr>
                <a:t>De chez soi, depuis un envoi du </a:t>
              </a:r>
              <a:r>
                <a:rPr lang="fr-FR" sz="900" dirty="0" smtClean="0">
                  <a:solidFill>
                    <a:srgbClr val="1F497D"/>
                  </a:solidFill>
                  <a:latin typeface="Arial" panose="020B0604020202020204" pitchFamily="34" charset="0"/>
                  <a:cs typeface="Arial" panose="020B0604020202020204" pitchFamily="34" charset="0"/>
                </a:rPr>
                <a:t>lien par </a:t>
              </a:r>
              <a:r>
                <a:rPr lang="fr-FR" sz="900" dirty="0">
                  <a:solidFill>
                    <a:srgbClr val="1F497D"/>
                  </a:solidFill>
                  <a:latin typeface="Arial" panose="020B0604020202020204" pitchFamily="34" charset="0"/>
                  <a:cs typeface="Arial" panose="020B0604020202020204" pitchFamily="34" charset="0"/>
                </a:rPr>
                <a:t>mél </a:t>
              </a:r>
              <a:endParaRPr lang="fr-FR" dirty="0" smtClean="0">
                <a:solidFill>
                  <a:srgbClr val="1F497D"/>
                </a:solidFill>
                <a:latin typeface="Arial" panose="020B0604020202020204" pitchFamily="34" charset="0"/>
                <a:cs typeface="Arial" panose="020B0604020202020204" pitchFamily="34" charset="0"/>
              </a:endParaRPr>
            </a:p>
          </p:txBody>
        </p:sp>
        <p:sp>
          <p:nvSpPr>
            <p:cNvPr id="132" name="Rectangle 135"/>
            <p:cNvSpPr>
              <a:spLocks noChangeArrowheads="1"/>
            </p:cNvSpPr>
            <p:nvPr/>
          </p:nvSpPr>
          <p:spPr bwMode="auto">
            <a:xfrm>
              <a:off x="5990924" y="4006296"/>
              <a:ext cx="890908" cy="41549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algn="ctr" defTabSz="914400" fontAlgn="base">
                <a:spcBef>
                  <a:spcPct val="0"/>
                </a:spcBef>
                <a:spcAft>
                  <a:spcPct val="0"/>
                </a:spcAft>
              </a:pPr>
              <a:r>
                <a:rPr lang="fr-FR" sz="900" dirty="0">
                  <a:solidFill>
                    <a:srgbClr val="1F497D"/>
                  </a:solidFill>
                  <a:latin typeface="Arial" panose="020B0604020202020204" pitchFamily="34" charset="0"/>
                  <a:cs typeface="Arial" panose="020B0604020202020204" pitchFamily="34" charset="0"/>
                </a:rPr>
                <a:t>De chez soi, </a:t>
              </a:r>
              <a:r>
                <a:rPr lang="fr-FR" sz="900" dirty="0" smtClean="0">
                  <a:solidFill>
                    <a:srgbClr val="1F497D"/>
                  </a:solidFill>
                  <a:latin typeface="Arial" panose="020B0604020202020204" pitchFamily="34" charset="0"/>
                  <a:cs typeface="Arial" panose="020B0604020202020204" pitchFamily="34" charset="0"/>
                </a:rPr>
                <a:t>par enquête téléphonique</a:t>
              </a:r>
              <a:endParaRPr lang="fr-FR" dirty="0" smtClean="0">
                <a:solidFill>
                  <a:srgbClr val="1F497D"/>
                </a:solidFill>
                <a:latin typeface="Arial" panose="020B0604020202020204" pitchFamily="34" charset="0"/>
                <a:cs typeface="Arial" panose="020B0604020202020204" pitchFamily="34" charset="0"/>
              </a:endParaRPr>
            </a:p>
          </p:txBody>
        </p:sp>
        <p:sp>
          <p:nvSpPr>
            <p:cNvPr id="133" name="Rectangle 135"/>
            <p:cNvSpPr>
              <a:spLocks noChangeArrowheads="1"/>
            </p:cNvSpPr>
            <p:nvPr/>
          </p:nvSpPr>
          <p:spPr bwMode="auto">
            <a:xfrm rot="2107258">
              <a:off x="5772434" y="4858656"/>
              <a:ext cx="890908" cy="41549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algn="ctr" defTabSz="914400" fontAlgn="base">
                <a:spcBef>
                  <a:spcPct val="0"/>
                </a:spcBef>
                <a:spcAft>
                  <a:spcPct val="0"/>
                </a:spcAft>
              </a:pPr>
              <a:r>
                <a:rPr lang="fr-FR" sz="900" dirty="0" smtClean="0">
                  <a:solidFill>
                    <a:srgbClr val="1F497D"/>
                  </a:solidFill>
                  <a:latin typeface="Arial" panose="020B0604020202020204" pitchFamily="34" charset="0"/>
                  <a:cs typeface="Arial" panose="020B0604020202020204" pitchFamily="34" charset="0"/>
                </a:rPr>
                <a:t>A la MDPH, sur tablette, en autonomie</a:t>
              </a:r>
              <a:endParaRPr lang="fr-FR" dirty="0" smtClean="0">
                <a:solidFill>
                  <a:srgbClr val="1F497D"/>
                </a:solidFill>
                <a:latin typeface="Arial" panose="020B0604020202020204" pitchFamily="34" charset="0"/>
                <a:cs typeface="Arial" panose="020B0604020202020204" pitchFamily="34" charset="0"/>
              </a:endParaRPr>
            </a:p>
          </p:txBody>
        </p:sp>
        <p:sp>
          <p:nvSpPr>
            <p:cNvPr id="134" name="Rectangle 135"/>
            <p:cNvSpPr>
              <a:spLocks noChangeArrowheads="1"/>
            </p:cNvSpPr>
            <p:nvPr/>
          </p:nvSpPr>
          <p:spPr bwMode="auto">
            <a:xfrm rot="3440634">
              <a:off x="5230667" y="5341327"/>
              <a:ext cx="890908" cy="41549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algn="ctr" defTabSz="914400" fontAlgn="base">
                <a:spcBef>
                  <a:spcPct val="0"/>
                </a:spcBef>
                <a:spcAft>
                  <a:spcPct val="0"/>
                </a:spcAft>
              </a:pPr>
              <a:r>
                <a:rPr lang="fr-FR" sz="900" dirty="0" smtClean="0">
                  <a:solidFill>
                    <a:srgbClr val="1F497D"/>
                  </a:solidFill>
                  <a:latin typeface="Arial" panose="020B0604020202020204" pitchFamily="34" charset="0"/>
                  <a:cs typeface="Arial" panose="020B0604020202020204" pitchFamily="34" charset="0"/>
                </a:rPr>
                <a:t>A la MDPH, sur postes informatiques, en autonomie</a:t>
              </a:r>
              <a:endParaRPr lang="fr-FR" dirty="0" smtClean="0">
                <a:solidFill>
                  <a:srgbClr val="1F497D"/>
                </a:solidFill>
                <a:latin typeface="Arial" panose="020B0604020202020204" pitchFamily="34" charset="0"/>
                <a:cs typeface="Arial" panose="020B0604020202020204" pitchFamily="34" charset="0"/>
              </a:endParaRPr>
            </a:p>
          </p:txBody>
        </p:sp>
        <p:sp>
          <p:nvSpPr>
            <p:cNvPr id="135" name="Rectangle 135"/>
            <p:cNvSpPr>
              <a:spLocks noChangeArrowheads="1"/>
            </p:cNvSpPr>
            <p:nvPr/>
          </p:nvSpPr>
          <p:spPr bwMode="auto">
            <a:xfrm rot="5400000">
              <a:off x="4414265" y="5495423"/>
              <a:ext cx="890908" cy="650080"/>
            </a:xfrm>
            <a:prstGeom prst="rect">
              <a:avLst/>
            </a:prstGeom>
            <a:noFill/>
            <a:ln w="9525">
              <a:noFill/>
              <a:miter lim="800000"/>
              <a:headEnd/>
              <a:tailEnd/>
            </a:ln>
          </p:spPr>
          <p:txBody>
            <a:bodyPr vert="vert270" wrap="square" lIns="0" tIns="0" rIns="0" bIns="0" numCol="1" anchor="ctr" anchorCtr="0" compatLnSpc="1">
              <a:prstTxWarp prst="textNoShape">
                <a:avLst/>
              </a:prstTxWarp>
              <a:noAutofit/>
            </a:bodyPr>
            <a:lstStyle/>
            <a:p>
              <a:pPr algn="ctr" defTabSz="914400" fontAlgn="base">
                <a:spcBef>
                  <a:spcPct val="0"/>
                </a:spcBef>
                <a:spcAft>
                  <a:spcPct val="0"/>
                </a:spcAft>
              </a:pPr>
              <a:r>
                <a:rPr lang="fr-FR" sz="900" dirty="0" smtClean="0">
                  <a:solidFill>
                    <a:srgbClr val="1F497D"/>
                  </a:solidFill>
                  <a:latin typeface="Arial" panose="020B0604020202020204" pitchFamily="34" charset="0"/>
                  <a:cs typeface="Arial" panose="020B0604020202020204" pitchFamily="34" charset="0"/>
                </a:rPr>
                <a:t>A la MDPH, sur papier, en autonomie (</a:t>
              </a:r>
              <a:r>
                <a:rPr lang="fr-FR" sz="900" dirty="0" err="1" smtClean="0">
                  <a:solidFill>
                    <a:srgbClr val="1F497D"/>
                  </a:solidFill>
                  <a:latin typeface="Arial" panose="020B0604020202020204" pitchFamily="34" charset="0"/>
                  <a:cs typeface="Arial" panose="020B0604020202020204" pitchFamily="34" charset="0"/>
                </a:rPr>
                <a:t>resaisie</a:t>
              </a:r>
              <a:r>
                <a:rPr lang="fr-FR" sz="900" dirty="0" smtClean="0">
                  <a:solidFill>
                    <a:srgbClr val="1F497D"/>
                  </a:solidFill>
                  <a:latin typeface="Arial" panose="020B0604020202020204" pitchFamily="34" charset="0"/>
                  <a:cs typeface="Arial" panose="020B0604020202020204" pitchFamily="34" charset="0"/>
                </a:rPr>
                <a:t> de la MDPH)</a:t>
              </a:r>
              <a:endParaRPr lang="fr-FR" dirty="0" smtClean="0">
                <a:solidFill>
                  <a:srgbClr val="1F497D"/>
                </a:solidFill>
                <a:latin typeface="Arial" panose="020B0604020202020204" pitchFamily="34" charset="0"/>
                <a:cs typeface="Arial" panose="020B0604020202020204" pitchFamily="34" charset="0"/>
              </a:endParaRPr>
            </a:p>
          </p:txBody>
        </p:sp>
        <p:sp>
          <p:nvSpPr>
            <p:cNvPr id="136" name="Rectangle 135"/>
            <p:cNvSpPr>
              <a:spLocks noChangeArrowheads="1"/>
            </p:cNvSpPr>
            <p:nvPr/>
          </p:nvSpPr>
          <p:spPr bwMode="auto">
            <a:xfrm rot="18132228">
              <a:off x="3624461" y="5361573"/>
              <a:ext cx="890908" cy="41549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algn="ctr" defTabSz="914400" fontAlgn="base">
                <a:spcBef>
                  <a:spcPct val="0"/>
                </a:spcBef>
                <a:spcAft>
                  <a:spcPct val="0"/>
                </a:spcAft>
              </a:pPr>
              <a:r>
                <a:rPr lang="fr-FR" sz="900" dirty="0">
                  <a:solidFill>
                    <a:srgbClr val="1F497D"/>
                  </a:solidFill>
                  <a:latin typeface="Arial" panose="020B0604020202020204" pitchFamily="34" charset="0"/>
                  <a:cs typeface="Arial" panose="020B0604020202020204" pitchFamily="34" charset="0"/>
                </a:rPr>
                <a:t>A la MDPH, sur papier, </a:t>
              </a:r>
              <a:r>
                <a:rPr lang="fr-FR" sz="900" dirty="0" smtClean="0">
                  <a:solidFill>
                    <a:srgbClr val="1F497D"/>
                  </a:solidFill>
                  <a:latin typeface="Arial" panose="020B0604020202020204" pitchFamily="34" charset="0"/>
                  <a:cs typeface="Arial" panose="020B0604020202020204" pitchFamily="34" charset="0"/>
                </a:rPr>
                <a:t>avec l’aide d’un agent (</a:t>
              </a:r>
              <a:r>
                <a:rPr lang="fr-FR" sz="900" dirty="0" err="1" smtClean="0">
                  <a:solidFill>
                    <a:srgbClr val="1F497D"/>
                  </a:solidFill>
                  <a:latin typeface="Arial" panose="020B0604020202020204" pitchFamily="34" charset="0"/>
                  <a:cs typeface="Arial" panose="020B0604020202020204" pitchFamily="34" charset="0"/>
                </a:rPr>
                <a:t>resaisie</a:t>
              </a:r>
              <a:r>
                <a:rPr lang="fr-FR" sz="900" dirty="0" smtClean="0">
                  <a:solidFill>
                    <a:srgbClr val="1F497D"/>
                  </a:solidFill>
                  <a:latin typeface="Arial" panose="020B0604020202020204" pitchFamily="34" charset="0"/>
                  <a:cs typeface="Arial" panose="020B0604020202020204" pitchFamily="34" charset="0"/>
                </a:rPr>
                <a:t>)</a:t>
              </a:r>
              <a:endParaRPr lang="fr-FR" dirty="0">
                <a:solidFill>
                  <a:srgbClr val="1F497D"/>
                </a:solidFill>
                <a:latin typeface="Arial" panose="020B0604020202020204" pitchFamily="34" charset="0"/>
                <a:cs typeface="Arial" panose="020B0604020202020204" pitchFamily="34" charset="0"/>
              </a:endParaRPr>
            </a:p>
          </p:txBody>
        </p:sp>
        <p:sp>
          <p:nvSpPr>
            <p:cNvPr id="137" name="Rectangle 135"/>
            <p:cNvSpPr>
              <a:spLocks noChangeArrowheads="1"/>
            </p:cNvSpPr>
            <p:nvPr/>
          </p:nvSpPr>
          <p:spPr bwMode="auto">
            <a:xfrm rot="19738756">
              <a:off x="3041362" y="4759815"/>
              <a:ext cx="890908" cy="41549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algn="ctr" defTabSz="914400" fontAlgn="base">
                <a:spcBef>
                  <a:spcPct val="0"/>
                </a:spcBef>
                <a:spcAft>
                  <a:spcPct val="0"/>
                </a:spcAft>
              </a:pPr>
              <a:endParaRPr lang="fr-FR" sz="900" dirty="0">
                <a:solidFill>
                  <a:srgbClr val="1F497D"/>
                </a:solidFill>
                <a:latin typeface="Arial" panose="020B0604020202020204" pitchFamily="34" charset="0"/>
                <a:cs typeface="Arial" panose="020B0604020202020204" pitchFamily="34" charset="0"/>
              </a:endParaRPr>
            </a:p>
          </p:txBody>
        </p:sp>
        <p:sp>
          <p:nvSpPr>
            <p:cNvPr id="138" name="Rectangle 135"/>
            <p:cNvSpPr>
              <a:spLocks noChangeArrowheads="1"/>
            </p:cNvSpPr>
            <p:nvPr/>
          </p:nvSpPr>
          <p:spPr bwMode="auto">
            <a:xfrm>
              <a:off x="2832183" y="4006913"/>
              <a:ext cx="890908" cy="41549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algn="ctr" defTabSz="914400" fontAlgn="base">
                <a:spcBef>
                  <a:spcPct val="0"/>
                </a:spcBef>
                <a:spcAft>
                  <a:spcPct val="0"/>
                </a:spcAft>
              </a:pPr>
              <a:r>
                <a:rPr lang="fr-FR" sz="900" dirty="0">
                  <a:solidFill>
                    <a:srgbClr val="1F497D"/>
                  </a:solidFill>
                  <a:latin typeface="Arial" panose="020B0604020202020204" pitchFamily="34" charset="0"/>
                  <a:cs typeface="Arial" panose="020B0604020202020204" pitchFamily="34" charset="0"/>
                </a:rPr>
                <a:t>A la MDPH, </a:t>
              </a:r>
              <a:r>
                <a:rPr lang="fr-FR" sz="900" dirty="0" smtClean="0">
                  <a:solidFill>
                    <a:srgbClr val="1F497D"/>
                  </a:solidFill>
                  <a:latin typeface="Arial" panose="020B0604020202020204" pitchFamily="34" charset="0"/>
                  <a:cs typeface="Arial" panose="020B0604020202020204" pitchFamily="34" charset="0"/>
                </a:rPr>
                <a:t>sur ordinateur, avec </a:t>
              </a:r>
              <a:r>
                <a:rPr lang="fr-FR" sz="900" dirty="0">
                  <a:solidFill>
                    <a:srgbClr val="1F497D"/>
                  </a:solidFill>
                  <a:latin typeface="Arial" panose="020B0604020202020204" pitchFamily="34" charset="0"/>
                  <a:cs typeface="Arial" panose="020B0604020202020204" pitchFamily="34" charset="0"/>
                </a:rPr>
                <a:t>l’aide d’un </a:t>
              </a:r>
              <a:r>
                <a:rPr lang="fr-FR" sz="900" dirty="0" smtClean="0">
                  <a:solidFill>
                    <a:srgbClr val="1F497D"/>
                  </a:solidFill>
                  <a:latin typeface="Arial" panose="020B0604020202020204" pitchFamily="34" charset="0"/>
                  <a:cs typeface="Arial" panose="020B0604020202020204" pitchFamily="34" charset="0"/>
                </a:rPr>
                <a:t>agent</a:t>
              </a:r>
              <a:endParaRPr lang="fr-FR" sz="900" dirty="0">
                <a:solidFill>
                  <a:srgbClr val="1F497D"/>
                </a:solidFill>
                <a:latin typeface="Arial" panose="020B0604020202020204" pitchFamily="34" charset="0"/>
                <a:cs typeface="Arial" panose="020B0604020202020204" pitchFamily="34" charset="0"/>
              </a:endParaRPr>
            </a:p>
          </p:txBody>
        </p:sp>
        <p:sp>
          <p:nvSpPr>
            <p:cNvPr id="139" name="Rectangle 135"/>
            <p:cNvSpPr>
              <a:spLocks noChangeArrowheads="1"/>
            </p:cNvSpPr>
            <p:nvPr/>
          </p:nvSpPr>
          <p:spPr bwMode="auto">
            <a:xfrm rot="1670374">
              <a:off x="3011898" y="3190311"/>
              <a:ext cx="890908" cy="41549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algn="ctr" defTabSz="914400" fontAlgn="base">
                <a:spcBef>
                  <a:spcPct val="0"/>
                </a:spcBef>
                <a:spcAft>
                  <a:spcPct val="0"/>
                </a:spcAft>
              </a:pPr>
              <a:r>
                <a:rPr lang="fr-FR" sz="900" dirty="0" smtClean="0">
                  <a:solidFill>
                    <a:srgbClr val="1F497D"/>
                  </a:solidFill>
                  <a:latin typeface="Arial" panose="020B0604020202020204" pitchFamily="34" charset="0"/>
                  <a:cs typeface="Arial" panose="020B0604020202020204" pitchFamily="34" charset="0"/>
                </a:rPr>
                <a:t>En association</a:t>
              </a:r>
              <a:endParaRPr lang="fr-FR" sz="900" dirty="0">
                <a:solidFill>
                  <a:srgbClr val="1F497D"/>
                </a:solidFill>
                <a:latin typeface="Arial" panose="020B0604020202020204" pitchFamily="34" charset="0"/>
                <a:cs typeface="Arial" panose="020B0604020202020204" pitchFamily="34" charset="0"/>
              </a:endParaRPr>
            </a:p>
          </p:txBody>
        </p:sp>
        <p:sp>
          <p:nvSpPr>
            <p:cNvPr id="140" name="Rectangle 135"/>
            <p:cNvSpPr>
              <a:spLocks noChangeArrowheads="1"/>
            </p:cNvSpPr>
            <p:nvPr/>
          </p:nvSpPr>
          <p:spPr bwMode="auto">
            <a:xfrm rot="3520997">
              <a:off x="3529543" y="2648980"/>
              <a:ext cx="1032675" cy="41549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algn="ctr" defTabSz="914400" fontAlgn="base">
                <a:spcBef>
                  <a:spcPct val="0"/>
                </a:spcBef>
                <a:spcAft>
                  <a:spcPct val="0"/>
                </a:spcAft>
              </a:pPr>
              <a:r>
                <a:rPr lang="fr-FR" sz="900" dirty="0">
                  <a:solidFill>
                    <a:srgbClr val="1F497D"/>
                  </a:solidFill>
                  <a:latin typeface="Arial" panose="020B0604020202020204" pitchFamily="34" charset="0"/>
                  <a:cs typeface="Arial" panose="020B0604020202020204" pitchFamily="34" charset="0"/>
                </a:rPr>
                <a:t>En </a:t>
              </a:r>
              <a:r>
                <a:rPr lang="fr-FR" sz="900" dirty="0" smtClean="0">
                  <a:solidFill>
                    <a:srgbClr val="1F497D"/>
                  </a:solidFill>
                  <a:latin typeface="Arial" panose="020B0604020202020204" pitchFamily="34" charset="0"/>
                  <a:cs typeface="Arial" panose="020B0604020202020204" pitchFamily="34" charset="0"/>
                </a:rPr>
                <a:t>ESMS, </a:t>
              </a:r>
            </a:p>
            <a:p>
              <a:pPr algn="ctr" defTabSz="914400" fontAlgn="base">
                <a:spcBef>
                  <a:spcPct val="0"/>
                </a:spcBef>
                <a:spcAft>
                  <a:spcPct val="0"/>
                </a:spcAft>
              </a:pPr>
              <a:r>
                <a:rPr lang="fr-FR" sz="900" dirty="0" smtClean="0">
                  <a:solidFill>
                    <a:srgbClr val="1F497D"/>
                  </a:solidFill>
                  <a:latin typeface="Arial" panose="020B0604020202020204" pitchFamily="34" charset="0"/>
                  <a:cs typeface="Arial" panose="020B0604020202020204" pitchFamily="34" charset="0"/>
                </a:rPr>
                <a:t>par </a:t>
              </a:r>
              <a:r>
                <a:rPr lang="fr-FR" sz="900" dirty="0">
                  <a:solidFill>
                    <a:srgbClr val="1F497D"/>
                  </a:solidFill>
                  <a:latin typeface="Arial" panose="020B0604020202020204" pitchFamily="34" charset="0"/>
                  <a:cs typeface="Arial" panose="020B0604020202020204" pitchFamily="34" charset="0"/>
                </a:rPr>
                <a:t>exemple en CVS</a:t>
              </a:r>
            </a:p>
          </p:txBody>
        </p:sp>
        <p:grpSp>
          <p:nvGrpSpPr>
            <p:cNvPr id="141" name="Group 101"/>
            <p:cNvGrpSpPr>
              <a:grpSpLocks/>
            </p:cNvGrpSpPr>
            <p:nvPr/>
          </p:nvGrpSpPr>
          <p:grpSpPr bwMode="auto">
            <a:xfrm>
              <a:off x="4398402" y="1647645"/>
              <a:ext cx="924475" cy="1966828"/>
              <a:chOff x="-673" y="2944"/>
              <a:chExt cx="502" cy="684"/>
            </a:xfrm>
            <a:solidFill>
              <a:srgbClr val="CC9900"/>
            </a:solidFill>
          </p:grpSpPr>
          <p:sp>
            <p:nvSpPr>
              <p:cNvPr id="142" name="Freeform 99"/>
              <p:cNvSpPr>
                <a:spLocks/>
              </p:cNvSpPr>
              <p:nvPr/>
            </p:nvSpPr>
            <p:spPr bwMode="auto">
              <a:xfrm>
                <a:off x="-673" y="2944"/>
                <a:ext cx="502" cy="684"/>
              </a:xfrm>
              <a:custGeom>
                <a:avLst/>
                <a:gdLst/>
                <a:ahLst/>
                <a:cxnLst>
                  <a:cxn ang="0">
                    <a:pos x="3675" y="486"/>
                  </a:cxn>
                  <a:cxn ang="0">
                    <a:pos x="2842" y="4134"/>
                  </a:cxn>
                  <a:cxn ang="0">
                    <a:pos x="1813" y="5017"/>
                  </a:cxn>
                  <a:cxn ang="0">
                    <a:pos x="844" y="4234"/>
                  </a:cxn>
                  <a:cxn ang="0">
                    <a:pos x="0" y="503"/>
                  </a:cxn>
                  <a:cxn ang="0">
                    <a:pos x="3675" y="486"/>
                  </a:cxn>
                </a:cxnLst>
                <a:rect l="0" t="0" r="r" b="b"/>
                <a:pathLst>
                  <a:path w="3675" h="5017">
                    <a:moveTo>
                      <a:pt x="3675" y="486"/>
                    </a:moveTo>
                    <a:lnTo>
                      <a:pt x="2842" y="4134"/>
                    </a:lnTo>
                    <a:lnTo>
                      <a:pt x="1813" y="5017"/>
                    </a:lnTo>
                    <a:lnTo>
                      <a:pt x="844" y="4234"/>
                    </a:lnTo>
                    <a:cubicBezTo>
                      <a:pt x="844" y="4234"/>
                      <a:pt x="422" y="2369"/>
                      <a:pt x="0" y="503"/>
                    </a:cubicBezTo>
                    <a:cubicBezTo>
                      <a:pt x="1881" y="0"/>
                      <a:pt x="3675" y="486"/>
                      <a:pt x="3675" y="486"/>
                    </a:cubicBezTo>
                    <a:close/>
                  </a:path>
                </a:pathLst>
              </a:custGeom>
              <a:grpFill/>
              <a:ln w="28575">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sp>
            <p:nvSpPr>
              <p:cNvPr id="143" name="Freeform 100"/>
              <p:cNvSpPr>
                <a:spLocks/>
              </p:cNvSpPr>
              <p:nvPr/>
            </p:nvSpPr>
            <p:spPr bwMode="auto">
              <a:xfrm>
                <a:off x="-673" y="2944"/>
                <a:ext cx="502" cy="684"/>
              </a:xfrm>
              <a:custGeom>
                <a:avLst/>
                <a:gdLst/>
                <a:ahLst/>
                <a:cxnLst>
                  <a:cxn ang="0">
                    <a:pos x="3675" y="486"/>
                  </a:cxn>
                  <a:cxn ang="0">
                    <a:pos x="2842" y="4134"/>
                  </a:cxn>
                  <a:cxn ang="0">
                    <a:pos x="1813" y="5017"/>
                  </a:cxn>
                  <a:cxn ang="0">
                    <a:pos x="844" y="4234"/>
                  </a:cxn>
                  <a:cxn ang="0">
                    <a:pos x="0" y="503"/>
                  </a:cxn>
                  <a:cxn ang="0">
                    <a:pos x="3675" y="486"/>
                  </a:cxn>
                </a:cxnLst>
                <a:rect l="0" t="0" r="r" b="b"/>
                <a:pathLst>
                  <a:path w="3675" h="5017">
                    <a:moveTo>
                      <a:pt x="3675" y="486"/>
                    </a:moveTo>
                    <a:lnTo>
                      <a:pt x="2842" y="4134"/>
                    </a:lnTo>
                    <a:lnTo>
                      <a:pt x="1813" y="5017"/>
                    </a:lnTo>
                    <a:lnTo>
                      <a:pt x="844" y="4234"/>
                    </a:lnTo>
                    <a:cubicBezTo>
                      <a:pt x="844" y="4234"/>
                      <a:pt x="422" y="2369"/>
                      <a:pt x="0" y="503"/>
                    </a:cubicBezTo>
                    <a:cubicBezTo>
                      <a:pt x="1881" y="0"/>
                      <a:pt x="3675" y="486"/>
                      <a:pt x="3675" y="486"/>
                    </a:cubicBezTo>
                    <a:close/>
                  </a:path>
                </a:pathLst>
              </a:custGeom>
              <a:grpFill/>
              <a:ln w="285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1F497D"/>
                  </a:solidFill>
                  <a:latin typeface="Arial" panose="020B0604020202020204" pitchFamily="34" charset="0"/>
                  <a:cs typeface="Arial" panose="020B0604020202020204" pitchFamily="34" charset="0"/>
                </a:endParaRPr>
              </a:p>
            </p:txBody>
          </p:sp>
        </p:grpSp>
        <p:pic>
          <p:nvPicPr>
            <p:cNvPr id="144" name="Picture 3" descr="C:\Users\abrasseur\Pictures\The noun project\enquiry_blan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5418" y="2203848"/>
              <a:ext cx="748051" cy="748051"/>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135"/>
            <p:cNvSpPr>
              <a:spLocks noChangeArrowheads="1"/>
            </p:cNvSpPr>
            <p:nvPr/>
          </p:nvSpPr>
          <p:spPr bwMode="auto">
            <a:xfrm rot="19662887">
              <a:off x="3041362" y="4776226"/>
              <a:ext cx="890908" cy="41549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algn="ctr" defTabSz="914400" fontAlgn="base">
                <a:spcBef>
                  <a:spcPct val="0"/>
                </a:spcBef>
                <a:spcAft>
                  <a:spcPct val="0"/>
                </a:spcAft>
              </a:pPr>
              <a:r>
                <a:rPr lang="fr-FR" sz="900" dirty="0" smtClean="0">
                  <a:solidFill>
                    <a:srgbClr val="1F497D"/>
                  </a:solidFill>
                  <a:latin typeface="Arial" panose="020B0604020202020204" pitchFamily="34" charset="0"/>
                  <a:cs typeface="Arial" panose="020B0604020202020204" pitchFamily="34" charset="0"/>
                </a:rPr>
                <a:t>A la MDPH, sur tablette avec l’aide d’un agent</a:t>
              </a:r>
              <a:endParaRPr lang="fr-FR" dirty="0" smtClean="0">
                <a:solidFill>
                  <a:srgbClr val="1F497D"/>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361655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p:txBody>
          <a:bodyPr/>
          <a:lstStyle/>
          <a:p>
            <a:r>
              <a:rPr lang="fr-FR" sz="1400" dirty="0" smtClean="0"/>
              <a:t>L’expérience des anciens questionnaires a montré qu’il fallait favoriser la mobilisation des usagers par l’organisation de campagnes délimitées dans le temps : </a:t>
            </a:r>
            <a:endParaRPr lang="fr-FR" sz="1400" dirty="0"/>
          </a:p>
        </p:txBody>
      </p:sp>
      <p:sp>
        <p:nvSpPr>
          <p:cNvPr id="6" name="Ellipse 5"/>
          <p:cNvSpPr/>
          <p:nvPr/>
        </p:nvSpPr>
        <p:spPr>
          <a:xfrm>
            <a:off x="2559098" y="2549100"/>
            <a:ext cx="3584672" cy="352623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7" name="Ellipse 6"/>
          <p:cNvSpPr/>
          <p:nvPr/>
        </p:nvSpPr>
        <p:spPr>
          <a:xfrm>
            <a:off x="2636538" y="2612466"/>
            <a:ext cx="3430588" cy="3390900"/>
          </a:xfrm>
          <a:prstGeom prst="ellipse">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9" name="Chevron 8"/>
          <p:cNvSpPr/>
          <p:nvPr/>
        </p:nvSpPr>
        <p:spPr>
          <a:xfrm>
            <a:off x="4144754" y="2494997"/>
            <a:ext cx="378528" cy="497973"/>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black"/>
              </a:solidFill>
            </a:endParaRPr>
          </a:p>
        </p:txBody>
      </p:sp>
      <p:sp>
        <p:nvSpPr>
          <p:cNvPr id="10" name="Chevron 9"/>
          <p:cNvSpPr/>
          <p:nvPr/>
        </p:nvSpPr>
        <p:spPr>
          <a:xfrm rot="9612602">
            <a:off x="4985733" y="5284768"/>
            <a:ext cx="371127" cy="569954"/>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black"/>
              </a:solidFill>
            </a:endParaRPr>
          </a:p>
        </p:txBody>
      </p:sp>
      <p:sp>
        <p:nvSpPr>
          <p:cNvPr id="11" name="Chevron 10"/>
          <p:cNvSpPr/>
          <p:nvPr/>
        </p:nvSpPr>
        <p:spPr>
          <a:xfrm rot="12667167">
            <a:off x="3209199" y="5279686"/>
            <a:ext cx="375117" cy="502796"/>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black"/>
              </a:solidFill>
            </a:endParaRPr>
          </a:p>
        </p:txBody>
      </p:sp>
      <p:sp>
        <p:nvSpPr>
          <p:cNvPr id="12" name="ZoneTexte 11"/>
          <p:cNvSpPr txBox="1"/>
          <p:nvPr/>
        </p:nvSpPr>
        <p:spPr>
          <a:xfrm>
            <a:off x="4516024" y="2705482"/>
            <a:ext cx="534837" cy="261610"/>
          </a:xfrm>
          <a:prstGeom prst="rect">
            <a:avLst/>
          </a:prstGeom>
          <a:noFill/>
        </p:spPr>
        <p:txBody>
          <a:bodyPr wrap="square" rtlCol="0">
            <a:spAutoFit/>
          </a:bodyPr>
          <a:lstStyle/>
          <a:p>
            <a:pPr algn="ctr" defTabSz="914400"/>
            <a:r>
              <a:rPr lang="fr-FR" sz="1050" dirty="0">
                <a:solidFill>
                  <a:prstClr val="white"/>
                </a:solidFill>
              </a:rPr>
              <a:t>J</a:t>
            </a:r>
            <a:r>
              <a:rPr lang="fr-FR" sz="1050" dirty="0" smtClean="0">
                <a:solidFill>
                  <a:prstClr val="white"/>
                </a:solidFill>
              </a:rPr>
              <a:t>anv.</a:t>
            </a:r>
            <a:endParaRPr lang="fr-FR" sz="1050" dirty="0">
              <a:solidFill>
                <a:prstClr val="white"/>
              </a:solidFill>
            </a:endParaRPr>
          </a:p>
        </p:txBody>
      </p:sp>
      <p:sp>
        <p:nvSpPr>
          <p:cNvPr id="13" name="ZoneTexte 12"/>
          <p:cNvSpPr txBox="1"/>
          <p:nvPr/>
        </p:nvSpPr>
        <p:spPr>
          <a:xfrm>
            <a:off x="5132202" y="3116343"/>
            <a:ext cx="534837" cy="261610"/>
          </a:xfrm>
          <a:prstGeom prst="rect">
            <a:avLst/>
          </a:prstGeom>
          <a:noFill/>
        </p:spPr>
        <p:txBody>
          <a:bodyPr wrap="square" rtlCol="0">
            <a:spAutoFit/>
          </a:bodyPr>
          <a:lstStyle/>
          <a:p>
            <a:pPr algn="ctr" defTabSz="914400"/>
            <a:r>
              <a:rPr lang="fr-FR" sz="1050" dirty="0">
                <a:solidFill>
                  <a:prstClr val="white"/>
                </a:solidFill>
              </a:rPr>
              <a:t>F</a:t>
            </a:r>
            <a:r>
              <a:rPr lang="fr-FR" sz="1050" dirty="0" smtClean="0">
                <a:solidFill>
                  <a:prstClr val="white"/>
                </a:solidFill>
              </a:rPr>
              <a:t>év.</a:t>
            </a:r>
            <a:endParaRPr lang="fr-FR" sz="1050" dirty="0">
              <a:solidFill>
                <a:prstClr val="white"/>
              </a:solidFill>
            </a:endParaRPr>
          </a:p>
        </p:txBody>
      </p:sp>
      <p:sp>
        <p:nvSpPr>
          <p:cNvPr id="14" name="ZoneTexte 13"/>
          <p:cNvSpPr txBox="1"/>
          <p:nvPr/>
        </p:nvSpPr>
        <p:spPr>
          <a:xfrm>
            <a:off x="5491865" y="3557277"/>
            <a:ext cx="534837" cy="261610"/>
          </a:xfrm>
          <a:prstGeom prst="rect">
            <a:avLst/>
          </a:prstGeom>
          <a:noFill/>
        </p:spPr>
        <p:txBody>
          <a:bodyPr wrap="square" rtlCol="0">
            <a:spAutoFit/>
          </a:bodyPr>
          <a:lstStyle/>
          <a:p>
            <a:pPr algn="ctr" defTabSz="914400"/>
            <a:r>
              <a:rPr lang="fr-FR" sz="1050" dirty="0">
                <a:solidFill>
                  <a:prstClr val="white"/>
                </a:solidFill>
              </a:rPr>
              <a:t>M</a:t>
            </a:r>
            <a:r>
              <a:rPr lang="fr-FR" sz="1050" dirty="0" smtClean="0">
                <a:solidFill>
                  <a:prstClr val="white"/>
                </a:solidFill>
              </a:rPr>
              <a:t>ars</a:t>
            </a:r>
            <a:endParaRPr lang="fr-FR" sz="1050" dirty="0">
              <a:solidFill>
                <a:prstClr val="white"/>
              </a:solidFill>
            </a:endParaRPr>
          </a:p>
        </p:txBody>
      </p:sp>
      <p:sp>
        <p:nvSpPr>
          <p:cNvPr id="15" name="ZoneTexte 14"/>
          <p:cNvSpPr txBox="1"/>
          <p:nvPr/>
        </p:nvSpPr>
        <p:spPr>
          <a:xfrm>
            <a:off x="5608933" y="4188241"/>
            <a:ext cx="534837" cy="261610"/>
          </a:xfrm>
          <a:prstGeom prst="rect">
            <a:avLst/>
          </a:prstGeom>
          <a:noFill/>
        </p:spPr>
        <p:txBody>
          <a:bodyPr wrap="square" rtlCol="0">
            <a:spAutoFit/>
          </a:bodyPr>
          <a:lstStyle/>
          <a:p>
            <a:pPr algn="ctr" defTabSz="914400"/>
            <a:r>
              <a:rPr lang="fr-FR" sz="1050" dirty="0" smtClean="0">
                <a:solidFill>
                  <a:prstClr val="white"/>
                </a:solidFill>
              </a:rPr>
              <a:t>Avril</a:t>
            </a:r>
            <a:endParaRPr lang="fr-FR" sz="1050" dirty="0">
              <a:solidFill>
                <a:prstClr val="white"/>
              </a:solidFill>
            </a:endParaRPr>
          </a:p>
        </p:txBody>
      </p:sp>
      <p:sp>
        <p:nvSpPr>
          <p:cNvPr id="16" name="ZoneTexte 15"/>
          <p:cNvSpPr txBox="1"/>
          <p:nvPr/>
        </p:nvSpPr>
        <p:spPr>
          <a:xfrm>
            <a:off x="5442387" y="4852340"/>
            <a:ext cx="534837" cy="261610"/>
          </a:xfrm>
          <a:prstGeom prst="rect">
            <a:avLst/>
          </a:prstGeom>
          <a:noFill/>
        </p:spPr>
        <p:txBody>
          <a:bodyPr wrap="square" rtlCol="0">
            <a:spAutoFit/>
          </a:bodyPr>
          <a:lstStyle/>
          <a:p>
            <a:pPr algn="ctr" defTabSz="914400"/>
            <a:r>
              <a:rPr lang="fr-FR" sz="1050" dirty="0">
                <a:solidFill>
                  <a:prstClr val="white"/>
                </a:solidFill>
              </a:rPr>
              <a:t>M</a:t>
            </a:r>
            <a:r>
              <a:rPr lang="fr-FR" sz="1050" dirty="0" smtClean="0">
                <a:solidFill>
                  <a:prstClr val="white"/>
                </a:solidFill>
              </a:rPr>
              <a:t>ai</a:t>
            </a:r>
            <a:endParaRPr lang="fr-FR" sz="1050" dirty="0">
              <a:solidFill>
                <a:prstClr val="white"/>
              </a:solidFill>
            </a:endParaRPr>
          </a:p>
        </p:txBody>
      </p:sp>
      <p:sp>
        <p:nvSpPr>
          <p:cNvPr id="17" name="ZoneTexte 16"/>
          <p:cNvSpPr txBox="1"/>
          <p:nvPr/>
        </p:nvSpPr>
        <p:spPr>
          <a:xfrm>
            <a:off x="5132203" y="5265018"/>
            <a:ext cx="534837" cy="261610"/>
          </a:xfrm>
          <a:prstGeom prst="rect">
            <a:avLst/>
          </a:prstGeom>
          <a:noFill/>
        </p:spPr>
        <p:txBody>
          <a:bodyPr wrap="square" rtlCol="0">
            <a:spAutoFit/>
          </a:bodyPr>
          <a:lstStyle/>
          <a:p>
            <a:pPr algn="ctr" defTabSz="914400"/>
            <a:r>
              <a:rPr lang="fr-FR" sz="1050" dirty="0">
                <a:solidFill>
                  <a:prstClr val="white"/>
                </a:solidFill>
              </a:rPr>
              <a:t>J</a:t>
            </a:r>
            <a:r>
              <a:rPr lang="fr-FR" sz="1050" dirty="0" smtClean="0">
                <a:solidFill>
                  <a:prstClr val="white"/>
                </a:solidFill>
              </a:rPr>
              <a:t>uin</a:t>
            </a:r>
            <a:endParaRPr lang="fr-FR" sz="1050" dirty="0">
              <a:solidFill>
                <a:prstClr val="white"/>
              </a:solidFill>
            </a:endParaRPr>
          </a:p>
        </p:txBody>
      </p:sp>
      <p:sp>
        <p:nvSpPr>
          <p:cNvPr id="18" name="ZoneTexte 17"/>
          <p:cNvSpPr txBox="1"/>
          <p:nvPr/>
        </p:nvSpPr>
        <p:spPr>
          <a:xfrm>
            <a:off x="4422871" y="5644260"/>
            <a:ext cx="534837" cy="261610"/>
          </a:xfrm>
          <a:prstGeom prst="rect">
            <a:avLst/>
          </a:prstGeom>
          <a:noFill/>
        </p:spPr>
        <p:txBody>
          <a:bodyPr wrap="square" rtlCol="0">
            <a:spAutoFit/>
          </a:bodyPr>
          <a:lstStyle/>
          <a:p>
            <a:pPr algn="ctr" defTabSz="914400"/>
            <a:r>
              <a:rPr lang="fr-FR" sz="1050" dirty="0" smtClean="0">
                <a:solidFill>
                  <a:prstClr val="white"/>
                </a:solidFill>
              </a:rPr>
              <a:t>Juil.</a:t>
            </a:r>
            <a:endParaRPr lang="fr-FR" sz="1050" dirty="0">
              <a:solidFill>
                <a:prstClr val="white"/>
              </a:solidFill>
            </a:endParaRPr>
          </a:p>
        </p:txBody>
      </p:sp>
      <p:sp>
        <p:nvSpPr>
          <p:cNvPr id="19" name="ZoneTexte 18"/>
          <p:cNvSpPr txBox="1"/>
          <p:nvPr/>
        </p:nvSpPr>
        <p:spPr>
          <a:xfrm>
            <a:off x="3877335" y="5657416"/>
            <a:ext cx="534837" cy="261610"/>
          </a:xfrm>
          <a:prstGeom prst="rect">
            <a:avLst/>
          </a:prstGeom>
          <a:noFill/>
        </p:spPr>
        <p:txBody>
          <a:bodyPr wrap="square" rtlCol="0">
            <a:spAutoFit/>
          </a:bodyPr>
          <a:lstStyle/>
          <a:p>
            <a:pPr algn="ctr" defTabSz="914400"/>
            <a:r>
              <a:rPr lang="fr-FR" sz="1050" dirty="0" smtClean="0">
                <a:solidFill>
                  <a:prstClr val="white"/>
                </a:solidFill>
              </a:rPr>
              <a:t>Août</a:t>
            </a:r>
            <a:endParaRPr lang="fr-FR" sz="1050" dirty="0">
              <a:solidFill>
                <a:prstClr val="white"/>
              </a:solidFill>
            </a:endParaRPr>
          </a:p>
        </p:txBody>
      </p:sp>
      <p:sp>
        <p:nvSpPr>
          <p:cNvPr id="20" name="ZoneTexte 19"/>
          <p:cNvSpPr txBox="1"/>
          <p:nvPr/>
        </p:nvSpPr>
        <p:spPr>
          <a:xfrm>
            <a:off x="2892560" y="5085077"/>
            <a:ext cx="534837" cy="261610"/>
          </a:xfrm>
          <a:prstGeom prst="rect">
            <a:avLst/>
          </a:prstGeom>
          <a:noFill/>
        </p:spPr>
        <p:txBody>
          <a:bodyPr wrap="square" rtlCol="0">
            <a:spAutoFit/>
          </a:bodyPr>
          <a:lstStyle/>
          <a:p>
            <a:pPr algn="ctr" defTabSz="914400"/>
            <a:r>
              <a:rPr lang="fr-FR" sz="1050" dirty="0" smtClean="0">
                <a:solidFill>
                  <a:prstClr val="white"/>
                </a:solidFill>
              </a:rPr>
              <a:t>Sept.</a:t>
            </a:r>
            <a:endParaRPr lang="fr-FR" sz="1050" dirty="0">
              <a:solidFill>
                <a:prstClr val="white"/>
              </a:solidFill>
            </a:endParaRPr>
          </a:p>
        </p:txBody>
      </p:sp>
      <p:sp>
        <p:nvSpPr>
          <p:cNvPr id="21" name="ZoneTexte 20"/>
          <p:cNvSpPr txBox="1"/>
          <p:nvPr/>
        </p:nvSpPr>
        <p:spPr>
          <a:xfrm>
            <a:off x="2605274" y="4319046"/>
            <a:ext cx="534837" cy="261610"/>
          </a:xfrm>
          <a:prstGeom prst="rect">
            <a:avLst/>
          </a:prstGeom>
          <a:noFill/>
        </p:spPr>
        <p:txBody>
          <a:bodyPr wrap="square" rtlCol="0">
            <a:spAutoFit/>
          </a:bodyPr>
          <a:lstStyle/>
          <a:p>
            <a:pPr algn="ctr" defTabSz="914400"/>
            <a:r>
              <a:rPr lang="fr-FR" sz="1050" dirty="0" smtClean="0">
                <a:solidFill>
                  <a:prstClr val="white"/>
                </a:solidFill>
              </a:rPr>
              <a:t>Oct.</a:t>
            </a:r>
            <a:endParaRPr lang="fr-FR" sz="1050" dirty="0">
              <a:solidFill>
                <a:prstClr val="white"/>
              </a:solidFill>
            </a:endParaRPr>
          </a:p>
        </p:txBody>
      </p:sp>
      <p:sp>
        <p:nvSpPr>
          <p:cNvPr id="22" name="ZoneTexte 21"/>
          <p:cNvSpPr txBox="1"/>
          <p:nvPr/>
        </p:nvSpPr>
        <p:spPr>
          <a:xfrm>
            <a:off x="2670931" y="3541741"/>
            <a:ext cx="534837" cy="261610"/>
          </a:xfrm>
          <a:prstGeom prst="rect">
            <a:avLst/>
          </a:prstGeom>
          <a:noFill/>
        </p:spPr>
        <p:txBody>
          <a:bodyPr wrap="square" rtlCol="0">
            <a:spAutoFit/>
          </a:bodyPr>
          <a:lstStyle/>
          <a:p>
            <a:pPr algn="ctr" defTabSz="914400"/>
            <a:r>
              <a:rPr lang="fr-FR" sz="1050" dirty="0" smtClean="0">
                <a:solidFill>
                  <a:prstClr val="white"/>
                </a:solidFill>
              </a:rPr>
              <a:t>Nov.</a:t>
            </a:r>
            <a:endParaRPr lang="fr-FR" sz="1050" dirty="0">
              <a:solidFill>
                <a:prstClr val="white"/>
              </a:solidFill>
            </a:endParaRPr>
          </a:p>
        </p:txBody>
      </p:sp>
      <p:sp>
        <p:nvSpPr>
          <p:cNvPr id="23" name="ZoneTexte 22"/>
          <p:cNvSpPr txBox="1"/>
          <p:nvPr/>
        </p:nvSpPr>
        <p:spPr>
          <a:xfrm>
            <a:off x="3205770" y="2929690"/>
            <a:ext cx="534837" cy="261610"/>
          </a:xfrm>
          <a:prstGeom prst="rect">
            <a:avLst/>
          </a:prstGeom>
          <a:noFill/>
        </p:spPr>
        <p:txBody>
          <a:bodyPr wrap="square" rtlCol="0">
            <a:spAutoFit/>
          </a:bodyPr>
          <a:lstStyle/>
          <a:p>
            <a:pPr algn="ctr" defTabSz="914400"/>
            <a:r>
              <a:rPr lang="fr-FR" sz="1050" dirty="0" smtClean="0">
                <a:solidFill>
                  <a:prstClr val="white"/>
                </a:solidFill>
              </a:rPr>
              <a:t>Déc.</a:t>
            </a:r>
            <a:endParaRPr lang="fr-FR" sz="1050" dirty="0">
              <a:solidFill>
                <a:prstClr val="white"/>
              </a:solidFill>
            </a:endParaRPr>
          </a:p>
        </p:txBody>
      </p:sp>
      <p:sp>
        <p:nvSpPr>
          <p:cNvPr id="25" name="Étoile à 5 branches 24"/>
          <p:cNvSpPr/>
          <p:nvPr/>
        </p:nvSpPr>
        <p:spPr>
          <a:xfrm>
            <a:off x="4540984" y="2290900"/>
            <a:ext cx="215456" cy="218786"/>
          </a:xfrm>
          <a:prstGeom prst="star5">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33" name="ZoneTexte 32"/>
          <p:cNvSpPr txBox="1"/>
          <p:nvPr/>
        </p:nvSpPr>
        <p:spPr>
          <a:xfrm>
            <a:off x="5347658" y="2255777"/>
            <a:ext cx="2519991" cy="400110"/>
          </a:xfrm>
          <a:prstGeom prst="rect">
            <a:avLst/>
          </a:prstGeom>
          <a:noFill/>
        </p:spPr>
        <p:txBody>
          <a:bodyPr wrap="square" rtlCol="0">
            <a:spAutoFit/>
          </a:bodyPr>
          <a:lstStyle/>
          <a:p>
            <a:pPr defTabSz="914400"/>
            <a:r>
              <a:rPr lang="fr-FR" sz="1000" b="1" dirty="0" smtClean="0">
                <a:solidFill>
                  <a:prstClr val="black"/>
                </a:solidFill>
              </a:rPr>
              <a:t>Analyse nationale des résultats consolidés</a:t>
            </a:r>
          </a:p>
          <a:p>
            <a:pPr defTabSz="914400"/>
            <a:r>
              <a:rPr lang="fr-FR" sz="1000" dirty="0" smtClean="0">
                <a:solidFill>
                  <a:prstClr val="black"/>
                </a:solidFill>
              </a:rPr>
              <a:t>Réalisation du baromètre n+1</a:t>
            </a:r>
          </a:p>
        </p:txBody>
      </p:sp>
      <p:sp>
        <p:nvSpPr>
          <p:cNvPr id="55" name="ZoneTexte 54"/>
          <p:cNvSpPr txBox="1"/>
          <p:nvPr/>
        </p:nvSpPr>
        <p:spPr>
          <a:xfrm>
            <a:off x="495301" y="4045379"/>
            <a:ext cx="2063796" cy="1477328"/>
          </a:xfrm>
          <a:prstGeom prst="rect">
            <a:avLst/>
          </a:prstGeom>
          <a:noFill/>
        </p:spPr>
        <p:txBody>
          <a:bodyPr wrap="square" rtlCol="0">
            <a:spAutoFit/>
          </a:bodyPr>
          <a:lstStyle/>
          <a:p>
            <a:pPr defTabSz="914400"/>
            <a:r>
              <a:rPr lang="fr-FR" sz="1000" b="1" dirty="0" smtClean="0">
                <a:solidFill>
                  <a:prstClr val="black"/>
                </a:solidFill>
              </a:rPr>
              <a:t>S2  de l’année n </a:t>
            </a:r>
            <a:r>
              <a:rPr lang="fr-FR" sz="1000" dirty="0" smtClean="0">
                <a:solidFill>
                  <a:prstClr val="black"/>
                </a:solidFill>
              </a:rPr>
              <a:t>: Périodes de passation possibles</a:t>
            </a:r>
          </a:p>
          <a:p>
            <a:pPr defTabSz="914400"/>
            <a:endParaRPr lang="fr-FR" sz="1000" dirty="0" smtClean="0">
              <a:solidFill>
                <a:prstClr val="black"/>
              </a:solidFill>
            </a:endParaRPr>
          </a:p>
          <a:p>
            <a:pPr defTabSz="914400"/>
            <a:r>
              <a:rPr lang="fr-FR" sz="1000" b="1" dirty="0" smtClean="0">
                <a:solidFill>
                  <a:prstClr val="black"/>
                </a:solidFill>
              </a:rPr>
              <a:t>Mobilisation de chaque MDPH </a:t>
            </a:r>
            <a:r>
              <a:rPr lang="fr-FR" sz="1000" dirty="0" smtClean="0">
                <a:solidFill>
                  <a:prstClr val="black"/>
                </a:solidFill>
              </a:rPr>
              <a:t>sur un mois pendant cette période </a:t>
            </a:r>
          </a:p>
          <a:p>
            <a:pPr defTabSz="914400"/>
            <a:endParaRPr lang="fr-FR" sz="1000" b="1" dirty="0" smtClean="0">
              <a:solidFill>
                <a:srgbClr val="CC9900"/>
              </a:solidFill>
            </a:endParaRPr>
          </a:p>
          <a:p>
            <a:pPr defTabSz="914400"/>
            <a:r>
              <a:rPr lang="fr-FR" sz="1000" b="1" dirty="0" smtClean="0">
                <a:solidFill>
                  <a:srgbClr val="CC9900"/>
                </a:solidFill>
              </a:rPr>
              <a:t>Calendrier à définir dans chaque MDPH</a:t>
            </a:r>
          </a:p>
          <a:p>
            <a:pPr defTabSz="914400"/>
            <a:endParaRPr lang="fr-FR" sz="1000" dirty="0" smtClean="0">
              <a:solidFill>
                <a:prstClr val="black"/>
              </a:solidFill>
            </a:endParaRPr>
          </a:p>
        </p:txBody>
      </p:sp>
      <p:sp>
        <p:nvSpPr>
          <p:cNvPr id="58" name="Rectangle 57"/>
          <p:cNvSpPr/>
          <p:nvPr/>
        </p:nvSpPr>
        <p:spPr>
          <a:xfrm>
            <a:off x="5709804" y="2705482"/>
            <a:ext cx="3326691" cy="246221"/>
          </a:xfrm>
          <a:prstGeom prst="rect">
            <a:avLst/>
          </a:prstGeom>
        </p:spPr>
        <p:txBody>
          <a:bodyPr wrap="square">
            <a:spAutoFit/>
          </a:bodyPr>
          <a:lstStyle/>
          <a:p>
            <a:pPr defTabSz="914400"/>
            <a:r>
              <a:rPr lang="fr-FR" sz="1000" dirty="0" smtClean="0">
                <a:solidFill>
                  <a:prstClr val="black"/>
                </a:solidFill>
              </a:rPr>
              <a:t>Présentation des résultats, échange sur l’analyse</a:t>
            </a:r>
            <a:endParaRPr lang="fr-FR" sz="1000" dirty="0">
              <a:solidFill>
                <a:prstClr val="black"/>
              </a:solidFill>
            </a:endParaRPr>
          </a:p>
        </p:txBody>
      </p:sp>
      <p:sp>
        <p:nvSpPr>
          <p:cNvPr id="60" name="Étoile à 5 branches 59"/>
          <p:cNvSpPr/>
          <p:nvPr/>
        </p:nvSpPr>
        <p:spPr>
          <a:xfrm>
            <a:off x="5496288" y="2727549"/>
            <a:ext cx="215456" cy="218786"/>
          </a:xfrm>
          <a:prstGeom prst="star5">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61" name="Étoile à 5 branches 60"/>
          <p:cNvSpPr/>
          <p:nvPr/>
        </p:nvSpPr>
        <p:spPr>
          <a:xfrm>
            <a:off x="4792478" y="2336780"/>
            <a:ext cx="215456" cy="218786"/>
          </a:xfrm>
          <a:prstGeom prst="star5">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62" name="Étoile à 5 branches 61"/>
          <p:cNvSpPr/>
          <p:nvPr/>
        </p:nvSpPr>
        <p:spPr>
          <a:xfrm>
            <a:off x="5046796" y="2439707"/>
            <a:ext cx="215456" cy="218786"/>
          </a:xfrm>
          <a:prstGeom prst="star5">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63" name="Rectangle 62"/>
          <p:cNvSpPr/>
          <p:nvPr/>
        </p:nvSpPr>
        <p:spPr>
          <a:xfrm>
            <a:off x="6067126" y="3081907"/>
            <a:ext cx="1899879" cy="246221"/>
          </a:xfrm>
          <a:prstGeom prst="rect">
            <a:avLst/>
          </a:prstGeom>
        </p:spPr>
        <p:txBody>
          <a:bodyPr wrap="none">
            <a:spAutoFit/>
          </a:bodyPr>
          <a:lstStyle/>
          <a:p>
            <a:pPr defTabSz="914400"/>
            <a:r>
              <a:rPr lang="fr-FR" sz="1000" b="1" dirty="0" smtClean="0">
                <a:solidFill>
                  <a:prstClr val="black"/>
                </a:solidFill>
              </a:rPr>
              <a:t>Diffusion du baromètre national</a:t>
            </a:r>
            <a:endParaRPr lang="fr-FR" sz="1000" b="1" dirty="0">
              <a:solidFill>
                <a:prstClr val="black"/>
              </a:solidFill>
            </a:endParaRPr>
          </a:p>
        </p:txBody>
      </p:sp>
      <p:sp>
        <p:nvSpPr>
          <p:cNvPr id="64" name="Étoile à 5 branches 63"/>
          <p:cNvSpPr/>
          <p:nvPr/>
        </p:nvSpPr>
        <p:spPr>
          <a:xfrm>
            <a:off x="5811575" y="3081907"/>
            <a:ext cx="215456" cy="218786"/>
          </a:xfrm>
          <a:prstGeom prst="star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66" name="Flèche courbée vers le haut 65"/>
          <p:cNvSpPr/>
          <p:nvPr/>
        </p:nvSpPr>
        <p:spPr>
          <a:xfrm rot="5400000" flipH="1">
            <a:off x="1526857" y="3358097"/>
            <a:ext cx="3675044" cy="1759437"/>
          </a:xfrm>
          <a:prstGeom prst="curvedUpArrow">
            <a:avLst>
              <a:gd name="adj1" fmla="val 0"/>
              <a:gd name="adj2" fmla="val 12022"/>
              <a:gd name="adj3" fmla="val 13158"/>
            </a:avLst>
          </a:prstGeom>
          <a:solidFill>
            <a:schemeClr val="accent5"/>
          </a:solidFill>
          <a:ln w="190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67" name="Étoile à 5 branches 66"/>
          <p:cNvSpPr/>
          <p:nvPr/>
        </p:nvSpPr>
        <p:spPr>
          <a:xfrm>
            <a:off x="1118694" y="2947485"/>
            <a:ext cx="215456" cy="218786"/>
          </a:xfrm>
          <a:prstGeom prst="star5">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68" name="Étoile à 5 branches 67"/>
          <p:cNvSpPr/>
          <p:nvPr/>
        </p:nvSpPr>
        <p:spPr>
          <a:xfrm>
            <a:off x="1226422" y="3132438"/>
            <a:ext cx="215456" cy="218786"/>
          </a:xfrm>
          <a:prstGeom prst="star5">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69" name="Étoile à 5 branches 68"/>
          <p:cNvSpPr/>
          <p:nvPr/>
        </p:nvSpPr>
        <p:spPr>
          <a:xfrm>
            <a:off x="1370903" y="3325707"/>
            <a:ext cx="215456" cy="218786"/>
          </a:xfrm>
          <a:prstGeom prst="star5">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70" name="ZoneTexte 69"/>
          <p:cNvSpPr txBox="1"/>
          <p:nvPr/>
        </p:nvSpPr>
        <p:spPr>
          <a:xfrm>
            <a:off x="1226422" y="2967092"/>
            <a:ext cx="1547861" cy="553998"/>
          </a:xfrm>
          <a:prstGeom prst="rect">
            <a:avLst/>
          </a:prstGeom>
          <a:noFill/>
        </p:spPr>
        <p:txBody>
          <a:bodyPr wrap="square" rtlCol="0">
            <a:spAutoFit/>
          </a:bodyPr>
          <a:lstStyle/>
          <a:p>
            <a:pPr algn="r" defTabSz="914400"/>
            <a:r>
              <a:rPr lang="fr-FR" sz="1000" b="1" dirty="0" smtClean="0">
                <a:solidFill>
                  <a:prstClr val="black"/>
                </a:solidFill>
              </a:rPr>
              <a:t>Analyse : </a:t>
            </a:r>
          </a:p>
          <a:p>
            <a:pPr algn="r" defTabSz="914400"/>
            <a:r>
              <a:rPr lang="fr-FR" sz="1000" dirty="0" smtClean="0">
                <a:solidFill>
                  <a:prstClr val="black"/>
                </a:solidFill>
              </a:rPr>
              <a:t>Calendrier à définir </a:t>
            </a:r>
          </a:p>
          <a:p>
            <a:pPr algn="r" defTabSz="914400"/>
            <a:r>
              <a:rPr lang="fr-FR" sz="1000" dirty="0">
                <a:solidFill>
                  <a:prstClr val="black"/>
                </a:solidFill>
              </a:rPr>
              <a:t>d</a:t>
            </a:r>
            <a:r>
              <a:rPr lang="fr-FR" sz="1000" dirty="0" smtClean="0">
                <a:solidFill>
                  <a:prstClr val="black"/>
                </a:solidFill>
              </a:rPr>
              <a:t>ans chaque MDPH </a:t>
            </a:r>
          </a:p>
        </p:txBody>
      </p:sp>
      <p:sp>
        <p:nvSpPr>
          <p:cNvPr id="71" name="Arc plein 70"/>
          <p:cNvSpPr/>
          <p:nvPr/>
        </p:nvSpPr>
        <p:spPr>
          <a:xfrm rot="11477859">
            <a:off x="3115616" y="5406901"/>
            <a:ext cx="1984346" cy="827496"/>
          </a:xfrm>
          <a:prstGeom prst="blockArc">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black"/>
              </a:solidFill>
            </a:endParaRPr>
          </a:p>
        </p:txBody>
      </p:sp>
      <p:sp>
        <p:nvSpPr>
          <p:cNvPr id="8" name="Ellipse 7"/>
          <p:cNvSpPr/>
          <p:nvPr/>
        </p:nvSpPr>
        <p:spPr>
          <a:xfrm>
            <a:off x="2981482" y="2955569"/>
            <a:ext cx="2685558" cy="265847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72" name="Rectangle 71"/>
          <p:cNvSpPr/>
          <p:nvPr/>
        </p:nvSpPr>
        <p:spPr>
          <a:xfrm>
            <a:off x="229629" y="5642077"/>
            <a:ext cx="2648582" cy="246221"/>
          </a:xfrm>
          <a:prstGeom prst="rect">
            <a:avLst/>
          </a:prstGeom>
        </p:spPr>
        <p:txBody>
          <a:bodyPr wrap="square">
            <a:spAutoFit/>
          </a:bodyPr>
          <a:lstStyle/>
          <a:p>
            <a:pPr algn="r" defTabSz="914400"/>
            <a:r>
              <a:rPr lang="fr-FR" sz="1000" dirty="0" smtClean="0">
                <a:solidFill>
                  <a:prstClr val="black"/>
                </a:solidFill>
              </a:rPr>
              <a:t>Préparation de la campagne suivante</a:t>
            </a:r>
            <a:endParaRPr lang="fr-FR" sz="1000" dirty="0">
              <a:solidFill>
                <a:prstClr val="black"/>
              </a:solidFill>
            </a:endParaRPr>
          </a:p>
        </p:txBody>
      </p:sp>
      <p:sp>
        <p:nvSpPr>
          <p:cNvPr id="73" name="Étoile à 5 branches 72"/>
          <p:cNvSpPr/>
          <p:nvPr/>
        </p:nvSpPr>
        <p:spPr>
          <a:xfrm>
            <a:off x="2872692" y="5655795"/>
            <a:ext cx="215456" cy="218786"/>
          </a:xfrm>
          <a:prstGeom prst="star5">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74" name="Étoile à 5 branches 73"/>
          <p:cNvSpPr/>
          <p:nvPr/>
        </p:nvSpPr>
        <p:spPr>
          <a:xfrm>
            <a:off x="6183883" y="4202826"/>
            <a:ext cx="215456" cy="218786"/>
          </a:xfrm>
          <a:prstGeom prst="star5">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75" name="ZoneTexte 74"/>
          <p:cNvSpPr txBox="1"/>
          <p:nvPr/>
        </p:nvSpPr>
        <p:spPr>
          <a:xfrm>
            <a:off x="6426415" y="4153100"/>
            <a:ext cx="2519991" cy="400110"/>
          </a:xfrm>
          <a:prstGeom prst="rect">
            <a:avLst/>
          </a:prstGeom>
          <a:noFill/>
        </p:spPr>
        <p:txBody>
          <a:bodyPr wrap="square" rtlCol="0">
            <a:spAutoFit/>
          </a:bodyPr>
          <a:lstStyle/>
          <a:p>
            <a:pPr defTabSz="914400"/>
            <a:r>
              <a:rPr lang="fr-FR" sz="1000" b="1" dirty="0" smtClean="0">
                <a:solidFill>
                  <a:prstClr val="black"/>
                </a:solidFill>
              </a:rPr>
              <a:t>Suivi des résultats de l’enquête dans le rapport d’activité MDPH / MDA</a:t>
            </a:r>
          </a:p>
        </p:txBody>
      </p:sp>
      <p:sp>
        <p:nvSpPr>
          <p:cNvPr id="42" name="Étoile à 5 branches 41"/>
          <p:cNvSpPr/>
          <p:nvPr/>
        </p:nvSpPr>
        <p:spPr>
          <a:xfrm>
            <a:off x="3257732" y="2446173"/>
            <a:ext cx="215456" cy="218786"/>
          </a:xfrm>
          <a:prstGeom prst="star5">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43" name="Rectangle 42"/>
          <p:cNvSpPr/>
          <p:nvPr/>
        </p:nvSpPr>
        <p:spPr>
          <a:xfrm>
            <a:off x="633875" y="2442862"/>
            <a:ext cx="2648582" cy="246221"/>
          </a:xfrm>
          <a:prstGeom prst="rect">
            <a:avLst/>
          </a:prstGeom>
        </p:spPr>
        <p:txBody>
          <a:bodyPr wrap="square">
            <a:spAutoFit/>
          </a:bodyPr>
          <a:lstStyle/>
          <a:p>
            <a:pPr algn="r" defTabSz="914400"/>
            <a:r>
              <a:rPr lang="fr-FR" sz="1000" dirty="0" smtClean="0">
                <a:solidFill>
                  <a:prstClr val="black"/>
                </a:solidFill>
              </a:rPr>
              <a:t>Séminaire des directeurs de MDPH</a:t>
            </a:r>
            <a:endParaRPr lang="fr-FR" sz="1000" dirty="0">
              <a:solidFill>
                <a:prstClr val="black"/>
              </a:solidFill>
            </a:endParaRPr>
          </a:p>
        </p:txBody>
      </p:sp>
      <p:sp>
        <p:nvSpPr>
          <p:cNvPr id="47" name="Espace réservé du texte 2"/>
          <p:cNvSpPr>
            <a:spLocks noGrp="1"/>
          </p:cNvSpPr>
          <p:nvPr>
            <p:ph type="body" sz="quarter" idx="10"/>
          </p:nvPr>
        </p:nvSpPr>
        <p:spPr>
          <a:xfrm>
            <a:off x="642937" y="354013"/>
            <a:ext cx="7889876" cy="481012"/>
          </a:xfrm>
        </p:spPr>
        <p:txBody>
          <a:bodyPr/>
          <a:lstStyle/>
          <a:p>
            <a:r>
              <a:rPr lang="fr-FR" dirty="0" smtClean="0"/>
              <a:t>Les modalités de mise en œuvre</a:t>
            </a:r>
            <a:endParaRPr lang="fr-FR" dirty="0"/>
          </a:p>
        </p:txBody>
      </p:sp>
      <p:sp>
        <p:nvSpPr>
          <p:cNvPr id="48" name="Espace réservé du texte 4"/>
          <p:cNvSpPr txBox="1">
            <a:spLocks/>
          </p:cNvSpPr>
          <p:nvPr/>
        </p:nvSpPr>
        <p:spPr>
          <a:xfrm>
            <a:off x="642937" y="954057"/>
            <a:ext cx="8250896" cy="4810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r-FR" sz="1400" i="1" dirty="0" smtClean="0">
                <a:solidFill>
                  <a:prstClr val="black"/>
                </a:solidFill>
                <a:latin typeface="Arial" panose="020B0604020202020204" pitchFamily="34" charset="0"/>
                <a:cs typeface="Arial" panose="020B0604020202020204" pitchFamily="34" charset="0"/>
              </a:rPr>
              <a:t>Le calendrier cible</a:t>
            </a:r>
            <a:endParaRPr lang="fr-FR" sz="1400" i="1" dirty="0">
              <a:solidFill>
                <a:prstClr val="black"/>
              </a:solidFill>
              <a:latin typeface="Arial" panose="020B0604020202020204" pitchFamily="34" charset="0"/>
              <a:cs typeface="Arial" panose="020B0604020202020204" pitchFamily="34" charset="0"/>
            </a:endParaRPr>
          </a:p>
        </p:txBody>
      </p:sp>
      <p:sp>
        <p:nvSpPr>
          <p:cNvPr id="49" name="Étoile à 5 branches 48"/>
          <p:cNvSpPr/>
          <p:nvPr/>
        </p:nvSpPr>
        <p:spPr>
          <a:xfrm>
            <a:off x="5741500" y="5395253"/>
            <a:ext cx="215456" cy="218786"/>
          </a:xfrm>
          <a:prstGeom prst="star5">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50" name="Rectangle 49"/>
          <p:cNvSpPr/>
          <p:nvPr/>
        </p:nvSpPr>
        <p:spPr>
          <a:xfrm>
            <a:off x="5928381" y="5411195"/>
            <a:ext cx="2648582" cy="246221"/>
          </a:xfrm>
          <a:prstGeom prst="rect">
            <a:avLst/>
          </a:prstGeom>
        </p:spPr>
        <p:txBody>
          <a:bodyPr wrap="square">
            <a:spAutoFit/>
          </a:bodyPr>
          <a:lstStyle/>
          <a:p>
            <a:pPr defTabSz="914400"/>
            <a:r>
              <a:rPr lang="fr-FR" sz="1000" dirty="0" smtClean="0">
                <a:solidFill>
                  <a:prstClr val="black"/>
                </a:solidFill>
              </a:rPr>
              <a:t>Séminaire des directeurs de MDPH</a:t>
            </a:r>
            <a:endParaRPr lang="fr-FR" sz="1000" dirty="0">
              <a:solidFill>
                <a:prstClr val="black"/>
              </a:solidFill>
            </a:endParaRPr>
          </a:p>
        </p:txBody>
      </p:sp>
    </p:spTree>
    <p:extLst>
      <p:ext uri="{BB962C8B-B14F-4D97-AF65-F5344CB8AC3E}">
        <p14:creationId xmlns:p14="http://schemas.microsoft.com/office/powerpoint/2010/main" val="9978312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2"/>
          <p:cNvSpPr>
            <a:spLocks noGrp="1"/>
          </p:cNvSpPr>
          <p:nvPr>
            <p:ph type="body" sz="quarter" idx="10"/>
          </p:nvPr>
        </p:nvSpPr>
        <p:spPr>
          <a:xfrm>
            <a:off x="642937" y="354013"/>
            <a:ext cx="7889876" cy="481012"/>
          </a:xfrm>
        </p:spPr>
        <p:txBody>
          <a:bodyPr/>
          <a:lstStyle/>
          <a:p>
            <a:r>
              <a:rPr lang="fr-FR" dirty="0" smtClean="0"/>
              <a:t>Les outils mis à disposition pour le déploiement</a:t>
            </a:r>
            <a:endParaRPr lang="fr-FR" dirty="0"/>
          </a:p>
        </p:txBody>
      </p:sp>
      <p:sp>
        <p:nvSpPr>
          <p:cNvPr id="17" name="Espace réservé du texte 4"/>
          <p:cNvSpPr txBox="1">
            <a:spLocks/>
          </p:cNvSpPr>
          <p:nvPr/>
        </p:nvSpPr>
        <p:spPr>
          <a:xfrm>
            <a:off x="642937" y="954057"/>
            <a:ext cx="8250896" cy="4810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r-FR" sz="1400" i="1" dirty="0" smtClean="0">
                <a:solidFill>
                  <a:prstClr val="black"/>
                </a:solidFill>
                <a:latin typeface="Arial" panose="020B0604020202020204" pitchFamily="34" charset="0"/>
                <a:cs typeface="Arial" panose="020B0604020202020204" pitchFamily="34" charset="0"/>
              </a:rPr>
              <a:t>Le kit d’appui au déploiement</a:t>
            </a:r>
            <a:endParaRPr lang="fr-FR" sz="1400" i="1" dirty="0">
              <a:solidFill>
                <a:prstClr val="black"/>
              </a:solidFill>
              <a:latin typeface="Arial" panose="020B0604020202020204" pitchFamily="34" charset="0"/>
              <a:cs typeface="Arial" panose="020B0604020202020204" pitchFamily="34" charset="0"/>
            </a:endParaRPr>
          </a:p>
        </p:txBody>
      </p:sp>
      <p:grpSp>
        <p:nvGrpSpPr>
          <p:cNvPr id="15" name="Groupe 14"/>
          <p:cNvGrpSpPr/>
          <p:nvPr/>
        </p:nvGrpSpPr>
        <p:grpSpPr>
          <a:xfrm>
            <a:off x="2085837" y="1307853"/>
            <a:ext cx="5498446" cy="4732005"/>
            <a:chOff x="1819131" y="1628775"/>
            <a:chExt cx="4547264" cy="3913544"/>
          </a:xfrm>
        </p:grpSpPr>
        <p:sp>
          <p:nvSpPr>
            <p:cNvPr id="14" name="Ellipse 13"/>
            <p:cNvSpPr/>
            <p:nvPr/>
          </p:nvSpPr>
          <p:spPr>
            <a:xfrm>
              <a:off x="1819131" y="1628775"/>
              <a:ext cx="2390775" cy="2326525"/>
            </a:xfrm>
            <a:prstGeom prst="ellipse">
              <a:avLst/>
            </a:prstGeom>
            <a:solidFill>
              <a:srgbClr val="8CDBB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28" name="Ellipse 27"/>
            <p:cNvSpPr/>
            <p:nvPr/>
          </p:nvSpPr>
          <p:spPr>
            <a:xfrm>
              <a:off x="3975620" y="1628775"/>
              <a:ext cx="2390775" cy="2326525"/>
            </a:xfrm>
            <a:prstGeom prst="ellipse">
              <a:avLst/>
            </a:prstGeom>
            <a:solidFill>
              <a:schemeClr val="tx2">
                <a:lumMod val="20000"/>
                <a:lumOff val="8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29" name="Ellipse 28"/>
            <p:cNvSpPr/>
            <p:nvPr/>
          </p:nvSpPr>
          <p:spPr>
            <a:xfrm>
              <a:off x="3975620" y="3179571"/>
              <a:ext cx="2390775" cy="2362748"/>
            </a:xfrm>
            <a:prstGeom prst="ellipse">
              <a:avLst/>
            </a:prstGeom>
            <a:solidFill>
              <a:srgbClr val="F26A55">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sp>
          <p:nvSpPr>
            <p:cNvPr id="13" name="Ellipse 12"/>
            <p:cNvSpPr/>
            <p:nvPr/>
          </p:nvSpPr>
          <p:spPr>
            <a:xfrm>
              <a:off x="1819131" y="3179571"/>
              <a:ext cx="2390775" cy="2362748"/>
            </a:xfrm>
            <a:prstGeom prst="ellipse">
              <a:avLst/>
            </a:prstGeom>
            <a:solidFill>
              <a:srgbClr val="FFC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sp>
        <p:nvSpPr>
          <p:cNvPr id="27" name="ZoneTexte 26"/>
          <p:cNvSpPr txBox="1"/>
          <p:nvPr/>
        </p:nvSpPr>
        <p:spPr>
          <a:xfrm>
            <a:off x="2626397" y="2067436"/>
            <a:ext cx="1809750" cy="830997"/>
          </a:xfrm>
          <a:prstGeom prst="rect">
            <a:avLst/>
          </a:prstGeom>
          <a:noFill/>
        </p:spPr>
        <p:txBody>
          <a:bodyPr wrap="square" rtlCol="0">
            <a:spAutoFit/>
          </a:bodyPr>
          <a:lstStyle/>
          <a:p>
            <a:pPr algn="ctr" defTabSz="914400"/>
            <a:r>
              <a:rPr lang="fr-FR" sz="1600" dirty="0">
                <a:solidFill>
                  <a:prstClr val="black"/>
                </a:solidFill>
                <a:latin typeface="Arial" panose="020B0604020202020204" pitchFamily="34" charset="0"/>
                <a:cs typeface="Arial" panose="020B0604020202020204" pitchFamily="34" charset="0"/>
              </a:rPr>
              <a:t>Le questionnaire en Word pour des saisies papier</a:t>
            </a:r>
          </a:p>
        </p:txBody>
      </p:sp>
      <p:sp>
        <p:nvSpPr>
          <p:cNvPr id="32" name="ZoneTexte 31"/>
          <p:cNvSpPr txBox="1"/>
          <p:nvPr/>
        </p:nvSpPr>
        <p:spPr>
          <a:xfrm>
            <a:off x="4867656" y="1944326"/>
            <a:ext cx="2609616" cy="1077218"/>
          </a:xfrm>
          <a:prstGeom prst="rect">
            <a:avLst/>
          </a:prstGeom>
          <a:noFill/>
        </p:spPr>
        <p:txBody>
          <a:bodyPr wrap="square" rtlCol="0">
            <a:spAutoFit/>
          </a:bodyPr>
          <a:lstStyle/>
          <a:p>
            <a:pPr algn="ctr" defTabSz="914400"/>
            <a:r>
              <a:rPr lang="fr-FR" sz="1600" dirty="0">
                <a:solidFill>
                  <a:prstClr val="black"/>
                </a:solidFill>
                <a:latin typeface="Arial" panose="020B0604020202020204" pitchFamily="34" charset="0"/>
                <a:cs typeface="Arial" panose="020B0604020202020204" pitchFamily="34" charset="0"/>
              </a:rPr>
              <a:t>Un guide d’appui au déploiement reprenant les principales informations exposées ici</a:t>
            </a:r>
          </a:p>
        </p:txBody>
      </p:sp>
      <p:sp>
        <p:nvSpPr>
          <p:cNvPr id="33" name="ZoneTexte 32"/>
          <p:cNvSpPr txBox="1"/>
          <p:nvPr/>
        </p:nvSpPr>
        <p:spPr>
          <a:xfrm>
            <a:off x="5273559" y="4319029"/>
            <a:ext cx="1809750" cy="584775"/>
          </a:xfrm>
          <a:prstGeom prst="rect">
            <a:avLst/>
          </a:prstGeom>
          <a:noFill/>
        </p:spPr>
        <p:txBody>
          <a:bodyPr wrap="square" rtlCol="0">
            <a:spAutoFit/>
          </a:bodyPr>
          <a:lstStyle/>
          <a:p>
            <a:pPr algn="ctr" defTabSz="914400"/>
            <a:r>
              <a:rPr lang="fr-FR" sz="1600" dirty="0" smtClean="0">
                <a:solidFill>
                  <a:prstClr val="black"/>
                </a:solidFill>
                <a:latin typeface="Arial" panose="020B0604020202020204" pitchFamily="34" charset="0"/>
                <a:cs typeface="Arial" panose="020B0604020202020204" pitchFamily="34" charset="0"/>
              </a:rPr>
              <a:t>Des supports de communication</a:t>
            </a:r>
            <a:endParaRPr lang="fr-FR" sz="1600" dirty="0">
              <a:solidFill>
                <a:prstClr val="black"/>
              </a:solidFill>
              <a:latin typeface="Arial" panose="020B0604020202020204" pitchFamily="34" charset="0"/>
              <a:cs typeface="Arial" panose="020B0604020202020204" pitchFamily="34" charset="0"/>
            </a:endParaRPr>
          </a:p>
        </p:txBody>
      </p:sp>
      <p:sp>
        <p:nvSpPr>
          <p:cNvPr id="31" name="ZoneTexte 30"/>
          <p:cNvSpPr txBox="1"/>
          <p:nvPr/>
        </p:nvSpPr>
        <p:spPr>
          <a:xfrm>
            <a:off x="472575" y="6153358"/>
            <a:ext cx="8296275" cy="338554"/>
          </a:xfrm>
          <a:prstGeom prst="rect">
            <a:avLst/>
          </a:prstGeom>
          <a:noFill/>
        </p:spPr>
        <p:txBody>
          <a:bodyPr wrap="square" rtlCol="0">
            <a:spAutoFit/>
          </a:bodyPr>
          <a:lstStyle/>
          <a:p>
            <a:pPr algn="just" defTabSz="914400"/>
            <a:r>
              <a:rPr lang="fr-FR" sz="1600" dirty="0" smtClean="0">
                <a:solidFill>
                  <a:prstClr val="black"/>
                </a:solidFill>
                <a:latin typeface="Arial" panose="020B0604020202020204" pitchFamily="34" charset="0"/>
                <a:cs typeface="Arial" panose="020B0604020202020204" pitchFamily="34" charset="0"/>
              </a:rPr>
              <a:t>Le kit est disponible sur la </a:t>
            </a:r>
            <a:r>
              <a:rPr lang="fr-FR" sz="1600" dirty="0" smtClean="0">
                <a:solidFill>
                  <a:prstClr val="black"/>
                </a:solidFill>
                <a:latin typeface="Arial" panose="020B0604020202020204" pitchFamily="34" charset="0"/>
                <a:cs typeface="Arial" panose="020B0604020202020204" pitchFamily="34" charset="0"/>
                <a:hlinkClick r:id="rId2"/>
              </a:rPr>
              <a:t>Box MDPH</a:t>
            </a:r>
            <a:r>
              <a:rPr lang="fr-FR" sz="1600" dirty="0">
                <a:solidFill>
                  <a:prstClr val="black"/>
                </a:solidFill>
                <a:latin typeface="Arial" panose="020B0604020202020204" pitchFamily="34" charset="0"/>
                <a:cs typeface="Arial" panose="020B0604020202020204" pitchFamily="34" charset="0"/>
              </a:rPr>
              <a:t> </a:t>
            </a:r>
            <a:r>
              <a:rPr lang="fr-FR" sz="1600" dirty="0" smtClean="0">
                <a:solidFill>
                  <a:prstClr val="black"/>
                </a:solidFill>
                <a:latin typeface="Arial" panose="020B0604020202020204" pitchFamily="34" charset="0"/>
                <a:cs typeface="Arial" panose="020B0604020202020204" pitchFamily="34" charset="0"/>
              </a:rPr>
              <a:t>et auprès de : </a:t>
            </a:r>
            <a:r>
              <a:rPr lang="fr-FR" sz="1600" dirty="0" smtClean="0">
                <a:solidFill>
                  <a:prstClr val="black"/>
                </a:solidFill>
                <a:latin typeface="Arial" panose="020B0604020202020204" pitchFamily="34" charset="0"/>
                <a:cs typeface="Arial" panose="020B0604020202020204" pitchFamily="34" charset="0"/>
                <a:hlinkClick r:id="rId3"/>
              </a:rPr>
              <a:t>anne-lise.brasseur@cnsa.fr</a:t>
            </a:r>
            <a:r>
              <a:rPr lang="fr-FR" sz="1600" dirty="0" smtClean="0">
                <a:solidFill>
                  <a:prstClr val="black"/>
                </a:solidFill>
                <a:latin typeface="Arial" panose="020B0604020202020204" pitchFamily="34" charset="0"/>
                <a:cs typeface="Arial" panose="020B0604020202020204" pitchFamily="34" charset="0"/>
              </a:rPr>
              <a:t> </a:t>
            </a:r>
            <a:endParaRPr lang="fr-FR" sz="1600" dirty="0">
              <a:solidFill>
                <a:prstClr val="black"/>
              </a:solidFill>
              <a:latin typeface="Arial" panose="020B0604020202020204" pitchFamily="34" charset="0"/>
              <a:cs typeface="Arial" panose="020B0604020202020204" pitchFamily="34" charset="0"/>
            </a:endParaRPr>
          </a:p>
        </p:txBody>
      </p:sp>
      <p:sp>
        <p:nvSpPr>
          <p:cNvPr id="18" name="ZoneTexte 17"/>
          <p:cNvSpPr txBox="1"/>
          <p:nvPr/>
        </p:nvSpPr>
        <p:spPr>
          <a:xfrm>
            <a:off x="2626397" y="4457528"/>
            <a:ext cx="1809750" cy="584775"/>
          </a:xfrm>
          <a:prstGeom prst="rect">
            <a:avLst/>
          </a:prstGeom>
          <a:noFill/>
        </p:spPr>
        <p:txBody>
          <a:bodyPr wrap="square" rtlCol="0">
            <a:spAutoFit/>
          </a:bodyPr>
          <a:lstStyle/>
          <a:p>
            <a:pPr algn="ctr" defTabSz="914400"/>
            <a:r>
              <a:rPr lang="fr-FR" sz="1600" dirty="0">
                <a:solidFill>
                  <a:prstClr val="black"/>
                </a:solidFill>
                <a:latin typeface="Arial" panose="020B0604020202020204" pitchFamily="34" charset="0"/>
                <a:cs typeface="Arial" panose="020B0604020202020204" pitchFamily="34" charset="0"/>
              </a:rPr>
              <a:t>Le QR </a:t>
            </a:r>
            <a:r>
              <a:rPr lang="fr-FR" sz="1600" dirty="0" smtClean="0">
                <a:solidFill>
                  <a:prstClr val="black"/>
                </a:solidFill>
                <a:latin typeface="Arial" panose="020B0604020202020204" pitchFamily="34" charset="0"/>
                <a:cs typeface="Arial" panose="020B0604020202020204" pitchFamily="34" charset="0"/>
              </a:rPr>
              <a:t>code de l’enquête</a:t>
            </a:r>
            <a:endParaRPr lang="fr-FR"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7445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356062" y="1448123"/>
            <a:ext cx="3749283" cy="3280751"/>
            <a:chOff x="597512" y="1448123"/>
            <a:chExt cx="6611212" cy="5549549"/>
          </a:xfrm>
        </p:grpSpPr>
        <p:sp>
          <p:nvSpPr>
            <p:cNvPr id="8" name="ZoneTexte 7"/>
            <p:cNvSpPr txBox="1"/>
            <p:nvPr/>
          </p:nvSpPr>
          <p:spPr>
            <a:xfrm>
              <a:off x="642937" y="1448123"/>
              <a:ext cx="3053776" cy="989175"/>
            </a:xfrm>
            <a:prstGeom prst="rect">
              <a:avLst/>
            </a:prstGeom>
            <a:noFill/>
          </p:spPr>
          <p:txBody>
            <a:bodyPr wrap="square" rtlCol="0">
              <a:spAutoFit/>
            </a:bodyPr>
            <a:lstStyle/>
            <a:p>
              <a:pPr defTabSz="914400"/>
              <a:r>
                <a:rPr lang="fr-FR" sz="1600" u="sng" dirty="0" smtClean="0">
                  <a:solidFill>
                    <a:prstClr val="black"/>
                  </a:solidFill>
                </a:rPr>
                <a:t>Affiches « à repiquer » en HD</a:t>
              </a:r>
              <a:endParaRPr lang="fr-FR" sz="1600" u="sng" dirty="0">
                <a:solidFill>
                  <a:prstClr val="black"/>
                </a:solidFill>
              </a:endParaRPr>
            </a:p>
          </p:txBody>
        </p:sp>
        <p:sp>
          <p:nvSpPr>
            <p:cNvPr id="9" name="ZoneTexte 8"/>
            <p:cNvSpPr txBox="1"/>
            <p:nvPr/>
          </p:nvSpPr>
          <p:spPr>
            <a:xfrm>
              <a:off x="4076265" y="1612359"/>
              <a:ext cx="3053776" cy="572681"/>
            </a:xfrm>
            <a:prstGeom prst="rect">
              <a:avLst/>
            </a:prstGeom>
            <a:noFill/>
          </p:spPr>
          <p:txBody>
            <a:bodyPr wrap="square" rtlCol="0">
              <a:spAutoFit/>
            </a:bodyPr>
            <a:lstStyle/>
            <a:p>
              <a:pPr defTabSz="914400"/>
              <a:r>
                <a:rPr lang="fr-FR" sz="1600" u="sng" dirty="0" smtClean="0">
                  <a:solidFill>
                    <a:prstClr val="black"/>
                  </a:solidFill>
                </a:rPr>
                <a:t>Flyers en HD</a:t>
              </a:r>
              <a:endParaRPr lang="fr-FR" sz="1600" u="sng" dirty="0">
                <a:solidFill>
                  <a:prstClr val="black"/>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512" y="2606382"/>
              <a:ext cx="2929073" cy="43912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5405" y="2606382"/>
              <a:ext cx="3113319" cy="43687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Ellipse 10"/>
            <p:cNvSpPr/>
            <p:nvPr/>
          </p:nvSpPr>
          <p:spPr>
            <a:xfrm>
              <a:off x="1138163" y="5307005"/>
              <a:ext cx="2604888" cy="588970"/>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sp>
        <p:nvSpPr>
          <p:cNvPr id="16" name="Espace réservé du texte 2"/>
          <p:cNvSpPr>
            <a:spLocks noGrp="1"/>
          </p:cNvSpPr>
          <p:nvPr>
            <p:ph type="body" sz="quarter" idx="10"/>
          </p:nvPr>
        </p:nvSpPr>
        <p:spPr>
          <a:xfrm>
            <a:off x="642937" y="354013"/>
            <a:ext cx="7889876" cy="481012"/>
          </a:xfrm>
        </p:spPr>
        <p:txBody>
          <a:bodyPr/>
          <a:lstStyle/>
          <a:p>
            <a:r>
              <a:rPr lang="fr-FR" dirty="0" smtClean="0"/>
              <a:t>Les outils mis à disposition pour le déploiement</a:t>
            </a:r>
            <a:endParaRPr lang="fr-FR" dirty="0"/>
          </a:p>
        </p:txBody>
      </p:sp>
      <p:sp>
        <p:nvSpPr>
          <p:cNvPr id="17" name="Espace réservé du texte 4"/>
          <p:cNvSpPr txBox="1">
            <a:spLocks/>
          </p:cNvSpPr>
          <p:nvPr/>
        </p:nvSpPr>
        <p:spPr>
          <a:xfrm>
            <a:off x="642937" y="954057"/>
            <a:ext cx="8250896" cy="4810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r-FR" sz="1400" i="1" dirty="0" smtClean="0">
                <a:solidFill>
                  <a:prstClr val="black"/>
                </a:solidFill>
                <a:latin typeface="Arial" panose="020B0604020202020204" pitchFamily="34" charset="0"/>
                <a:cs typeface="Arial" panose="020B0604020202020204" pitchFamily="34" charset="0"/>
              </a:rPr>
              <a:t>Supports de communication</a:t>
            </a:r>
            <a:endParaRPr lang="fr-FR" sz="1400" i="1" dirty="0">
              <a:solidFill>
                <a:prstClr val="black"/>
              </a:solidFill>
              <a:latin typeface="Arial" panose="020B0604020202020204" pitchFamily="34" charset="0"/>
              <a:cs typeface="Arial" panose="020B0604020202020204" pitchFamily="34" charset="0"/>
            </a:endParaRPr>
          </a:p>
        </p:txBody>
      </p:sp>
      <p:grpSp>
        <p:nvGrpSpPr>
          <p:cNvPr id="12" name="Groupe 11"/>
          <p:cNvGrpSpPr/>
          <p:nvPr/>
        </p:nvGrpSpPr>
        <p:grpSpPr>
          <a:xfrm>
            <a:off x="4762478" y="2828734"/>
            <a:ext cx="4104329" cy="3364738"/>
            <a:chOff x="480400" y="498597"/>
            <a:chExt cx="7859578" cy="5349165"/>
          </a:xfrm>
        </p:grpSpPr>
        <p:pic>
          <p:nvPicPr>
            <p:cNvPr id="1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572" t="2141" r="2907" b="2302"/>
            <a:stretch/>
          </p:blipFill>
          <p:spPr bwMode="auto">
            <a:xfrm>
              <a:off x="763964" y="1654478"/>
              <a:ext cx="3276973" cy="419328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ZoneTexte 13"/>
            <p:cNvSpPr txBox="1"/>
            <p:nvPr/>
          </p:nvSpPr>
          <p:spPr>
            <a:xfrm>
              <a:off x="480400" y="498597"/>
              <a:ext cx="7121074" cy="929659"/>
            </a:xfrm>
            <a:prstGeom prst="rect">
              <a:avLst/>
            </a:prstGeom>
            <a:noFill/>
          </p:spPr>
          <p:txBody>
            <a:bodyPr wrap="square" rtlCol="0">
              <a:spAutoFit/>
            </a:bodyPr>
            <a:lstStyle/>
            <a:p>
              <a:pPr defTabSz="914400"/>
              <a:r>
                <a:rPr lang="fr-FR" sz="1600" u="sng" dirty="0" smtClean="0">
                  <a:solidFill>
                    <a:prstClr val="black"/>
                  </a:solidFill>
                </a:rPr>
                <a:t>Les versions avec le QR Code, en Word</a:t>
              </a:r>
              <a:r>
                <a:rPr lang="fr-FR" sz="1600" u="sng" dirty="0">
                  <a:solidFill>
                    <a:prstClr val="black"/>
                  </a:solidFill>
                </a:rPr>
                <a:t> </a:t>
              </a:r>
              <a:r>
                <a:rPr lang="fr-FR" sz="1600" u="sng" dirty="0" smtClean="0">
                  <a:solidFill>
                    <a:prstClr val="black"/>
                  </a:solidFill>
                </a:rPr>
                <a:t>modifiables : </a:t>
              </a:r>
              <a:endParaRPr lang="fr-FR" sz="1600" u="sng" dirty="0">
                <a:solidFill>
                  <a:prstClr val="black"/>
                </a:solidFill>
              </a:endParaRPr>
            </a:p>
          </p:txBody>
        </p:sp>
        <p:sp>
          <p:nvSpPr>
            <p:cNvPr id="18" name="Ellipse 17"/>
            <p:cNvSpPr/>
            <p:nvPr/>
          </p:nvSpPr>
          <p:spPr>
            <a:xfrm>
              <a:off x="1125713" y="4846080"/>
              <a:ext cx="2604889" cy="588971"/>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pic>
          <p:nvPicPr>
            <p:cNvPr id="1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089" t="15723" r="63060" b="21459"/>
            <a:stretch/>
          </p:blipFill>
          <p:spPr bwMode="auto">
            <a:xfrm>
              <a:off x="5367431" y="1530123"/>
              <a:ext cx="2972547" cy="422664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857951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4399473" y="1783169"/>
            <a:ext cx="5391509" cy="4134551"/>
            <a:chOff x="4425351" y="1757291"/>
            <a:chExt cx="5391509" cy="4134551"/>
          </a:xfrm>
        </p:grpSpPr>
        <p:sp>
          <p:nvSpPr>
            <p:cNvPr id="6" name="Ellipse 5"/>
            <p:cNvSpPr/>
            <p:nvPr/>
          </p:nvSpPr>
          <p:spPr>
            <a:xfrm>
              <a:off x="4425351" y="1757291"/>
              <a:ext cx="5391509" cy="4134551"/>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pic>
          <p:nvPicPr>
            <p:cNvPr id="12290" name="Picture 2" descr="C:\Users\abrasseur\Pictures\The noun project\32884.pn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94220" y="2343331"/>
              <a:ext cx="704657" cy="70465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Espace réservé du texte 1"/>
          <p:cNvSpPr>
            <a:spLocks noGrp="1"/>
          </p:cNvSpPr>
          <p:nvPr>
            <p:ph type="body" sz="quarter" idx="10"/>
          </p:nvPr>
        </p:nvSpPr>
        <p:spPr/>
        <p:txBody>
          <a:bodyPr/>
          <a:lstStyle/>
          <a:p>
            <a:r>
              <a:rPr lang="fr-FR" dirty="0" smtClean="0"/>
              <a:t>Et après ? La restitution individualisée</a:t>
            </a:r>
            <a:endParaRPr lang="fr-FR" dirty="0"/>
          </a:p>
        </p:txBody>
      </p:sp>
      <p:cxnSp>
        <p:nvCxnSpPr>
          <p:cNvPr id="7" name="Connecteur droit 6"/>
          <p:cNvCxnSpPr/>
          <p:nvPr/>
        </p:nvCxnSpPr>
        <p:spPr>
          <a:xfrm flipH="1">
            <a:off x="3969008" y="1822640"/>
            <a:ext cx="178658" cy="403375"/>
          </a:xfrm>
          <a:prstGeom prst="line">
            <a:avLst/>
          </a:prstGeom>
          <a:ln w="635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a:off x="5201855" y="1822640"/>
            <a:ext cx="160336" cy="403375"/>
          </a:xfrm>
          <a:prstGeom prst="line">
            <a:avLst/>
          </a:prstGeom>
          <a:ln w="3175">
            <a:solidFill>
              <a:srgbClr val="5AAB45"/>
            </a:solidFill>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1495783" y="2269600"/>
            <a:ext cx="2480190" cy="852121"/>
          </a:xfrm>
          <a:prstGeom prst="rect">
            <a:avLst/>
          </a:prstGeom>
          <a:noFill/>
        </p:spPr>
        <p:txBody>
          <a:bodyPr wrap="square" rtlCol="0">
            <a:spAutoFit/>
          </a:bodyPr>
          <a:lstStyle/>
          <a:p>
            <a:pPr algn="ctr" defTabSz="914400"/>
            <a:r>
              <a:rPr lang="fr-FR" sz="1200" dirty="0" smtClean="0">
                <a:solidFill>
                  <a:prstClr val="black"/>
                </a:solidFill>
              </a:rPr>
              <a:t>Un questionnaire en ligne sur un site dédié</a:t>
            </a:r>
          </a:p>
          <a:p>
            <a:pPr algn="ctr" defTabSz="914400"/>
            <a:r>
              <a:rPr lang="fr-FR" sz="1200" dirty="0" smtClean="0">
                <a:solidFill>
                  <a:srgbClr val="1F497D">
                    <a:lumMod val="60000"/>
                    <a:lumOff val="40000"/>
                  </a:srgbClr>
                </a:solidFill>
              </a:rPr>
              <a:t>mamdph-monavis.fr</a:t>
            </a:r>
            <a:endParaRPr lang="fr-FR" sz="1200" dirty="0">
              <a:solidFill>
                <a:srgbClr val="1F497D">
                  <a:lumMod val="60000"/>
                  <a:lumOff val="40000"/>
                </a:srgbClr>
              </a:solidFill>
            </a:endParaRPr>
          </a:p>
        </p:txBody>
      </p:sp>
      <p:sp>
        <p:nvSpPr>
          <p:cNvPr id="11" name="ZoneTexte 10"/>
          <p:cNvSpPr txBox="1"/>
          <p:nvPr/>
        </p:nvSpPr>
        <p:spPr>
          <a:xfrm>
            <a:off x="5388802" y="2372494"/>
            <a:ext cx="2480190" cy="646331"/>
          </a:xfrm>
          <a:prstGeom prst="rect">
            <a:avLst/>
          </a:prstGeom>
          <a:noFill/>
        </p:spPr>
        <p:txBody>
          <a:bodyPr wrap="square" rtlCol="0">
            <a:spAutoFit/>
          </a:bodyPr>
          <a:lstStyle/>
          <a:p>
            <a:pPr algn="ctr" defTabSz="914400"/>
            <a:r>
              <a:rPr lang="fr-FR" sz="1200" dirty="0" smtClean="0">
                <a:solidFill>
                  <a:prstClr val="black"/>
                </a:solidFill>
              </a:rPr>
              <a:t>Un outil de restitution en continue des résultats sur une </a:t>
            </a:r>
            <a:r>
              <a:rPr lang="fr-FR" sz="1200" dirty="0" smtClean="0">
                <a:solidFill>
                  <a:srgbClr val="1F497D">
                    <a:lumMod val="60000"/>
                    <a:lumOff val="40000"/>
                  </a:srgbClr>
                </a:solidFill>
              </a:rPr>
              <a:t>plateforme dédiée</a:t>
            </a:r>
            <a:endParaRPr lang="fr-FR" sz="1200" dirty="0">
              <a:solidFill>
                <a:prstClr val="black"/>
              </a:solidFill>
            </a:endParaRPr>
          </a:p>
        </p:txBody>
      </p:sp>
      <p:sp>
        <p:nvSpPr>
          <p:cNvPr id="12" name="ZoneTexte 11"/>
          <p:cNvSpPr txBox="1"/>
          <p:nvPr/>
        </p:nvSpPr>
        <p:spPr>
          <a:xfrm>
            <a:off x="3020149" y="1390432"/>
            <a:ext cx="3180577" cy="405773"/>
          </a:xfrm>
          <a:prstGeom prst="rect">
            <a:avLst/>
          </a:prstGeom>
          <a:noFill/>
        </p:spPr>
        <p:txBody>
          <a:bodyPr wrap="square" rtlCol="0">
            <a:spAutoFit/>
          </a:bodyPr>
          <a:lstStyle/>
          <a:p>
            <a:pPr algn="ctr" defTabSz="914400"/>
            <a:r>
              <a:rPr lang="fr-FR" sz="1400" dirty="0" smtClean="0">
                <a:solidFill>
                  <a:prstClr val="black"/>
                </a:solidFill>
              </a:rPr>
              <a:t>Deux outils</a:t>
            </a:r>
            <a:endParaRPr lang="fr-FR" sz="1400" dirty="0">
              <a:solidFill>
                <a:prstClr val="black"/>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6368" y="3498393"/>
            <a:ext cx="3767861" cy="1774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Connecteur droit avec flèche 17"/>
          <p:cNvCxnSpPr/>
          <p:nvPr/>
        </p:nvCxnSpPr>
        <p:spPr>
          <a:xfrm>
            <a:off x="4339955" y="4448471"/>
            <a:ext cx="806413" cy="0"/>
          </a:xfrm>
          <a:prstGeom prst="straightConnector1">
            <a:avLst/>
          </a:prstGeom>
          <a:ln w="76200">
            <a:solidFill>
              <a:srgbClr val="CC9900"/>
            </a:solidFill>
            <a:tailEnd type="arrow"/>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3" name="Groupe 2"/>
          <p:cNvGrpSpPr/>
          <p:nvPr/>
        </p:nvGrpSpPr>
        <p:grpSpPr>
          <a:xfrm>
            <a:off x="589738" y="3470675"/>
            <a:ext cx="3734499" cy="1910950"/>
            <a:chOff x="589738" y="3470675"/>
            <a:chExt cx="3734499" cy="1910950"/>
          </a:xfrm>
        </p:grpSpPr>
        <p:pic>
          <p:nvPicPr>
            <p:cNvPr id="1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02" r="13302" b="4847"/>
            <a:stretch/>
          </p:blipFill>
          <p:spPr bwMode="auto">
            <a:xfrm>
              <a:off x="589738" y="3470675"/>
              <a:ext cx="3734499" cy="1830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7624" y="3716226"/>
              <a:ext cx="3003738" cy="166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36084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500"/>
                                        <p:tgtEl>
                                          <p:spTgt spid="10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5259"/>
          <a:stretch/>
        </p:blipFill>
        <p:spPr bwMode="auto">
          <a:xfrm>
            <a:off x="352534" y="1344238"/>
            <a:ext cx="8660258" cy="4414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texte 1"/>
          <p:cNvSpPr>
            <a:spLocks noGrp="1"/>
          </p:cNvSpPr>
          <p:nvPr>
            <p:ph type="body" sz="quarter" idx="10"/>
          </p:nvPr>
        </p:nvSpPr>
        <p:spPr/>
        <p:txBody>
          <a:bodyPr/>
          <a:lstStyle/>
          <a:p>
            <a:r>
              <a:rPr lang="fr-FR" smtClean="0"/>
              <a:t>Et après ? La restitution individualisée</a:t>
            </a:r>
            <a:endParaRPr lang="fr-FR" dirty="0"/>
          </a:p>
        </p:txBody>
      </p:sp>
      <p:grpSp>
        <p:nvGrpSpPr>
          <p:cNvPr id="16" name="Groupe 15"/>
          <p:cNvGrpSpPr/>
          <p:nvPr/>
        </p:nvGrpSpPr>
        <p:grpSpPr>
          <a:xfrm>
            <a:off x="7433810" y="1933965"/>
            <a:ext cx="985571" cy="230832"/>
            <a:chOff x="-36004" y="1442261"/>
            <a:chExt cx="1294976" cy="230832"/>
          </a:xfrm>
        </p:grpSpPr>
        <p:sp>
          <p:nvSpPr>
            <p:cNvPr id="17" name="ZoneTexte 16"/>
            <p:cNvSpPr txBox="1"/>
            <p:nvPr/>
          </p:nvSpPr>
          <p:spPr>
            <a:xfrm>
              <a:off x="151886" y="1442261"/>
              <a:ext cx="1107086" cy="230832"/>
            </a:xfrm>
            <a:prstGeom prst="rect">
              <a:avLst/>
            </a:prstGeom>
            <a:solidFill>
              <a:schemeClr val="bg1">
                <a:lumMod val="85000"/>
              </a:schemeClr>
            </a:solidFill>
          </p:spPr>
          <p:txBody>
            <a:bodyPr wrap="square" rtlCol="0" anchor="ctr">
              <a:spAutoFit/>
            </a:bodyPr>
            <a:lstStyle/>
            <a:p>
              <a:pPr defTabSz="914400"/>
              <a:r>
                <a:rPr lang="fr-FR" sz="900" dirty="0" smtClean="0">
                  <a:solidFill>
                    <a:prstClr val="black"/>
                  </a:solidFill>
                </a:rPr>
                <a:t>Tris possibles</a:t>
              </a:r>
              <a:endParaRPr lang="fr-FR" sz="900" dirty="0">
                <a:solidFill>
                  <a:prstClr val="black"/>
                </a:solidFill>
              </a:endParaRPr>
            </a:p>
          </p:txBody>
        </p:sp>
        <p:sp>
          <p:nvSpPr>
            <p:cNvPr id="18" name="Organigramme : Extraire 17"/>
            <p:cNvSpPr/>
            <p:nvPr/>
          </p:nvSpPr>
          <p:spPr>
            <a:xfrm rot="16200000">
              <a:off x="-52063" y="1484482"/>
              <a:ext cx="178791" cy="146674"/>
            </a:xfrm>
            <a:prstGeom prst="flowChartExtra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grpSp>
        <p:nvGrpSpPr>
          <p:cNvPr id="4" name="Groupe 3"/>
          <p:cNvGrpSpPr/>
          <p:nvPr/>
        </p:nvGrpSpPr>
        <p:grpSpPr>
          <a:xfrm>
            <a:off x="8229370" y="1106235"/>
            <a:ext cx="842856" cy="646325"/>
            <a:chOff x="8229370" y="1106235"/>
            <a:chExt cx="842856" cy="646325"/>
          </a:xfrm>
        </p:grpSpPr>
        <p:sp>
          <p:nvSpPr>
            <p:cNvPr id="20" name="ZoneTexte 19"/>
            <p:cNvSpPr txBox="1"/>
            <p:nvPr/>
          </p:nvSpPr>
          <p:spPr>
            <a:xfrm>
              <a:off x="8229653" y="1106235"/>
              <a:ext cx="842573" cy="507831"/>
            </a:xfrm>
            <a:prstGeom prst="rect">
              <a:avLst/>
            </a:prstGeom>
            <a:solidFill>
              <a:schemeClr val="bg1">
                <a:lumMod val="85000"/>
              </a:schemeClr>
            </a:solidFill>
          </p:spPr>
          <p:txBody>
            <a:bodyPr wrap="square" rtlCol="0" anchor="ctr">
              <a:spAutoFit/>
            </a:bodyPr>
            <a:lstStyle/>
            <a:p>
              <a:pPr algn="ctr" defTabSz="914400"/>
              <a:r>
                <a:rPr lang="fr-FR" sz="900" dirty="0" smtClean="0">
                  <a:solidFill>
                    <a:prstClr val="black"/>
                  </a:solidFill>
                </a:rPr>
                <a:t>Exports XLS, Word, PDF, PPT</a:t>
              </a:r>
            </a:p>
          </p:txBody>
        </p:sp>
        <p:sp>
          <p:nvSpPr>
            <p:cNvPr id="21" name="Organigramme : Extraire 20"/>
            <p:cNvSpPr/>
            <p:nvPr/>
          </p:nvSpPr>
          <p:spPr>
            <a:xfrm rot="10800000">
              <a:off x="8229370" y="1640930"/>
              <a:ext cx="178791" cy="111630"/>
            </a:xfrm>
            <a:prstGeom prst="flowChartExtra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grpSp>
        <p:nvGrpSpPr>
          <p:cNvPr id="22" name="Groupe 21"/>
          <p:cNvGrpSpPr/>
          <p:nvPr/>
        </p:nvGrpSpPr>
        <p:grpSpPr>
          <a:xfrm>
            <a:off x="7333018" y="1390594"/>
            <a:ext cx="842573" cy="375766"/>
            <a:chOff x="8235263" y="1390594"/>
            <a:chExt cx="842573" cy="375766"/>
          </a:xfrm>
        </p:grpSpPr>
        <p:sp>
          <p:nvSpPr>
            <p:cNvPr id="23" name="ZoneTexte 22"/>
            <p:cNvSpPr txBox="1"/>
            <p:nvPr/>
          </p:nvSpPr>
          <p:spPr>
            <a:xfrm>
              <a:off x="8235263" y="1390594"/>
              <a:ext cx="842573" cy="230832"/>
            </a:xfrm>
            <a:prstGeom prst="rect">
              <a:avLst/>
            </a:prstGeom>
            <a:solidFill>
              <a:schemeClr val="bg1">
                <a:lumMod val="85000"/>
              </a:schemeClr>
            </a:solidFill>
          </p:spPr>
          <p:txBody>
            <a:bodyPr wrap="square" rtlCol="0" anchor="ctr">
              <a:spAutoFit/>
            </a:bodyPr>
            <a:lstStyle/>
            <a:p>
              <a:pPr algn="ctr" defTabSz="914400"/>
              <a:r>
                <a:rPr lang="fr-FR" sz="900" dirty="0" smtClean="0">
                  <a:solidFill>
                    <a:prstClr val="black"/>
                  </a:solidFill>
                </a:rPr>
                <a:t>Impression</a:t>
              </a:r>
            </a:p>
          </p:txBody>
        </p:sp>
        <p:sp>
          <p:nvSpPr>
            <p:cNvPr id="24" name="Organigramme : Extraire 23"/>
            <p:cNvSpPr/>
            <p:nvPr/>
          </p:nvSpPr>
          <p:spPr>
            <a:xfrm rot="10800000">
              <a:off x="8899045" y="1654730"/>
              <a:ext cx="178791" cy="111630"/>
            </a:xfrm>
            <a:prstGeom prst="flowChartExtra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grpSp>
        <p:nvGrpSpPr>
          <p:cNvPr id="25" name="Groupe 24"/>
          <p:cNvGrpSpPr/>
          <p:nvPr/>
        </p:nvGrpSpPr>
        <p:grpSpPr>
          <a:xfrm>
            <a:off x="397527" y="1506010"/>
            <a:ext cx="842573" cy="392410"/>
            <a:chOff x="7897478" y="1360150"/>
            <a:chExt cx="842573" cy="392410"/>
          </a:xfrm>
        </p:grpSpPr>
        <p:sp>
          <p:nvSpPr>
            <p:cNvPr id="26" name="ZoneTexte 25"/>
            <p:cNvSpPr txBox="1"/>
            <p:nvPr/>
          </p:nvSpPr>
          <p:spPr>
            <a:xfrm>
              <a:off x="7897478" y="1360150"/>
              <a:ext cx="842573" cy="230832"/>
            </a:xfrm>
            <a:prstGeom prst="rect">
              <a:avLst/>
            </a:prstGeom>
            <a:solidFill>
              <a:schemeClr val="bg1">
                <a:lumMod val="85000"/>
              </a:schemeClr>
            </a:solidFill>
          </p:spPr>
          <p:txBody>
            <a:bodyPr wrap="square" rtlCol="0" anchor="ctr">
              <a:spAutoFit/>
            </a:bodyPr>
            <a:lstStyle/>
            <a:p>
              <a:pPr algn="ctr" defTabSz="914400"/>
              <a:r>
                <a:rPr lang="fr-FR" sz="900" dirty="0" smtClean="0">
                  <a:solidFill>
                    <a:prstClr val="black"/>
                  </a:solidFill>
                </a:rPr>
                <a:t>2 vues</a:t>
              </a:r>
            </a:p>
          </p:txBody>
        </p:sp>
        <p:sp>
          <p:nvSpPr>
            <p:cNvPr id="27" name="Organigramme : Extraire 26"/>
            <p:cNvSpPr/>
            <p:nvPr/>
          </p:nvSpPr>
          <p:spPr>
            <a:xfrm rot="10800000">
              <a:off x="8229370" y="1640930"/>
              <a:ext cx="178791" cy="111630"/>
            </a:xfrm>
            <a:prstGeom prst="flowChartExtra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grpSp>
        <p:nvGrpSpPr>
          <p:cNvPr id="28" name="Groupe 27"/>
          <p:cNvGrpSpPr/>
          <p:nvPr/>
        </p:nvGrpSpPr>
        <p:grpSpPr>
          <a:xfrm>
            <a:off x="7100624" y="3109916"/>
            <a:ext cx="1218141" cy="507831"/>
            <a:chOff x="-36004" y="1303762"/>
            <a:chExt cx="1294976" cy="507831"/>
          </a:xfrm>
        </p:grpSpPr>
        <p:sp>
          <p:nvSpPr>
            <p:cNvPr id="29" name="ZoneTexte 28"/>
            <p:cNvSpPr txBox="1"/>
            <p:nvPr/>
          </p:nvSpPr>
          <p:spPr>
            <a:xfrm>
              <a:off x="151886" y="1303762"/>
              <a:ext cx="1107086" cy="507831"/>
            </a:xfrm>
            <a:prstGeom prst="rect">
              <a:avLst/>
            </a:prstGeom>
            <a:solidFill>
              <a:schemeClr val="bg1">
                <a:lumMod val="85000"/>
              </a:schemeClr>
            </a:solidFill>
          </p:spPr>
          <p:txBody>
            <a:bodyPr wrap="square" rtlCol="0" anchor="ctr">
              <a:spAutoFit/>
            </a:bodyPr>
            <a:lstStyle/>
            <a:p>
              <a:pPr defTabSz="914400"/>
              <a:r>
                <a:rPr lang="fr-FR" sz="900" dirty="0" smtClean="0">
                  <a:solidFill>
                    <a:prstClr val="black"/>
                  </a:solidFill>
                </a:rPr>
                <a:t>Restitutions pré-formatées</a:t>
              </a:r>
              <a:endParaRPr lang="fr-FR" sz="900" dirty="0">
                <a:solidFill>
                  <a:prstClr val="black"/>
                </a:solidFill>
              </a:endParaRPr>
            </a:p>
          </p:txBody>
        </p:sp>
        <p:sp>
          <p:nvSpPr>
            <p:cNvPr id="30" name="Organigramme : Extraire 29"/>
            <p:cNvSpPr/>
            <p:nvPr/>
          </p:nvSpPr>
          <p:spPr>
            <a:xfrm rot="16200000">
              <a:off x="-52063" y="1484482"/>
              <a:ext cx="178791" cy="146674"/>
            </a:xfrm>
            <a:prstGeom prst="flowChartExtra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sp>
        <p:nvSpPr>
          <p:cNvPr id="6" name="ZoneTexte 5"/>
          <p:cNvSpPr txBox="1"/>
          <p:nvPr/>
        </p:nvSpPr>
        <p:spPr>
          <a:xfrm rot="700104">
            <a:off x="7435619" y="483230"/>
            <a:ext cx="1385854" cy="338554"/>
          </a:xfrm>
          <a:prstGeom prst="rect">
            <a:avLst/>
          </a:prstGeom>
          <a:solidFill>
            <a:srgbClr val="F26A55"/>
          </a:solidFill>
        </p:spPr>
        <p:txBody>
          <a:bodyPr wrap="square" rtlCol="0" anchor="ctr">
            <a:spAutoFit/>
          </a:bodyPr>
          <a:lstStyle/>
          <a:p>
            <a:pPr algn="ctr" defTabSz="914400"/>
            <a:r>
              <a:rPr lang="fr-FR" sz="1600" dirty="0" smtClean="0">
                <a:solidFill>
                  <a:prstClr val="white"/>
                </a:solidFill>
              </a:rPr>
              <a:t>Données test</a:t>
            </a:r>
            <a:endParaRPr lang="fr-FR" sz="1600" dirty="0">
              <a:solidFill>
                <a:prstClr val="white"/>
              </a:solidFill>
            </a:endParaRPr>
          </a:p>
        </p:txBody>
      </p:sp>
    </p:spTree>
    <p:extLst>
      <p:ext uri="{BB962C8B-B14F-4D97-AF65-F5344CB8AC3E}">
        <p14:creationId xmlns:p14="http://schemas.microsoft.com/office/powerpoint/2010/main" val="82979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Et après ? La restitution individualisée</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931" y="1214823"/>
            <a:ext cx="7984537" cy="5148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rot="700104">
            <a:off x="7435619" y="483230"/>
            <a:ext cx="1385854" cy="338554"/>
          </a:xfrm>
          <a:prstGeom prst="rect">
            <a:avLst/>
          </a:prstGeom>
          <a:solidFill>
            <a:srgbClr val="F26A55"/>
          </a:solidFill>
        </p:spPr>
        <p:txBody>
          <a:bodyPr wrap="square" rtlCol="0" anchor="ctr">
            <a:spAutoFit/>
          </a:bodyPr>
          <a:lstStyle/>
          <a:p>
            <a:pPr algn="ctr" defTabSz="914400"/>
            <a:r>
              <a:rPr lang="fr-FR" sz="1600" dirty="0" smtClean="0">
                <a:solidFill>
                  <a:prstClr val="white"/>
                </a:solidFill>
              </a:rPr>
              <a:t>Données test</a:t>
            </a:r>
            <a:endParaRPr lang="fr-FR" sz="1600" dirty="0">
              <a:solidFill>
                <a:prstClr val="white"/>
              </a:solidFill>
            </a:endParaRPr>
          </a:p>
        </p:txBody>
      </p:sp>
    </p:spTree>
    <p:extLst>
      <p:ext uri="{BB962C8B-B14F-4D97-AF65-F5344CB8AC3E}">
        <p14:creationId xmlns:p14="http://schemas.microsoft.com/office/powerpoint/2010/main" val="8102482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Et après ? La restitution individualisée</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979" y="1223319"/>
            <a:ext cx="8306012" cy="5078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rot="700104">
            <a:off x="7435619" y="483230"/>
            <a:ext cx="1385854" cy="338554"/>
          </a:xfrm>
          <a:prstGeom prst="rect">
            <a:avLst/>
          </a:prstGeom>
          <a:solidFill>
            <a:srgbClr val="F26A55"/>
          </a:solidFill>
        </p:spPr>
        <p:txBody>
          <a:bodyPr wrap="square" rtlCol="0" anchor="ctr">
            <a:spAutoFit/>
          </a:bodyPr>
          <a:lstStyle/>
          <a:p>
            <a:pPr algn="ctr" defTabSz="914400"/>
            <a:r>
              <a:rPr lang="fr-FR" sz="1600" dirty="0" smtClean="0">
                <a:solidFill>
                  <a:prstClr val="white"/>
                </a:solidFill>
              </a:rPr>
              <a:t>Données test</a:t>
            </a:r>
            <a:endParaRPr lang="fr-FR" sz="1600" dirty="0">
              <a:solidFill>
                <a:prstClr val="white"/>
              </a:solidFill>
            </a:endParaRPr>
          </a:p>
        </p:txBody>
      </p:sp>
    </p:spTree>
    <p:extLst>
      <p:ext uri="{BB962C8B-B14F-4D97-AF65-F5344CB8AC3E}">
        <p14:creationId xmlns:p14="http://schemas.microsoft.com/office/powerpoint/2010/main" val="3078876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7" y="13092"/>
            <a:ext cx="7889876" cy="481012"/>
          </a:xfrm>
        </p:spPr>
        <p:txBody>
          <a:bodyPr/>
          <a:lstStyle/>
          <a:p>
            <a:r>
              <a:rPr lang="fr-FR" sz="2400" dirty="0" smtClean="0"/>
              <a:t>Rappel des objectifs de la transformation de l’offre pour les personnes handicapées</a:t>
            </a:r>
            <a:endParaRPr lang="fr-FR" sz="2400" dirty="0"/>
          </a:p>
        </p:txBody>
      </p:sp>
      <p:sp>
        <p:nvSpPr>
          <p:cNvPr id="2" name="Espace réservé du contenu 1"/>
          <p:cNvSpPr>
            <a:spLocks noGrp="1"/>
          </p:cNvSpPr>
          <p:nvPr>
            <p:ph idx="1"/>
          </p:nvPr>
        </p:nvSpPr>
        <p:spPr>
          <a:xfrm>
            <a:off x="646544" y="1683834"/>
            <a:ext cx="7897091" cy="4460488"/>
          </a:xfrm>
        </p:spPr>
        <p:txBody>
          <a:bodyPr>
            <a:normAutofit/>
          </a:bodyPr>
          <a:lstStyle/>
          <a:p>
            <a:pPr algn="just"/>
            <a:r>
              <a:rPr lang="fr-FR" sz="2000" dirty="0"/>
              <a:t>Répondre aux aspirations des personnes handicapées et  de leurs familles pour des solutions plus inclusives et diversifiées</a:t>
            </a:r>
          </a:p>
          <a:p>
            <a:pPr algn="just"/>
            <a:r>
              <a:rPr lang="fr-FR" sz="2000" dirty="0" smtClean="0"/>
              <a:t>Opérer </a:t>
            </a:r>
            <a:r>
              <a:rPr lang="fr-FR" sz="2000" dirty="0"/>
              <a:t>une évolution systémique de nos dispositifs vers une offre graduée, diversifiée, flexible, garantissant la continuité des parcours de vie.</a:t>
            </a:r>
          </a:p>
          <a:p>
            <a:pPr algn="just"/>
            <a:r>
              <a:rPr lang="fr-FR" sz="2000" dirty="0" smtClean="0"/>
              <a:t>Mettre </a:t>
            </a:r>
            <a:r>
              <a:rPr lang="fr-FR" sz="2000" dirty="0"/>
              <a:t>en mouvement une offre institutionnelle qui accompagne  160 000 enfants, 335 000 adultes et mobilise  300 000 professionnels  et 2 autorités de tarification (ARS et CD) pour un montant de plus de 16,5 Mds € (11,5 pour CNSA ; 5 pour départements)</a:t>
            </a:r>
          </a:p>
          <a:p>
            <a:pPr algn="just"/>
            <a:r>
              <a:rPr lang="fr-FR" sz="2000" dirty="0" smtClean="0"/>
              <a:t>Une </a:t>
            </a:r>
            <a:r>
              <a:rPr lang="fr-FR" sz="2000" dirty="0"/>
              <a:t>démarche qui s’appuie sur un cadre structurant, des outils et une feuille de route et qui appelle la mobilisation de tous les acteurs</a:t>
            </a:r>
          </a:p>
          <a:p>
            <a:pPr algn="just"/>
            <a:endParaRPr lang="fr-FR" sz="2000" dirty="0" smtClean="0"/>
          </a:p>
          <a:p>
            <a:pPr algn="just"/>
            <a:endParaRPr lang="fr-FR" sz="2000" dirty="0"/>
          </a:p>
          <a:p>
            <a:pPr algn="just"/>
            <a:endParaRPr lang="fr-FR" sz="2000" dirty="0" smtClean="0"/>
          </a:p>
          <a:p>
            <a:endParaRPr lang="fr-FR" sz="1800" dirty="0"/>
          </a:p>
          <a:p>
            <a:endParaRPr lang="fr-FR" sz="1800" dirty="0" smtClean="0"/>
          </a:p>
          <a:p>
            <a:endParaRPr lang="fr-FR" sz="1800" dirty="0"/>
          </a:p>
          <a:p>
            <a:endParaRPr lang="fr-FR" sz="1800" dirty="0" smtClean="0"/>
          </a:p>
          <a:p>
            <a:endParaRPr lang="fr-FR" sz="1800" dirty="0" smtClean="0"/>
          </a:p>
        </p:txBody>
      </p:sp>
    </p:spTree>
    <p:extLst>
      <p:ext uri="{BB962C8B-B14F-4D97-AF65-F5344CB8AC3E}">
        <p14:creationId xmlns:p14="http://schemas.microsoft.com/office/powerpoint/2010/main" val="28458576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Et après ? La restitution individualisée</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799"/>
          <a:stretch/>
        </p:blipFill>
        <p:spPr bwMode="auto">
          <a:xfrm>
            <a:off x="472966" y="1507576"/>
            <a:ext cx="8343402" cy="4514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e 5"/>
          <p:cNvGrpSpPr/>
          <p:nvPr/>
        </p:nvGrpSpPr>
        <p:grpSpPr>
          <a:xfrm>
            <a:off x="642937" y="1659304"/>
            <a:ext cx="842856" cy="577076"/>
            <a:chOff x="8229370" y="1175484"/>
            <a:chExt cx="842856" cy="577076"/>
          </a:xfrm>
        </p:grpSpPr>
        <p:sp>
          <p:nvSpPr>
            <p:cNvPr id="7" name="ZoneTexte 6"/>
            <p:cNvSpPr txBox="1"/>
            <p:nvPr/>
          </p:nvSpPr>
          <p:spPr>
            <a:xfrm>
              <a:off x="8229653" y="1175484"/>
              <a:ext cx="842573" cy="369332"/>
            </a:xfrm>
            <a:prstGeom prst="rect">
              <a:avLst/>
            </a:prstGeom>
            <a:solidFill>
              <a:schemeClr val="bg1">
                <a:lumMod val="85000"/>
              </a:schemeClr>
            </a:solidFill>
          </p:spPr>
          <p:txBody>
            <a:bodyPr wrap="square" rtlCol="0" anchor="ctr">
              <a:spAutoFit/>
            </a:bodyPr>
            <a:lstStyle/>
            <a:p>
              <a:pPr algn="ctr" defTabSz="914400"/>
              <a:r>
                <a:rPr lang="fr-FR" sz="900" dirty="0" smtClean="0">
                  <a:solidFill>
                    <a:prstClr val="black"/>
                  </a:solidFill>
                </a:rPr>
                <a:t>Format Excel à plat</a:t>
              </a:r>
            </a:p>
          </p:txBody>
        </p:sp>
        <p:sp>
          <p:nvSpPr>
            <p:cNvPr id="8" name="Organigramme : Extraire 7"/>
            <p:cNvSpPr/>
            <p:nvPr/>
          </p:nvSpPr>
          <p:spPr>
            <a:xfrm rot="10800000">
              <a:off x="8229370" y="1640930"/>
              <a:ext cx="178791" cy="111630"/>
            </a:xfrm>
            <a:prstGeom prst="flowChartExtra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grpSp>
        <p:nvGrpSpPr>
          <p:cNvPr id="9" name="Groupe 8"/>
          <p:cNvGrpSpPr/>
          <p:nvPr/>
        </p:nvGrpSpPr>
        <p:grpSpPr>
          <a:xfrm>
            <a:off x="8111526" y="1772374"/>
            <a:ext cx="842573" cy="519821"/>
            <a:chOff x="8103138" y="1288554"/>
            <a:chExt cx="842573" cy="519821"/>
          </a:xfrm>
        </p:grpSpPr>
        <p:sp>
          <p:nvSpPr>
            <p:cNvPr id="10" name="ZoneTexte 9"/>
            <p:cNvSpPr txBox="1"/>
            <p:nvPr/>
          </p:nvSpPr>
          <p:spPr>
            <a:xfrm>
              <a:off x="8103138" y="1288554"/>
              <a:ext cx="842573" cy="369332"/>
            </a:xfrm>
            <a:prstGeom prst="rect">
              <a:avLst/>
            </a:prstGeom>
            <a:solidFill>
              <a:schemeClr val="bg1">
                <a:lumMod val="85000"/>
              </a:schemeClr>
            </a:solidFill>
          </p:spPr>
          <p:txBody>
            <a:bodyPr wrap="square" rtlCol="0" anchor="ctr">
              <a:spAutoFit/>
            </a:bodyPr>
            <a:lstStyle/>
            <a:p>
              <a:pPr algn="ctr" defTabSz="914400"/>
              <a:r>
                <a:rPr lang="fr-FR" sz="900" dirty="0" smtClean="0">
                  <a:solidFill>
                    <a:prstClr val="black"/>
                  </a:solidFill>
                </a:rPr>
                <a:t>Export en CSV ou Excel</a:t>
              </a:r>
            </a:p>
          </p:txBody>
        </p:sp>
        <p:sp>
          <p:nvSpPr>
            <p:cNvPr id="11" name="Organigramme : Extraire 10"/>
            <p:cNvSpPr/>
            <p:nvPr/>
          </p:nvSpPr>
          <p:spPr>
            <a:xfrm rot="10800000">
              <a:off x="8458383" y="1696745"/>
              <a:ext cx="178791" cy="111630"/>
            </a:xfrm>
            <a:prstGeom prst="flowChartExtra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a:solidFill>
                  <a:prstClr val="white"/>
                </a:solidFill>
              </a:endParaRPr>
            </a:p>
          </p:txBody>
        </p:sp>
      </p:grpSp>
      <p:sp>
        <p:nvSpPr>
          <p:cNvPr id="13" name="ZoneTexte 12"/>
          <p:cNvSpPr txBox="1"/>
          <p:nvPr/>
        </p:nvSpPr>
        <p:spPr>
          <a:xfrm rot="700104">
            <a:off x="7435619" y="483230"/>
            <a:ext cx="1385854" cy="338554"/>
          </a:xfrm>
          <a:prstGeom prst="rect">
            <a:avLst/>
          </a:prstGeom>
          <a:solidFill>
            <a:srgbClr val="F26A55"/>
          </a:solidFill>
        </p:spPr>
        <p:txBody>
          <a:bodyPr wrap="square" rtlCol="0" anchor="ctr">
            <a:spAutoFit/>
          </a:bodyPr>
          <a:lstStyle/>
          <a:p>
            <a:pPr algn="ctr" defTabSz="914400"/>
            <a:r>
              <a:rPr lang="fr-FR" sz="1600" dirty="0" smtClean="0">
                <a:solidFill>
                  <a:prstClr val="white"/>
                </a:solidFill>
              </a:rPr>
              <a:t>Données test</a:t>
            </a:r>
            <a:endParaRPr lang="fr-FR" sz="1600" dirty="0">
              <a:solidFill>
                <a:prstClr val="white"/>
              </a:solidFill>
            </a:endParaRPr>
          </a:p>
        </p:txBody>
      </p:sp>
    </p:spTree>
    <p:extLst>
      <p:ext uri="{BB962C8B-B14F-4D97-AF65-F5344CB8AC3E}">
        <p14:creationId xmlns:p14="http://schemas.microsoft.com/office/powerpoint/2010/main" val="18898062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Etat du déploiement à deux mois (données au 16/11/2018)</a:t>
            </a:r>
            <a:endParaRPr lang="fr-FR" dirty="0"/>
          </a:p>
        </p:txBody>
      </p:sp>
      <p:sp>
        <p:nvSpPr>
          <p:cNvPr id="3" name="ZoneTexte 2"/>
          <p:cNvSpPr txBox="1"/>
          <p:nvPr/>
        </p:nvSpPr>
        <p:spPr>
          <a:xfrm>
            <a:off x="683568" y="1124744"/>
            <a:ext cx="7848872" cy="5632311"/>
          </a:xfrm>
          <a:prstGeom prst="rect">
            <a:avLst/>
          </a:prstGeom>
          <a:noFill/>
        </p:spPr>
        <p:txBody>
          <a:bodyPr wrap="square" rtlCol="0">
            <a:spAutoFit/>
          </a:bodyPr>
          <a:lstStyle/>
          <a:p>
            <a:pPr defTabSz="914400">
              <a:buClr>
                <a:srgbClr val="00B050"/>
              </a:buClr>
            </a:pPr>
            <a:endParaRPr lang="fr-FR" dirty="0" smtClean="0">
              <a:solidFill>
                <a:prstClr val="black"/>
              </a:solidFill>
            </a:endParaRPr>
          </a:p>
          <a:p>
            <a:pPr defTabSz="914400">
              <a:buClr>
                <a:srgbClr val="00B050"/>
              </a:buClr>
            </a:pPr>
            <a:endParaRPr lang="fr-FR" dirty="0" smtClean="0">
              <a:solidFill>
                <a:prstClr val="black"/>
              </a:solidFill>
            </a:endParaRPr>
          </a:p>
          <a:p>
            <a:pPr marL="285750" indent="-285750" defTabSz="914400">
              <a:buClr>
                <a:srgbClr val="00B050"/>
              </a:buClr>
              <a:buFont typeface="Calibri" panose="020F0502020204030204" pitchFamily="34" charset="0"/>
              <a:buChar char="›"/>
            </a:pPr>
            <a:r>
              <a:rPr lang="fr-FR" dirty="0" smtClean="0">
                <a:solidFill>
                  <a:prstClr val="black"/>
                </a:solidFill>
              </a:rPr>
              <a:t>Plus de 11 500 questionnaires saisis en ligne au 15/11/2018</a:t>
            </a:r>
          </a:p>
          <a:p>
            <a:pPr marL="285750" indent="-285750" defTabSz="914400">
              <a:buClr>
                <a:srgbClr val="00B050"/>
              </a:buClr>
              <a:buFont typeface="Calibri" panose="020F0502020204030204" pitchFamily="34" charset="0"/>
              <a:buChar char="›"/>
            </a:pPr>
            <a:endParaRPr lang="fr-FR" dirty="0" smtClean="0">
              <a:solidFill>
                <a:prstClr val="black"/>
              </a:solidFill>
            </a:endParaRPr>
          </a:p>
          <a:p>
            <a:pPr marL="285750" indent="-285750" defTabSz="914400">
              <a:buClr>
                <a:srgbClr val="00B050"/>
              </a:buClr>
              <a:buFont typeface="Calibri" panose="020F0502020204030204" pitchFamily="34" charset="0"/>
              <a:buChar char="›"/>
            </a:pPr>
            <a:r>
              <a:rPr lang="fr-FR" dirty="0" smtClean="0">
                <a:solidFill>
                  <a:prstClr val="black"/>
                </a:solidFill>
              </a:rPr>
              <a:t>Des niveaux de saisie toutefois très variables selon les territoires, certains départements ayant déjà plus de 900 réponses (Eure, Yvelines, Bas-Rhin et Loire-Atlantique étant les territoires comptabilisant le plus grand nombre de réponses)</a:t>
            </a:r>
          </a:p>
          <a:p>
            <a:pPr marL="285750" indent="-285750" defTabSz="914400">
              <a:buClr>
                <a:srgbClr val="00B050"/>
              </a:buClr>
              <a:buFont typeface="Calibri" panose="020F0502020204030204" pitchFamily="34" charset="0"/>
              <a:buChar char="›"/>
            </a:pPr>
            <a:endParaRPr lang="fr-FR" dirty="0" smtClean="0">
              <a:solidFill>
                <a:prstClr val="black"/>
              </a:solidFill>
            </a:endParaRPr>
          </a:p>
          <a:p>
            <a:pPr marL="285750" indent="-285750" defTabSz="914400">
              <a:buClr>
                <a:srgbClr val="00B050"/>
              </a:buClr>
              <a:buFont typeface="Calibri" panose="020F0502020204030204" pitchFamily="34" charset="0"/>
              <a:buChar char="›"/>
            </a:pPr>
            <a:r>
              <a:rPr lang="fr-FR" dirty="0" smtClean="0">
                <a:solidFill>
                  <a:prstClr val="black"/>
                </a:solidFill>
              </a:rPr>
              <a:t>Des MDPH qui ont déclaré avoir relayé le questionnaire à l’accueil, sur leurs sites internet, auprès de leur Comex et CDAPH, plus rarement dans la presse locale</a:t>
            </a:r>
          </a:p>
          <a:p>
            <a:pPr marL="285750" indent="-285750" defTabSz="914400">
              <a:buClr>
                <a:srgbClr val="00B050"/>
              </a:buClr>
              <a:buFont typeface="Calibri" panose="020F0502020204030204" pitchFamily="34" charset="0"/>
              <a:buChar char="›"/>
            </a:pPr>
            <a:endParaRPr lang="fr-FR" dirty="0" smtClean="0">
              <a:solidFill>
                <a:prstClr val="black"/>
              </a:solidFill>
            </a:endParaRPr>
          </a:p>
          <a:p>
            <a:pPr marL="285750" indent="-285750" defTabSz="914400">
              <a:buClr>
                <a:srgbClr val="00B050"/>
              </a:buClr>
              <a:buFont typeface="Calibri" panose="020F0502020204030204" pitchFamily="34" charset="0"/>
              <a:buChar char="›"/>
            </a:pPr>
            <a:r>
              <a:rPr lang="fr-FR" dirty="0" smtClean="0">
                <a:solidFill>
                  <a:prstClr val="black"/>
                </a:solidFill>
              </a:rPr>
              <a:t>Un relai des associations, certaines prenant contact avec la CNSA pour disposer du kit d’appui au déploiement (affiches, questionnaire papier) : AFM-Téléthon Alsace-Lorraine et de la cellule de Nancy, </a:t>
            </a:r>
            <a:r>
              <a:rPr lang="fr-FR" dirty="0">
                <a:solidFill>
                  <a:prstClr val="black"/>
                </a:solidFill>
              </a:rPr>
              <a:t>filière de Santé Maladies Rares </a:t>
            </a:r>
            <a:r>
              <a:rPr lang="fr-FR" dirty="0" smtClean="0">
                <a:solidFill>
                  <a:prstClr val="black"/>
                </a:solidFill>
              </a:rPr>
              <a:t>MCGRE de l’AP-HP</a:t>
            </a:r>
          </a:p>
          <a:p>
            <a:pPr defTabSz="914400">
              <a:buClr>
                <a:srgbClr val="00B050"/>
              </a:buClr>
            </a:pPr>
            <a:endParaRPr lang="fr-FR" dirty="0" smtClean="0">
              <a:solidFill>
                <a:prstClr val="black"/>
              </a:solidFill>
            </a:endParaRPr>
          </a:p>
          <a:p>
            <a:pPr marL="285750" indent="-285750" defTabSz="914400">
              <a:buClr>
                <a:srgbClr val="00B050"/>
              </a:buClr>
              <a:buFont typeface="Calibri" panose="020F0502020204030204" pitchFamily="34" charset="0"/>
              <a:buChar char="›"/>
            </a:pPr>
            <a:r>
              <a:rPr lang="fr-FR" dirty="0" smtClean="0">
                <a:solidFill>
                  <a:prstClr val="black"/>
                </a:solidFill>
              </a:rPr>
              <a:t>Une mobilisation des MDPH qui continue, plusieurs d’entre elles indiquant en faire un point de suivi aux Comex de novembre - décembre</a:t>
            </a:r>
            <a:endParaRPr lang="fr-FR" dirty="0">
              <a:solidFill>
                <a:prstClr val="black"/>
              </a:solidFill>
            </a:endParaRPr>
          </a:p>
        </p:txBody>
      </p:sp>
    </p:spTree>
    <p:extLst>
      <p:ext uri="{BB962C8B-B14F-4D97-AF65-F5344CB8AC3E}">
        <p14:creationId xmlns:p14="http://schemas.microsoft.com/office/powerpoint/2010/main" val="33655037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 baromètre national</a:t>
            </a:r>
            <a:endParaRPr lang="fr-FR" dirty="0"/>
          </a:p>
        </p:txBody>
      </p:sp>
      <p:sp>
        <p:nvSpPr>
          <p:cNvPr id="3" name="Espace réservé du texte 2"/>
          <p:cNvSpPr>
            <a:spLocks noGrp="1"/>
          </p:cNvSpPr>
          <p:nvPr>
            <p:ph type="body" sz="quarter" idx="11"/>
          </p:nvPr>
        </p:nvSpPr>
        <p:spPr>
          <a:xfrm>
            <a:off x="642937" y="1874709"/>
            <a:ext cx="7889876" cy="441683"/>
          </a:xfrm>
        </p:spPr>
        <p:txBody>
          <a:bodyPr/>
          <a:lstStyle/>
          <a:p>
            <a:pPr algn="just"/>
            <a:r>
              <a:rPr lang="fr-FR" dirty="0" smtClean="0"/>
              <a:t>Si l’enquête et sa restitution sont d’abord et avant tout un outil à disposition des MDPH, la CNSA s’est engagé à produire un baromètre national permettant de restituer les principaux enseignements des données nationales : </a:t>
            </a:r>
          </a:p>
          <a:p>
            <a:pPr algn="just"/>
            <a:endParaRPr lang="fr-FR" dirty="0"/>
          </a:p>
          <a:p>
            <a:pPr algn="just"/>
            <a:endParaRPr lang="fr-FR" dirty="0" smtClean="0"/>
          </a:p>
          <a:p>
            <a:pPr algn="just"/>
            <a:endParaRPr lang="fr-FR" dirty="0"/>
          </a:p>
          <a:p>
            <a:pPr algn="just"/>
            <a:endParaRPr lang="fr-FR" dirty="0" smtClean="0"/>
          </a:p>
          <a:p>
            <a:pPr algn="just"/>
            <a:endParaRPr lang="fr-FR" dirty="0"/>
          </a:p>
          <a:p>
            <a:pPr algn="just"/>
            <a:endParaRPr lang="fr-FR" dirty="0" smtClean="0"/>
          </a:p>
          <a:p>
            <a:pPr algn="just"/>
            <a:endParaRPr lang="fr-FR" dirty="0"/>
          </a:p>
          <a:p>
            <a:pPr algn="just"/>
            <a:endParaRPr lang="fr-FR" dirty="0" smtClean="0"/>
          </a:p>
        </p:txBody>
      </p:sp>
      <p:sp>
        <p:nvSpPr>
          <p:cNvPr id="4" name="Espace réservé du contenu 3"/>
          <p:cNvSpPr>
            <a:spLocks noGrp="1"/>
          </p:cNvSpPr>
          <p:nvPr>
            <p:ph idx="1"/>
          </p:nvPr>
        </p:nvSpPr>
        <p:spPr>
          <a:xfrm>
            <a:off x="2934586" y="2594343"/>
            <a:ext cx="5609050" cy="3636336"/>
          </a:xfrm>
        </p:spPr>
        <p:txBody>
          <a:bodyPr>
            <a:normAutofit/>
          </a:bodyPr>
          <a:lstStyle/>
          <a:p>
            <a:endParaRPr lang="fr-FR" dirty="0" smtClean="0"/>
          </a:p>
          <a:p>
            <a:pPr marL="0" indent="0">
              <a:buNone/>
            </a:pPr>
            <a:endParaRPr lang="fr-FR" dirty="0"/>
          </a:p>
          <a:p>
            <a:pPr marL="0" indent="0">
              <a:buNone/>
            </a:pPr>
            <a:endParaRPr lang="fr-FR" dirty="0"/>
          </a:p>
          <a:p>
            <a:r>
              <a:rPr lang="fr-FR" dirty="0" smtClean="0"/>
              <a:t>Le </a:t>
            </a:r>
            <a:r>
              <a:rPr lang="fr-FR" dirty="0"/>
              <a:t>baromètre sera mis en </a:t>
            </a:r>
            <a:r>
              <a:rPr lang="fr-FR" dirty="0" smtClean="0"/>
              <a:t>ligne sur le site de la CNSA</a:t>
            </a:r>
          </a:p>
          <a:p>
            <a:endParaRPr lang="fr-FR" dirty="0"/>
          </a:p>
          <a:p>
            <a:r>
              <a:rPr lang="fr-FR" dirty="0" smtClean="0"/>
              <a:t>Nous privilégierons un format court et accessible aux usagers </a:t>
            </a:r>
          </a:p>
          <a:p>
            <a:endParaRPr lang="fr-FR" dirty="0" smtClean="0"/>
          </a:p>
          <a:p>
            <a:r>
              <a:rPr lang="fr-FR" dirty="0" smtClean="0"/>
              <a:t>Au fil du temps et grâce aux remontées des MDPH issues de leurs rapports d’activité, nous restituerons aux usagers les actions entreprises par les MDPH pour s’améliorer</a:t>
            </a:r>
          </a:p>
          <a:p>
            <a:endParaRPr lang="fr-FR" dirty="0" smtClean="0"/>
          </a:p>
          <a:p>
            <a:r>
              <a:rPr lang="fr-FR" dirty="0" smtClean="0"/>
              <a:t>Des éléments de synthèse du baromètre seront intégrés dans la synthèse des rapports d’activité des MDPH</a:t>
            </a:r>
          </a:p>
        </p:txBody>
      </p:sp>
      <p:pic>
        <p:nvPicPr>
          <p:cNvPr id="11266" name="Picture 2" descr="C:\Users\abrasseur\Pictures\The noun project\baromètre.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2937" y="354136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2000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535221" y="3528060"/>
            <a:ext cx="5307879" cy="883602"/>
          </a:xfrm>
        </p:spPr>
        <p:txBody>
          <a:bodyPr/>
          <a:lstStyle/>
          <a:p>
            <a:r>
              <a:rPr lang="fr-FR" sz="2800" dirty="0"/>
              <a:t>5. Communication </a:t>
            </a:r>
          </a:p>
        </p:txBody>
      </p:sp>
      <p:sp>
        <p:nvSpPr>
          <p:cNvPr id="3" name="Espace réservé du texte 2"/>
          <p:cNvSpPr>
            <a:spLocks noGrp="1"/>
          </p:cNvSpPr>
          <p:nvPr>
            <p:ph type="body" sz="quarter" idx="11"/>
          </p:nvPr>
        </p:nvSpPr>
        <p:spPr>
          <a:xfrm>
            <a:off x="2606040" y="4663440"/>
            <a:ext cx="3878580" cy="889635"/>
          </a:xfrm>
        </p:spPr>
        <p:txBody>
          <a:bodyPr/>
          <a:lstStyle/>
          <a:p>
            <a:r>
              <a:rPr lang="fr-FR" sz="1600" i="1" dirty="0"/>
              <a:t>Florence </a:t>
            </a:r>
            <a:r>
              <a:rPr lang="fr-FR" sz="1600" i="1" dirty="0" err="1"/>
              <a:t>Condroyer</a:t>
            </a:r>
            <a:r>
              <a:rPr lang="fr-FR" sz="1600" i="1" dirty="0"/>
              <a:t>, Directrice de la Direction de la Communication </a:t>
            </a:r>
          </a:p>
        </p:txBody>
      </p:sp>
    </p:spTree>
    <p:extLst>
      <p:ext uri="{BB962C8B-B14F-4D97-AF65-F5344CB8AC3E}">
        <p14:creationId xmlns:p14="http://schemas.microsoft.com/office/powerpoint/2010/main" val="8308881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535221" y="2403764"/>
            <a:ext cx="6274242" cy="1386900"/>
          </a:xfrm>
        </p:spPr>
        <p:txBody>
          <a:bodyPr anchor="b"/>
          <a:lstStyle/>
          <a:p>
            <a:r>
              <a:rPr lang="fr-FR" altLang="fr-FR" sz="2400" dirty="0" smtClean="0"/>
              <a:t>Les actions engagées par la CNSA pour  améliorer l’accès aux informations ? </a:t>
            </a:r>
            <a:endParaRPr lang="fr-FR" sz="2400" dirty="0"/>
          </a:p>
        </p:txBody>
      </p:sp>
      <p:sp>
        <p:nvSpPr>
          <p:cNvPr id="3" name="Espace réservé du texte 2"/>
          <p:cNvSpPr>
            <a:spLocks noGrp="1"/>
          </p:cNvSpPr>
          <p:nvPr>
            <p:ph type="body" sz="quarter" idx="11"/>
          </p:nvPr>
        </p:nvSpPr>
        <p:spPr>
          <a:xfrm>
            <a:off x="2535237" y="4156790"/>
            <a:ext cx="5997576" cy="1234360"/>
          </a:xfrm>
        </p:spPr>
        <p:txBody>
          <a:bodyPr/>
          <a:lstStyle/>
          <a:p>
            <a:r>
              <a:rPr lang="fr-FR" sz="1600" dirty="0" smtClean="0"/>
              <a:t>Réunion de CNCPH du 19 novembre 2018</a:t>
            </a:r>
          </a:p>
        </p:txBody>
      </p:sp>
    </p:spTree>
    <p:extLst>
      <p:ext uri="{BB962C8B-B14F-4D97-AF65-F5344CB8AC3E}">
        <p14:creationId xmlns:p14="http://schemas.microsoft.com/office/powerpoint/2010/main" val="19667185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AgendaTable"/>
          <p:cNvGraphicFramePr>
            <a:graphicFrameLocks noGrp="1"/>
          </p:cNvGraphicFramePr>
          <p:nvPr>
            <p:extLst>
              <p:ext uri="{D42A27DB-BD31-4B8C-83A1-F6EECF244321}">
                <p14:modId xmlns:p14="http://schemas.microsoft.com/office/powerpoint/2010/main" val="4260954609"/>
              </p:ext>
            </p:extLst>
          </p:nvPr>
        </p:nvGraphicFramePr>
        <p:xfrm>
          <a:off x="471257" y="1504135"/>
          <a:ext cx="7888574" cy="4917963"/>
        </p:xfrm>
        <a:graphic>
          <a:graphicData uri="http://schemas.openxmlformats.org/drawingml/2006/table">
            <a:tbl>
              <a:tblPr bandRow="1">
                <a:tableStyleId>{5C22544A-7EE6-4342-B048-85BDC9FD1C3A}</a:tableStyleId>
              </a:tblPr>
              <a:tblGrid>
                <a:gridCol w="1338053">
                  <a:extLst>
                    <a:ext uri="{9D8B030D-6E8A-4147-A177-3AD203B41FA5}">
                      <a16:colId xmlns:a16="http://schemas.microsoft.com/office/drawing/2014/main" xmlns="" val="20000"/>
                    </a:ext>
                  </a:extLst>
                </a:gridCol>
                <a:gridCol w="6550521">
                  <a:extLst>
                    <a:ext uri="{9D8B030D-6E8A-4147-A177-3AD203B41FA5}">
                      <a16:colId xmlns:a16="http://schemas.microsoft.com/office/drawing/2014/main" xmlns="" val="20001"/>
                    </a:ext>
                  </a:extLst>
                </a:gridCol>
              </a:tblGrid>
              <a:tr h="707217">
                <a:tc>
                  <a:txBody>
                    <a:bodyPr/>
                    <a:lstStyle/>
                    <a:p>
                      <a:pPr algn="ctr"/>
                      <a:r>
                        <a:rPr lang="en-US" sz="2800" b="1" kern="1200" dirty="0" smtClean="0">
                          <a:solidFill>
                            <a:srgbClr val="6CB643"/>
                          </a:solidFill>
                          <a:latin typeface="Arial" panose="020B0604020202020204" pitchFamily="34" charset="0"/>
                          <a:ea typeface="+mn-ea"/>
                          <a:cs typeface="Arial" panose="020B0604020202020204" pitchFamily="34" charset="0"/>
                        </a:rPr>
                        <a:t>01</a:t>
                      </a:r>
                      <a:endParaRPr lang="en-US" sz="2800" b="1" kern="1200" dirty="0">
                        <a:solidFill>
                          <a:srgbClr val="6CB643"/>
                        </a:solidFill>
                        <a:latin typeface="Arial" panose="020B0604020202020204" pitchFamily="34" charset="0"/>
                        <a:ea typeface="+mn-ea"/>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ct val="50000"/>
                        </a:spcBef>
                      </a:pPr>
                      <a:r>
                        <a:rPr lang="fr-FR" sz="1600" dirty="0" smtClean="0">
                          <a:latin typeface="Arial" panose="020B0604020202020204" pitchFamily="34" charset="0"/>
                          <a:cs typeface="Arial" panose="020B0604020202020204" pitchFamily="34" charset="0"/>
                        </a:rPr>
                        <a:t>Introduction : la CNSA engagée</a:t>
                      </a:r>
                      <a:r>
                        <a:rPr lang="fr-FR" sz="1600" baseline="0" dirty="0" smtClean="0">
                          <a:latin typeface="Arial" panose="020B0604020202020204" pitchFamily="34" charset="0"/>
                          <a:cs typeface="Arial" panose="020B0604020202020204" pitchFamily="34" charset="0"/>
                        </a:rPr>
                        <a:t> dans une démarche d’accessibilité depuis sa création</a:t>
                      </a:r>
                      <a:endParaRPr lang="fr-FR" sz="1600" dirty="0" smtClean="0">
                        <a:latin typeface="Arial" panose="020B0604020202020204" pitchFamily="34" charset="0"/>
                        <a:cs typeface="Arial" panose="020B0604020202020204" pitchFamily="34" charset="0"/>
                      </a:endParaRPr>
                    </a:p>
                  </a:txBody>
                  <a:tcPr marL="68580" marR="68580" marT="34290" marB="3429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01791">
                <a:tc>
                  <a:txBody>
                    <a:bodyPr/>
                    <a:lstStyle/>
                    <a:p>
                      <a:pPr algn="ctr"/>
                      <a:r>
                        <a:rPr lang="en-US" sz="2800" b="1" kern="1200" dirty="0" smtClean="0">
                          <a:solidFill>
                            <a:srgbClr val="6CB643"/>
                          </a:solidFill>
                          <a:latin typeface="Arial" panose="020B0604020202020204" pitchFamily="34" charset="0"/>
                          <a:ea typeface="+mn-ea"/>
                          <a:cs typeface="Arial" panose="020B0604020202020204" pitchFamily="34" charset="0"/>
                        </a:rPr>
                        <a:t>02</a:t>
                      </a:r>
                      <a:endParaRPr lang="en-US" sz="2800" b="1" kern="1200" dirty="0">
                        <a:solidFill>
                          <a:srgbClr val="6CB643"/>
                        </a:solidFill>
                        <a:latin typeface="Arial" panose="020B0604020202020204" pitchFamily="34" charset="0"/>
                        <a:ea typeface="+mn-ea"/>
                        <a:cs typeface="Arial" panose="020B0604020202020204" pitchFamily="34" charset="0"/>
                      </a:endParaRP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lang="fr-FR" sz="1600" dirty="0" smtClean="0">
                          <a:latin typeface="Arial" panose="020B0604020202020204" pitchFamily="34" charset="0"/>
                          <a:cs typeface="Arial" panose="020B0604020202020204" pitchFamily="34" charset="0"/>
                        </a:rPr>
                        <a:t>Plan d’actions 2019 pour l’accessibilité numérique</a:t>
                      </a: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701791">
                <a:tc>
                  <a:txBody>
                    <a:bodyPr/>
                    <a:lstStyle/>
                    <a:p>
                      <a:pPr algn="ctr"/>
                      <a:r>
                        <a:rPr lang="en-US" sz="2800" b="1" kern="1200" dirty="0" smtClean="0">
                          <a:solidFill>
                            <a:srgbClr val="6CB643"/>
                          </a:solidFill>
                          <a:latin typeface="Arial" panose="020B0604020202020204" pitchFamily="34" charset="0"/>
                          <a:ea typeface="+mn-ea"/>
                          <a:cs typeface="Arial" panose="020B0604020202020204" pitchFamily="34" charset="0"/>
                        </a:rPr>
                        <a:t>03</a:t>
                      </a:r>
                      <a:endParaRPr lang="en-US" sz="2800" b="1" kern="1200" dirty="0">
                        <a:solidFill>
                          <a:srgbClr val="6CB643"/>
                        </a:solidFill>
                        <a:latin typeface="Arial" panose="020B0604020202020204" pitchFamily="34" charset="0"/>
                        <a:ea typeface="+mn-ea"/>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Bef>
                          <a:spcPct val="50000"/>
                        </a:spcBef>
                      </a:pPr>
                      <a:r>
                        <a:rPr lang="fr-FR" sz="1600" dirty="0" smtClean="0">
                          <a:latin typeface="Arial" panose="020B0604020202020204" pitchFamily="34" charset="0"/>
                          <a:cs typeface="Arial" panose="020B0604020202020204" pitchFamily="34" charset="0"/>
                        </a:rPr>
                        <a:t>Focus sur la production</a:t>
                      </a:r>
                      <a:r>
                        <a:rPr lang="fr-FR" sz="1600" baseline="0" dirty="0" smtClean="0">
                          <a:latin typeface="Arial" panose="020B0604020202020204" pitchFamily="34" charset="0"/>
                          <a:cs typeface="Arial" panose="020B0604020202020204" pitchFamily="34" charset="0"/>
                        </a:rPr>
                        <a:t> d’information en</a:t>
                      </a:r>
                      <a:r>
                        <a:rPr lang="fr-FR" sz="1600" dirty="0" smtClean="0">
                          <a:latin typeface="Arial" panose="020B0604020202020204" pitchFamily="34" charset="0"/>
                          <a:cs typeface="Arial" panose="020B0604020202020204" pitchFamily="34" charset="0"/>
                        </a:rPr>
                        <a:t> facile à lire et à comprendre à la CNSA</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701791">
                <a:tc>
                  <a:txBody>
                    <a:bodyPr/>
                    <a:lstStyle/>
                    <a:p>
                      <a:pPr algn="ctr"/>
                      <a:endParaRPr lang="en-US" sz="2800" b="1" kern="1200" dirty="0">
                        <a:solidFill>
                          <a:srgbClr val="6CB643"/>
                        </a:solidFill>
                        <a:latin typeface="Arial" panose="020B0604020202020204" pitchFamily="34" charset="0"/>
                        <a:ea typeface="+mn-ea"/>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ct val="50000"/>
                        </a:spcBef>
                        <a:spcAft>
                          <a:spcPts val="0"/>
                        </a:spcAft>
                        <a:buClrTx/>
                        <a:buSzTx/>
                        <a:buFontTx/>
                        <a:buNone/>
                        <a:tabLst/>
                        <a:defRPr/>
                      </a:pPr>
                      <a:endParaRPr lang="fr-FR" sz="1600" dirty="0" smtClean="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701791">
                <a:tc>
                  <a:txBody>
                    <a:bodyPr/>
                    <a:lstStyle/>
                    <a:p>
                      <a:pPr algn="ctr"/>
                      <a:endParaRPr lang="en-US" sz="2800" b="1" kern="1200" dirty="0">
                        <a:solidFill>
                          <a:srgbClr val="6CB643"/>
                        </a:solidFill>
                        <a:latin typeface="Arial" panose="020B0604020202020204" pitchFamily="34" charset="0"/>
                        <a:ea typeface="+mn-ea"/>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ct val="50000"/>
                        </a:spcBef>
                        <a:spcAft>
                          <a:spcPts val="0"/>
                        </a:spcAft>
                        <a:buClrTx/>
                        <a:buSzTx/>
                        <a:buFontTx/>
                        <a:buNone/>
                        <a:tabLst/>
                        <a:defRPr/>
                      </a:pPr>
                      <a:endParaRPr lang="fr-FR" sz="1600" dirty="0" smtClean="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701791">
                <a:tc>
                  <a:txBody>
                    <a:bodyPr/>
                    <a:lstStyle/>
                    <a:p>
                      <a:pPr algn="ctr"/>
                      <a:endParaRPr lang="en-US" sz="2800" b="1" kern="1200" dirty="0">
                        <a:solidFill>
                          <a:srgbClr val="6CB643"/>
                        </a:solidFill>
                        <a:latin typeface="Arial" panose="020B0604020202020204" pitchFamily="34" charset="0"/>
                        <a:ea typeface="+mn-ea"/>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ct val="50000"/>
                        </a:spcBef>
                        <a:spcAft>
                          <a:spcPts val="0"/>
                        </a:spcAft>
                        <a:buClrTx/>
                        <a:buSzTx/>
                        <a:buFontTx/>
                        <a:buNone/>
                        <a:tabLst/>
                        <a:defRPr/>
                      </a:pPr>
                      <a:endParaRPr lang="fr-FR" sz="1600" dirty="0" smtClean="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701791">
                <a:tc>
                  <a:txBody>
                    <a:bodyPr/>
                    <a:lstStyle/>
                    <a:p>
                      <a:pPr algn="ctr"/>
                      <a:endParaRPr lang="en-US" sz="2800" b="1" kern="1200" dirty="0">
                        <a:solidFill>
                          <a:srgbClr val="6CB643"/>
                        </a:solidFill>
                        <a:latin typeface="Arial" panose="020B0604020202020204" pitchFamily="34" charset="0"/>
                        <a:ea typeface="+mn-ea"/>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ct val="50000"/>
                        </a:spcBef>
                        <a:spcAft>
                          <a:spcPts val="0"/>
                        </a:spcAft>
                        <a:buClrTx/>
                        <a:buSzTx/>
                        <a:buFontTx/>
                        <a:buNone/>
                        <a:tabLst/>
                        <a:defRPr/>
                      </a:pPr>
                      <a:endParaRPr lang="fr-FR" sz="1600" dirty="0" smtClean="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3" name="Espace réservé du texte 2"/>
          <p:cNvSpPr>
            <a:spLocks noGrp="1"/>
          </p:cNvSpPr>
          <p:nvPr>
            <p:ph type="body" sz="quarter" idx="10"/>
          </p:nvPr>
        </p:nvSpPr>
        <p:spPr/>
        <p:txBody>
          <a:bodyPr/>
          <a:lstStyle/>
          <a:p>
            <a:r>
              <a:rPr lang="fr-FR" dirty="0" smtClean="0"/>
              <a:t>Sommaire</a:t>
            </a:r>
            <a:endParaRPr lang="fr-FR" dirty="0"/>
          </a:p>
        </p:txBody>
      </p:sp>
      <p:cxnSp>
        <p:nvCxnSpPr>
          <p:cNvPr id="7" name="Straight Connector 6"/>
          <p:cNvCxnSpPr/>
          <p:nvPr/>
        </p:nvCxnSpPr>
        <p:spPr>
          <a:xfrm>
            <a:off x="1785600" y="1504135"/>
            <a:ext cx="237" cy="1975665"/>
          </a:xfrm>
          <a:prstGeom prst="line">
            <a:avLst/>
          </a:prstGeom>
          <a:ln w="28575">
            <a:solidFill>
              <a:srgbClr val="646464"/>
            </a:solidFill>
            <a:tailEnd type="non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731837" y="1813573"/>
            <a:ext cx="108000" cy="108000"/>
          </a:xfrm>
          <a:prstGeom prst="ellipse">
            <a:avLst/>
          </a:prstGeom>
          <a:solidFill>
            <a:srgbClr val="6CB643"/>
          </a:solidFill>
          <a:ln w="9525">
            <a:solidFill>
              <a:srgbClr val="6CB64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b-NO" sz="899" dirty="0">
              <a:solidFill>
                <a:srgbClr val="404040"/>
              </a:solidFill>
            </a:endParaRPr>
          </a:p>
        </p:txBody>
      </p:sp>
      <p:sp>
        <p:nvSpPr>
          <p:cNvPr id="10" name="Oval 9"/>
          <p:cNvSpPr/>
          <p:nvPr/>
        </p:nvSpPr>
        <p:spPr>
          <a:xfrm>
            <a:off x="1731837" y="2508782"/>
            <a:ext cx="108000" cy="108000"/>
          </a:xfrm>
          <a:prstGeom prst="ellipse">
            <a:avLst/>
          </a:prstGeom>
          <a:solidFill>
            <a:srgbClr val="6CB643"/>
          </a:solidFill>
          <a:ln w="9525">
            <a:solidFill>
              <a:srgbClr val="6CB64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b-NO" sz="899" dirty="0">
              <a:solidFill>
                <a:srgbClr val="404040"/>
              </a:solidFill>
            </a:endParaRPr>
          </a:p>
        </p:txBody>
      </p:sp>
      <p:sp>
        <p:nvSpPr>
          <p:cNvPr id="12" name="Oval 11"/>
          <p:cNvSpPr/>
          <p:nvPr/>
        </p:nvSpPr>
        <p:spPr>
          <a:xfrm>
            <a:off x="1731837" y="3203991"/>
            <a:ext cx="108000" cy="108000"/>
          </a:xfrm>
          <a:prstGeom prst="ellipse">
            <a:avLst/>
          </a:prstGeom>
          <a:solidFill>
            <a:srgbClr val="6CB643"/>
          </a:solidFill>
          <a:ln w="9525">
            <a:solidFill>
              <a:srgbClr val="6CB64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b-NO" sz="899" dirty="0">
              <a:solidFill>
                <a:srgbClr val="404040"/>
              </a:solidFill>
            </a:endParaRPr>
          </a:p>
        </p:txBody>
      </p:sp>
      <p:sp>
        <p:nvSpPr>
          <p:cNvPr id="5" name="Espace réservé de la date 4"/>
          <p:cNvSpPr>
            <a:spLocks noGrp="1"/>
          </p:cNvSpPr>
          <p:nvPr>
            <p:ph type="dt" sz="half" idx="12"/>
          </p:nvPr>
        </p:nvSpPr>
        <p:spPr/>
        <p:txBody>
          <a:bodyPr/>
          <a:lstStyle/>
          <a:p>
            <a:r>
              <a:t>30/10/2018</a:t>
            </a:r>
            <a:endParaRPr dirty="0"/>
          </a:p>
        </p:txBody>
      </p:sp>
      <p:sp>
        <p:nvSpPr>
          <p:cNvPr id="6" name="Espace réservé du pied de page 5"/>
          <p:cNvSpPr>
            <a:spLocks noGrp="1"/>
          </p:cNvSpPr>
          <p:nvPr>
            <p:ph type="ftr" sz="quarter" idx="13"/>
          </p:nvPr>
        </p:nvSpPr>
        <p:spPr/>
        <p:txBody>
          <a:bodyPr/>
          <a:lstStyle/>
          <a:p>
            <a:r>
              <a:rPr smtClean="0"/>
              <a:t>Refonte du portail PA | Réunion de lancement</a:t>
            </a:r>
            <a:endParaRPr dirty="0"/>
          </a:p>
        </p:txBody>
      </p:sp>
      <p:sp>
        <p:nvSpPr>
          <p:cNvPr id="9" name="Espace réservé du numéro de diapositive 8"/>
          <p:cNvSpPr>
            <a:spLocks noGrp="1"/>
          </p:cNvSpPr>
          <p:nvPr>
            <p:ph type="sldNum" sz="quarter" idx="14"/>
          </p:nvPr>
        </p:nvSpPr>
        <p:spPr/>
        <p:txBody>
          <a:bodyPr/>
          <a:lstStyle/>
          <a:p>
            <a:fld id="{9412911F-A9BD-4C81-9580-3255D67EF0AC}" type="slidenum">
              <a:rPr/>
              <a:pPr/>
              <a:t>65</a:t>
            </a:fld>
            <a:endParaRPr dirty="0"/>
          </a:p>
        </p:txBody>
      </p:sp>
    </p:spTree>
    <p:extLst>
      <p:ext uri="{BB962C8B-B14F-4D97-AF65-F5344CB8AC3E}">
        <p14:creationId xmlns:p14="http://schemas.microsoft.com/office/powerpoint/2010/main" val="14793640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220883" y="2093901"/>
            <a:ext cx="5311930" cy="1424650"/>
          </a:xfrm>
        </p:spPr>
        <p:txBody>
          <a:bodyPr anchor="b"/>
          <a:lstStyle/>
          <a:p>
            <a:pPr>
              <a:spcBef>
                <a:spcPct val="50000"/>
              </a:spcBef>
            </a:pPr>
            <a:r>
              <a:rPr lang="fr-FR" sz="3200" dirty="0" smtClean="0"/>
              <a:t>Introduction : La CNSA engagée dans l’accessibilité depuis sa création</a:t>
            </a:r>
            <a:endParaRPr lang="fr-FR" sz="3200" dirty="0"/>
          </a:p>
        </p:txBody>
      </p:sp>
      <p:sp>
        <p:nvSpPr>
          <p:cNvPr id="5" name="Espace réservé du numéro de diapositive 4"/>
          <p:cNvSpPr>
            <a:spLocks noGrp="1"/>
          </p:cNvSpPr>
          <p:nvPr>
            <p:ph type="sldNum" sz="quarter" idx="14"/>
          </p:nvPr>
        </p:nvSpPr>
        <p:spPr/>
        <p:txBody>
          <a:bodyPr/>
          <a:lstStyle/>
          <a:p>
            <a:fld id="{9412911F-A9BD-4C81-9580-3255D67EF0AC}" type="slidenum">
              <a:rPr/>
              <a:pPr/>
              <a:t>66</a:t>
            </a:fld>
            <a:endParaRPr dirty="0"/>
          </a:p>
        </p:txBody>
      </p:sp>
    </p:spTree>
    <p:extLst>
      <p:ext uri="{BB962C8B-B14F-4D97-AF65-F5344CB8AC3E}">
        <p14:creationId xmlns:p14="http://schemas.microsoft.com/office/powerpoint/2010/main" val="35875964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8" y="198891"/>
            <a:ext cx="6102350" cy="805316"/>
          </a:xfrm>
        </p:spPr>
        <p:txBody>
          <a:bodyPr/>
          <a:lstStyle/>
          <a:p>
            <a:pPr lvl="0"/>
            <a:r>
              <a:rPr lang="fr-FR" dirty="0" smtClean="0"/>
              <a:t>L’engagement pour l’accessibilité de la CNSA</a:t>
            </a:r>
            <a:endParaRPr lang="fr-FR" dirty="0"/>
          </a:p>
        </p:txBody>
      </p:sp>
      <p:sp>
        <p:nvSpPr>
          <p:cNvPr id="4" name="Espace réservé du texte 3"/>
          <p:cNvSpPr>
            <a:spLocks noGrp="1"/>
          </p:cNvSpPr>
          <p:nvPr>
            <p:ph type="body" sz="quarter" idx="12"/>
          </p:nvPr>
        </p:nvSpPr>
        <p:spPr>
          <a:xfrm>
            <a:off x="642938" y="1141440"/>
            <a:ext cx="8263995" cy="5558516"/>
          </a:xfrm>
        </p:spPr>
        <p:txBody>
          <a:bodyPr/>
          <a:lstStyle/>
          <a:p>
            <a:r>
              <a:rPr lang="fr-FR" sz="1800" dirty="0" smtClean="0">
                <a:solidFill>
                  <a:schemeClr val="tx1"/>
                </a:solidFill>
              </a:rPr>
              <a:t>Depuis sa création, la CNSA s’engage pour l’accessibilité à différents niveaux :</a:t>
            </a:r>
          </a:p>
          <a:p>
            <a:endParaRPr lang="fr-FR" sz="1800" dirty="0">
              <a:solidFill>
                <a:schemeClr val="tx1"/>
              </a:solidFill>
            </a:endParaRPr>
          </a:p>
          <a:p>
            <a:pPr marL="285750" indent="-285750">
              <a:buFont typeface="Arial" panose="020B0604020202020204" pitchFamily="34" charset="0"/>
              <a:buChar char="•"/>
            </a:pPr>
            <a:r>
              <a:rPr lang="fr-FR" sz="1800" u="sng" dirty="0" smtClean="0">
                <a:solidFill>
                  <a:schemeClr val="tx1"/>
                </a:solidFill>
              </a:rPr>
              <a:t>Pour l’accessibilité numérique</a:t>
            </a:r>
            <a:r>
              <a:rPr lang="fr-FR" sz="1800" dirty="0" smtClean="0">
                <a:solidFill>
                  <a:schemeClr val="tx1"/>
                </a:solidFill>
              </a:rPr>
              <a:t> : Les </a:t>
            </a:r>
            <a:r>
              <a:rPr lang="fr-FR" sz="1800" dirty="0">
                <a:solidFill>
                  <a:schemeClr val="tx1"/>
                </a:solidFill>
              </a:rPr>
              <a:t>sites Internet de la CNSA sont développés selon les recommandations </a:t>
            </a:r>
            <a:r>
              <a:rPr lang="fr-FR" sz="1800" dirty="0">
                <a:solidFill>
                  <a:schemeClr val="tx1"/>
                </a:solidFill>
                <a:hlinkClick r:id="rId2"/>
              </a:rPr>
              <a:t>du Référentiel général d’accessibilité des administrations (RGAA)</a:t>
            </a:r>
            <a:r>
              <a:rPr lang="fr-FR" sz="1800" dirty="0">
                <a:solidFill>
                  <a:schemeClr val="tx1"/>
                </a:solidFill>
              </a:rPr>
              <a:t>, </a:t>
            </a:r>
            <a:r>
              <a:rPr lang="fr-FR" sz="1800" dirty="0" smtClean="0">
                <a:solidFill>
                  <a:schemeClr val="tx1"/>
                </a:solidFill>
              </a:rPr>
              <a:t>pour </a:t>
            </a:r>
            <a:r>
              <a:rPr lang="fr-FR" sz="1800" dirty="0">
                <a:solidFill>
                  <a:schemeClr val="tx1"/>
                </a:solidFill>
              </a:rPr>
              <a:t>être accessible à tous </a:t>
            </a:r>
            <a:r>
              <a:rPr lang="fr-FR" sz="1800" dirty="0" smtClean="0">
                <a:solidFill>
                  <a:schemeClr val="tx1"/>
                </a:solidFill>
              </a:rPr>
              <a:t>quel </a:t>
            </a:r>
            <a:r>
              <a:rPr lang="fr-FR" sz="1800" dirty="0">
                <a:solidFill>
                  <a:schemeClr val="tx1"/>
                </a:solidFill>
              </a:rPr>
              <a:t>que soit le matériel ou le logiciel </a:t>
            </a:r>
            <a:r>
              <a:rPr lang="fr-FR" sz="1800" dirty="0" smtClean="0">
                <a:solidFill>
                  <a:schemeClr val="tx1"/>
                </a:solidFill>
              </a:rPr>
              <a:t>utilisés </a:t>
            </a:r>
            <a:r>
              <a:rPr lang="fr-FR" sz="1800" dirty="0">
                <a:solidFill>
                  <a:schemeClr val="tx1"/>
                </a:solidFill>
              </a:rPr>
              <a:t>pour naviguer sur Internet. La CNSA </a:t>
            </a:r>
            <a:r>
              <a:rPr lang="fr-FR" sz="1800" dirty="0" smtClean="0">
                <a:solidFill>
                  <a:schemeClr val="tx1"/>
                </a:solidFill>
              </a:rPr>
              <a:t>vise le respect du niveau légal du RGAA : niveau A + AA voire pour certains contenus au-delà (niveau AAA ) :</a:t>
            </a:r>
          </a:p>
          <a:p>
            <a:endParaRPr lang="fr-FR" sz="1800" dirty="0" smtClean="0">
              <a:solidFill>
                <a:schemeClr val="tx1"/>
              </a:solidFill>
            </a:endParaRPr>
          </a:p>
          <a:p>
            <a:pPr marL="742950" lvl="1" indent="-285750">
              <a:buFont typeface="Arial" panose="020B0604020202020204" pitchFamily="34" charset="0"/>
              <a:buChar char="•"/>
            </a:pPr>
            <a:r>
              <a:rPr lang="fr-FR" dirty="0">
                <a:latin typeface="Arial" charset="0"/>
                <a:ea typeface="Arial" charset="0"/>
                <a:cs typeface="Arial" charset="0"/>
              </a:rPr>
              <a:t>avec des contenus proposés selon la Méthode Facile à lire et à </a:t>
            </a:r>
            <a:r>
              <a:rPr lang="fr-FR" dirty="0" smtClean="0">
                <a:latin typeface="Arial" charset="0"/>
                <a:ea typeface="Arial" charset="0"/>
                <a:cs typeface="Arial" charset="0"/>
              </a:rPr>
              <a:t>comprendre;</a:t>
            </a:r>
            <a:endParaRPr lang="fr-FR" dirty="0">
              <a:latin typeface="Arial" charset="0"/>
              <a:ea typeface="Arial" charset="0"/>
              <a:cs typeface="Arial" charset="0"/>
            </a:endParaRPr>
          </a:p>
          <a:p>
            <a:pPr marL="742950" lvl="1" indent="-285750">
              <a:buFont typeface="Arial" panose="020B0604020202020204" pitchFamily="34" charset="0"/>
              <a:buChar char="•"/>
            </a:pPr>
            <a:r>
              <a:rPr lang="fr-FR" dirty="0">
                <a:latin typeface="Arial" charset="0"/>
                <a:ea typeface="Arial" charset="0"/>
                <a:cs typeface="Arial" charset="0"/>
              </a:rPr>
              <a:t>et la LSF pour certaines </a:t>
            </a:r>
            <a:r>
              <a:rPr lang="fr-FR" dirty="0" smtClean="0">
                <a:latin typeface="Arial" charset="0"/>
                <a:ea typeface="Arial" charset="0"/>
                <a:cs typeface="Arial" charset="0"/>
              </a:rPr>
              <a:t>vidéos.</a:t>
            </a:r>
          </a:p>
          <a:p>
            <a:pPr lvl="1"/>
            <a:endParaRPr lang="fr-FR" sz="1800" dirty="0">
              <a:solidFill>
                <a:schemeClr val="tx1"/>
              </a:solidFill>
            </a:endParaRPr>
          </a:p>
          <a:p>
            <a:pPr marL="285750" lvl="0" indent="-285750">
              <a:buFont typeface="Arial" panose="020B0604020202020204" pitchFamily="34" charset="0"/>
              <a:buChar char="•"/>
            </a:pPr>
            <a:r>
              <a:rPr lang="fr-FR" sz="1800" u="sng" dirty="0" smtClean="0">
                <a:solidFill>
                  <a:schemeClr val="tx1"/>
                </a:solidFill>
              </a:rPr>
              <a:t>Pour l’accessibilité universelle</a:t>
            </a:r>
            <a:r>
              <a:rPr lang="fr-FR" sz="1800" dirty="0" smtClean="0">
                <a:solidFill>
                  <a:schemeClr val="tx1"/>
                </a:solidFill>
              </a:rPr>
              <a:t> : en soutenant le projet « Communiquer pour tous », guide pour une information accessible, publié par Santé publique France en 2018. Extrait du préambule de ce guide publié en mai 2018.</a:t>
            </a:r>
          </a:p>
          <a:p>
            <a:pPr marL="285750" lvl="0" indent="-285750">
              <a:buFont typeface="Arial" panose="020B0604020202020204" pitchFamily="34" charset="0"/>
              <a:buChar char="•"/>
            </a:pPr>
            <a:r>
              <a:rPr lang="fr-FR" sz="1800" i="1" dirty="0" smtClean="0">
                <a:solidFill>
                  <a:schemeClr val="tx1"/>
                </a:solidFill>
              </a:rPr>
              <a:t>« Chaque organisme ou chaque communauté a la responsabilité de communiquer et de transmettre une information qui soit lisible et compréhensible par tous. C’est une condition essentielle à la participation citoyenne et à l’accès aux droits » </a:t>
            </a:r>
          </a:p>
        </p:txBody>
      </p:sp>
    </p:spTree>
    <p:extLst>
      <p:ext uri="{BB962C8B-B14F-4D97-AF65-F5344CB8AC3E}">
        <p14:creationId xmlns:p14="http://schemas.microsoft.com/office/powerpoint/2010/main" val="26250301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220883" y="2093901"/>
            <a:ext cx="5311930" cy="1424650"/>
          </a:xfrm>
        </p:spPr>
        <p:txBody>
          <a:bodyPr anchor="b"/>
          <a:lstStyle/>
          <a:p>
            <a:pPr>
              <a:spcBef>
                <a:spcPct val="50000"/>
              </a:spcBef>
            </a:pPr>
            <a:r>
              <a:rPr lang="fr-FR" sz="3200" dirty="0" smtClean="0"/>
              <a:t>Plan d’actions pour l’accessibilité numérique</a:t>
            </a:r>
            <a:endParaRPr lang="fr-FR" sz="3200" dirty="0"/>
          </a:p>
        </p:txBody>
      </p:sp>
      <p:sp>
        <p:nvSpPr>
          <p:cNvPr id="3" name="Espace réservé de la date 2"/>
          <p:cNvSpPr>
            <a:spLocks noGrp="1"/>
          </p:cNvSpPr>
          <p:nvPr>
            <p:ph type="dt" sz="half" idx="12"/>
          </p:nvPr>
        </p:nvSpPr>
        <p:spPr/>
        <p:txBody>
          <a:bodyPr/>
          <a:lstStyle/>
          <a:p>
            <a:r>
              <a:t>30/10/2018</a:t>
            </a:r>
            <a:endParaRPr dirty="0"/>
          </a:p>
        </p:txBody>
      </p:sp>
      <p:sp>
        <p:nvSpPr>
          <p:cNvPr id="4" name="Espace réservé du pied de page 3"/>
          <p:cNvSpPr>
            <a:spLocks noGrp="1"/>
          </p:cNvSpPr>
          <p:nvPr>
            <p:ph type="ftr" sz="quarter" idx="13"/>
          </p:nvPr>
        </p:nvSpPr>
        <p:spPr/>
        <p:txBody>
          <a:bodyPr/>
          <a:lstStyle/>
          <a:p>
            <a:r>
              <a:rPr smtClean="0"/>
              <a:t>Refonte du portail PA | Réunion de lancement</a:t>
            </a:r>
            <a:endParaRPr dirty="0"/>
          </a:p>
        </p:txBody>
      </p:sp>
      <p:sp>
        <p:nvSpPr>
          <p:cNvPr id="5" name="Espace réservé du numéro de diapositive 4"/>
          <p:cNvSpPr>
            <a:spLocks noGrp="1"/>
          </p:cNvSpPr>
          <p:nvPr>
            <p:ph type="sldNum" sz="quarter" idx="14"/>
          </p:nvPr>
        </p:nvSpPr>
        <p:spPr/>
        <p:txBody>
          <a:bodyPr/>
          <a:lstStyle/>
          <a:p>
            <a:fld id="{9412911F-A9BD-4C81-9580-3255D67EF0AC}" type="slidenum">
              <a:rPr/>
              <a:pPr/>
              <a:t>68</a:t>
            </a:fld>
            <a:endParaRPr dirty="0"/>
          </a:p>
        </p:txBody>
      </p:sp>
    </p:spTree>
    <p:extLst>
      <p:ext uri="{BB962C8B-B14F-4D97-AF65-F5344CB8AC3E}">
        <p14:creationId xmlns:p14="http://schemas.microsoft.com/office/powerpoint/2010/main" val="16608021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8" y="198891"/>
            <a:ext cx="6102350" cy="805316"/>
          </a:xfrm>
        </p:spPr>
        <p:txBody>
          <a:bodyPr/>
          <a:lstStyle/>
          <a:p>
            <a:pPr lvl="0"/>
            <a:r>
              <a:rPr lang="fr-FR" dirty="0" smtClean="0"/>
              <a:t>Les principaux sites web de la CNSA  et leur niveau d’accessibilité </a:t>
            </a:r>
            <a:endParaRPr lang="fr-FR" dirty="0"/>
          </a:p>
        </p:txBody>
      </p:sp>
      <p:sp>
        <p:nvSpPr>
          <p:cNvPr id="4" name="Espace réservé du texte 3"/>
          <p:cNvSpPr>
            <a:spLocks noGrp="1"/>
          </p:cNvSpPr>
          <p:nvPr>
            <p:ph type="body" sz="quarter" idx="12"/>
          </p:nvPr>
        </p:nvSpPr>
        <p:spPr>
          <a:xfrm>
            <a:off x="642938" y="1141440"/>
            <a:ext cx="8263995" cy="5558516"/>
          </a:xfrm>
        </p:spPr>
        <p:txBody>
          <a:bodyPr/>
          <a:lstStyle/>
          <a:p>
            <a:pPr lvl="0"/>
            <a:r>
              <a:rPr lang="fr-FR" sz="1800" dirty="0" smtClean="0">
                <a:solidFill>
                  <a:schemeClr val="tx1"/>
                </a:solidFill>
              </a:rPr>
              <a:t>La CNSA veille notamment pour ses deux principaux sites à respecter au mieux le RGAA, Référentiel général d’accessibilité des administrations : Niveau légal A + AA.</a:t>
            </a:r>
          </a:p>
          <a:p>
            <a:pPr lvl="0"/>
            <a:endParaRPr lang="fr-FR" sz="1800" dirty="0">
              <a:solidFill>
                <a:schemeClr val="tx1"/>
              </a:solidFill>
            </a:endParaRPr>
          </a:p>
          <a:p>
            <a:pPr lvl="0"/>
            <a:r>
              <a:rPr lang="fr-FR" sz="1800" dirty="0" smtClean="0">
                <a:solidFill>
                  <a:schemeClr val="tx1"/>
                </a:solidFill>
              </a:rPr>
              <a:t>Pour cela, elle fait réaliser des audits par un expert indépendant et veille à appréhender les exigences de l’accessibilité dès le début de chaque projet web, en sensibilisant les agences web et les développeurs.</a:t>
            </a:r>
          </a:p>
          <a:p>
            <a:pPr lvl="0"/>
            <a:endParaRPr lang="fr-FR" sz="1800" dirty="0">
              <a:solidFill>
                <a:schemeClr val="tx1"/>
              </a:solidFill>
            </a:endParaRPr>
          </a:p>
          <a:p>
            <a:pPr marL="285750" lvl="0" indent="-285750">
              <a:buFont typeface="Arial" panose="020B0604020202020204" pitchFamily="34" charset="0"/>
              <a:buChar char="•"/>
            </a:pPr>
            <a:r>
              <a:rPr lang="fr-FR" sz="1800" dirty="0" smtClean="0">
                <a:solidFill>
                  <a:schemeClr val="tx1"/>
                </a:solidFill>
              </a:rPr>
              <a:t>Le site institutionnel </a:t>
            </a:r>
            <a:r>
              <a:rPr lang="fr-FR" sz="1800" dirty="0" smtClean="0">
                <a:solidFill>
                  <a:schemeClr val="tx1"/>
                </a:solidFill>
                <a:hlinkClick r:id="rId2"/>
              </a:rPr>
              <a:t>www.cnsa.fr</a:t>
            </a:r>
            <a:r>
              <a:rPr lang="fr-FR" sz="1800" dirty="0" smtClean="0">
                <a:solidFill>
                  <a:schemeClr val="tx1"/>
                </a:solidFill>
              </a:rPr>
              <a:t> mis en ligne le 2006 a obtenu le label Accessiweb niveau bronze en 2010.</a:t>
            </a:r>
            <a:br>
              <a:rPr lang="fr-FR" sz="1800" dirty="0" smtClean="0">
                <a:solidFill>
                  <a:schemeClr val="tx1"/>
                </a:solidFill>
              </a:rPr>
            </a:br>
            <a:r>
              <a:rPr lang="fr-FR" sz="1800" dirty="0" smtClean="0">
                <a:solidFill>
                  <a:schemeClr val="tx1"/>
                </a:solidFill>
              </a:rPr>
              <a:t>Dernier audit réalisé : juillet 2017 avec </a:t>
            </a:r>
            <a:r>
              <a:rPr lang="fr-FR" sz="1800" b="1" dirty="0" smtClean="0">
                <a:solidFill>
                  <a:schemeClr val="tx1"/>
                </a:solidFill>
              </a:rPr>
              <a:t>une conformité </a:t>
            </a:r>
            <a:r>
              <a:rPr lang="fr-FR" sz="1800" b="1" dirty="0">
                <a:solidFill>
                  <a:schemeClr val="tx1"/>
                </a:solidFill>
              </a:rPr>
              <a:t>globale au </a:t>
            </a:r>
            <a:r>
              <a:rPr lang="fr-FR" sz="1800" b="1" dirty="0" smtClean="0">
                <a:solidFill>
                  <a:schemeClr val="tx1"/>
                </a:solidFill>
              </a:rPr>
              <a:t>RGAA, </a:t>
            </a:r>
            <a:r>
              <a:rPr lang="fr-FR" sz="1800" b="1" dirty="0">
                <a:solidFill>
                  <a:schemeClr val="tx1"/>
                </a:solidFill>
              </a:rPr>
              <a:t>niveau A+AA </a:t>
            </a:r>
            <a:r>
              <a:rPr lang="fr-FR" sz="1800" b="1" dirty="0" smtClean="0">
                <a:solidFill>
                  <a:schemeClr val="tx1"/>
                </a:solidFill>
              </a:rPr>
              <a:t>de 67 %. </a:t>
            </a:r>
            <a:r>
              <a:rPr lang="fr-FR" sz="1800" dirty="0" smtClean="0">
                <a:solidFill>
                  <a:schemeClr val="tx1"/>
                </a:solidFill>
              </a:rPr>
              <a:t>Principales difficultés rencontrées : la mise en accessibilité des documents de type PDF.</a:t>
            </a:r>
          </a:p>
          <a:p>
            <a:pPr lvl="0"/>
            <a:endParaRPr lang="fr-FR" sz="1800" b="1" dirty="0" smtClean="0">
              <a:solidFill>
                <a:schemeClr val="tx1"/>
              </a:solidFill>
            </a:endParaRPr>
          </a:p>
          <a:p>
            <a:pPr marL="285750" lvl="0" indent="-285750">
              <a:buFont typeface="Arial" panose="020B0604020202020204" pitchFamily="34" charset="0"/>
              <a:buChar char="•"/>
            </a:pPr>
            <a:r>
              <a:rPr lang="fr-FR" sz="1800" dirty="0" smtClean="0">
                <a:solidFill>
                  <a:schemeClr val="tx1"/>
                </a:solidFill>
              </a:rPr>
              <a:t>Le portail </a:t>
            </a:r>
            <a:r>
              <a:rPr lang="fr-FR" sz="1800" dirty="0" smtClean="0">
                <a:solidFill>
                  <a:schemeClr val="tx1"/>
                </a:solidFill>
                <a:hlinkClick r:id="rId3"/>
              </a:rPr>
              <a:t>www.pour-les-personnes-âgées.gouv.fr</a:t>
            </a:r>
            <a:r>
              <a:rPr lang="fr-FR" sz="1800" dirty="0" smtClean="0">
                <a:solidFill>
                  <a:schemeClr val="tx1"/>
                </a:solidFill>
              </a:rPr>
              <a:t> mis en ligne en juin 2015</a:t>
            </a:r>
            <a:br>
              <a:rPr lang="fr-FR" sz="1800" dirty="0" smtClean="0">
                <a:solidFill>
                  <a:schemeClr val="tx1"/>
                </a:solidFill>
              </a:rPr>
            </a:br>
            <a:r>
              <a:rPr lang="fr-FR" sz="1800" dirty="0" smtClean="0">
                <a:solidFill>
                  <a:schemeClr val="tx1"/>
                </a:solidFill>
              </a:rPr>
              <a:t>Dernier audit accessibilité réalisé avril 2017 avec </a:t>
            </a:r>
            <a:r>
              <a:rPr lang="fr-FR" sz="1800" b="1" dirty="0" smtClean="0">
                <a:solidFill>
                  <a:schemeClr val="tx1"/>
                </a:solidFill>
              </a:rPr>
              <a:t>un </a:t>
            </a:r>
            <a:r>
              <a:rPr lang="fr-FR" sz="1800" b="1" dirty="0">
                <a:solidFill>
                  <a:schemeClr val="tx1"/>
                </a:solidFill>
              </a:rPr>
              <a:t>taux de conformité au </a:t>
            </a:r>
            <a:r>
              <a:rPr lang="fr-FR" sz="1800" b="1" dirty="0" smtClean="0">
                <a:solidFill>
                  <a:schemeClr val="tx1"/>
                </a:solidFill>
              </a:rPr>
              <a:t>RGAA, </a:t>
            </a:r>
            <a:r>
              <a:rPr lang="fr-FR" sz="1800" b="1" dirty="0">
                <a:solidFill>
                  <a:schemeClr val="tx1"/>
                </a:solidFill>
              </a:rPr>
              <a:t>niveau A+AA de 92 </a:t>
            </a:r>
            <a:r>
              <a:rPr lang="fr-FR" sz="1800" b="1" dirty="0" smtClean="0">
                <a:solidFill>
                  <a:schemeClr val="tx1"/>
                </a:solidFill>
              </a:rPr>
              <a:t>%.</a:t>
            </a:r>
            <a:endParaRPr lang="fr-FR" sz="1800" dirty="0" smtClean="0">
              <a:solidFill>
                <a:schemeClr val="tx1"/>
              </a:solidFill>
            </a:endParaRPr>
          </a:p>
        </p:txBody>
      </p:sp>
    </p:spTree>
    <p:extLst>
      <p:ext uri="{BB962C8B-B14F-4D97-AF65-F5344CB8AC3E}">
        <p14:creationId xmlns:p14="http://schemas.microsoft.com/office/powerpoint/2010/main" val="2410986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220883" y="1772816"/>
            <a:ext cx="5311930" cy="1424650"/>
          </a:xfrm>
        </p:spPr>
        <p:txBody>
          <a:bodyPr/>
          <a:lstStyle/>
          <a:p>
            <a:r>
              <a:rPr lang="fr-FR" dirty="0"/>
              <a:t>M</a:t>
            </a:r>
            <a:r>
              <a:rPr lang="fr-FR" dirty="0" smtClean="0"/>
              <a:t>odalités d’action pour impulser et accompagner la transformation de l’offre</a:t>
            </a:r>
            <a:endParaRPr lang="fr-FR" dirty="0"/>
          </a:p>
        </p:txBody>
      </p:sp>
      <p:sp>
        <p:nvSpPr>
          <p:cNvPr id="4" name="Espace réservé du texte 3"/>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24021690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86206" y="317513"/>
            <a:ext cx="6102350" cy="605543"/>
          </a:xfrm>
        </p:spPr>
        <p:txBody>
          <a:bodyPr/>
          <a:lstStyle/>
          <a:p>
            <a:r>
              <a:rPr lang="fr-FR" dirty="0" smtClean="0"/>
              <a:t>Quelques actions concrètes</a:t>
            </a:r>
            <a:endParaRPr lang="fr-FR" dirty="0"/>
          </a:p>
        </p:txBody>
      </p:sp>
      <p:sp>
        <p:nvSpPr>
          <p:cNvPr id="4" name="Espace réservé du texte 3"/>
          <p:cNvSpPr>
            <a:spLocks noGrp="1"/>
          </p:cNvSpPr>
          <p:nvPr>
            <p:ph type="body" sz="quarter" idx="12"/>
          </p:nvPr>
        </p:nvSpPr>
        <p:spPr>
          <a:xfrm flipH="1">
            <a:off x="101599" y="1072443"/>
            <a:ext cx="4231218" cy="5641863"/>
          </a:xfrm>
        </p:spPr>
        <p:txBody>
          <a:bodyPr/>
          <a:lstStyle/>
          <a:p>
            <a:pPr marL="0" indent="0">
              <a:buNone/>
            </a:pPr>
            <a:r>
              <a:rPr lang="fr-FR" dirty="0">
                <a:latin typeface="Arial" charset="0"/>
                <a:ea typeface="Arial" charset="0"/>
                <a:cs typeface="Arial" charset="0"/>
              </a:rPr>
              <a:t>Sur ses sites, </a:t>
            </a:r>
            <a:r>
              <a:rPr lang="fr-FR" dirty="0" smtClean="0">
                <a:latin typeface="Arial" charset="0"/>
                <a:ea typeface="Arial" charset="0"/>
                <a:cs typeface="Arial" charset="0"/>
              </a:rPr>
              <a:t>dans une démarche d’accessibilité, la </a:t>
            </a:r>
            <a:r>
              <a:rPr lang="fr-FR" dirty="0">
                <a:latin typeface="Arial" charset="0"/>
                <a:ea typeface="Arial" charset="0"/>
                <a:cs typeface="Arial" charset="0"/>
              </a:rPr>
              <a:t>CNSA </a:t>
            </a:r>
            <a:r>
              <a:rPr lang="fr-FR" dirty="0" smtClean="0">
                <a:latin typeface="Arial" charset="0"/>
                <a:ea typeface="Arial" charset="0"/>
                <a:cs typeface="Arial" charset="0"/>
              </a:rPr>
              <a:t>propose dans la mesure du possible : </a:t>
            </a:r>
            <a:endParaRPr lang="fr-FR" dirty="0">
              <a:latin typeface="Arial" charset="0"/>
              <a:ea typeface="Arial" charset="0"/>
              <a:cs typeface="Arial" charset="0"/>
            </a:endParaRPr>
          </a:p>
          <a:p>
            <a:pPr marL="0" indent="0">
              <a:buNone/>
            </a:pPr>
            <a:r>
              <a:rPr lang="fr-FR" dirty="0">
                <a:latin typeface="Arial" charset="0"/>
                <a:ea typeface="Arial" charset="0"/>
                <a:cs typeface="Arial" charset="0"/>
              </a:rPr>
              <a:t> </a:t>
            </a:r>
          </a:p>
          <a:p>
            <a:pPr lvl="0"/>
            <a:r>
              <a:rPr lang="fr-FR" dirty="0">
                <a:latin typeface="Arial" charset="0"/>
                <a:ea typeface="Arial" charset="0"/>
                <a:cs typeface="Arial" charset="0"/>
              </a:rPr>
              <a:t>une police de caractère simple et de taille relativement </a:t>
            </a:r>
            <a:r>
              <a:rPr lang="fr-FR" dirty="0" smtClean="0">
                <a:latin typeface="Arial" charset="0"/>
                <a:ea typeface="Arial" charset="0"/>
                <a:cs typeface="Arial" charset="0"/>
              </a:rPr>
              <a:t>importante ; </a:t>
            </a:r>
            <a:endParaRPr lang="fr-FR" dirty="0">
              <a:latin typeface="Arial" charset="0"/>
              <a:ea typeface="Arial" charset="0"/>
              <a:cs typeface="Arial" charset="0"/>
            </a:endParaRPr>
          </a:p>
          <a:p>
            <a:pPr lvl="0"/>
            <a:r>
              <a:rPr lang="fr-FR" dirty="0">
                <a:latin typeface="Arial" charset="0"/>
                <a:ea typeface="Arial" charset="0"/>
                <a:cs typeface="Arial" charset="0"/>
              </a:rPr>
              <a:t>des contrastes de couleur suffisants ; </a:t>
            </a:r>
          </a:p>
          <a:p>
            <a:pPr lvl="0"/>
            <a:r>
              <a:rPr lang="fr-FR" dirty="0">
                <a:latin typeface="Arial" charset="0"/>
                <a:ea typeface="Arial" charset="0"/>
                <a:cs typeface="Arial" charset="0"/>
              </a:rPr>
              <a:t>une mise en page simple </a:t>
            </a:r>
            <a:r>
              <a:rPr lang="fr-FR" dirty="0" smtClean="0">
                <a:latin typeface="Arial" charset="0"/>
                <a:ea typeface="Arial" charset="0"/>
                <a:cs typeface="Arial" charset="0"/>
              </a:rPr>
              <a:t>et structurée qui </a:t>
            </a:r>
            <a:r>
              <a:rPr lang="fr-FR" dirty="0">
                <a:latin typeface="Arial" charset="0"/>
                <a:ea typeface="Arial" charset="0"/>
                <a:cs typeface="Arial" charset="0"/>
              </a:rPr>
              <a:t>identifie </a:t>
            </a:r>
            <a:r>
              <a:rPr lang="fr-FR" dirty="0" smtClean="0">
                <a:latin typeface="Arial" charset="0"/>
                <a:ea typeface="Arial" charset="0"/>
                <a:cs typeface="Arial" charset="0"/>
              </a:rPr>
              <a:t>: titres</a:t>
            </a:r>
            <a:r>
              <a:rPr lang="fr-FR" dirty="0">
                <a:latin typeface="Arial" charset="0"/>
                <a:ea typeface="Arial" charset="0"/>
                <a:cs typeface="Arial" charset="0"/>
              </a:rPr>
              <a:t>, sous-titres </a:t>
            </a:r>
            <a:r>
              <a:rPr lang="fr-FR" dirty="0" smtClean="0">
                <a:latin typeface="Arial" charset="0"/>
                <a:ea typeface="Arial" charset="0"/>
                <a:cs typeface="Arial" charset="0"/>
              </a:rPr>
              <a:t>paragraphes…;</a:t>
            </a:r>
          </a:p>
          <a:p>
            <a:pPr lvl="0"/>
            <a:r>
              <a:rPr lang="fr-FR" dirty="0" smtClean="0">
                <a:latin typeface="Arial" charset="0"/>
                <a:ea typeface="Arial" charset="0"/>
                <a:cs typeface="Arial" charset="0"/>
              </a:rPr>
              <a:t>des </a:t>
            </a:r>
            <a:r>
              <a:rPr lang="fr-FR" dirty="0">
                <a:latin typeface="Arial" charset="0"/>
                <a:ea typeface="Arial" charset="0"/>
                <a:cs typeface="Arial" charset="0"/>
              </a:rPr>
              <a:t>liens d’évitement pour accéder directement aux contenus et menus de navigation ;  </a:t>
            </a:r>
          </a:p>
          <a:p>
            <a:pPr lvl="0"/>
            <a:r>
              <a:rPr lang="fr-FR" dirty="0" smtClean="0">
                <a:latin typeface="Arial" charset="0"/>
                <a:ea typeface="Arial" charset="0"/>
                <a:cs typeface="Arial" charset="0"/>
              </a:rPr>
              <a:t>des sous-titres et une transcription pour </a:t>
            </a:r>
            <a:r>
              <a:rPr lang="fr-FR" dirty="0">
                <a:latin typeface="Arial" charset="0"/>
                <a:ea typeface="Arial" charset="0"/>
                <a:cs typeface="Arial" charset="0"/>
              </a:rPr>
              <a:t>les </a:t>
            </a:r>
            <a:r>
              <a:rPr lang="fr-FR" dirty="0" smtClean="0">
                <a:latin typeface="Arial" charset="0"/>
                <a:ea typeface="Arial" charset="0"/>
                <a:cs typeface="Arial" charset="0"/>
              </a:rPr>
              <a:t>vidéos, voire une traduction en LSF ; </a:t>
            </a:r>
            <a:endParaRPr lang="fr-FR" dirty="0">
              <a:latin typeface="Arial" charset="0"/>
              <a:ea typeface="Arial" charset="0"/>
              <a:cs typeface="Arial" charset="0"/>
            </a:endParaRPr>
          </a:p>
          <a:p>
            <a:pPr lvl="0"/>
            <a:r>
              <a:rPr lang="fr-FR" dirty="0" smtClean="0">
                <a:latin typeface="Arial" charset="0"/>
                <a:ea typeface="Arial" charset="0"/>
                <a:cs typeface="Arial" charset="0"/>
              </a:rPr>
              <a:t>des </a:t>
            </a:r>
            <a:r>
              <a:rPr lang="fr-FR" dirty="0">
                <a:latin typeface="Arial" charset="0"/>
                <a:ea typeface="Arial" charset="0"/>
                <a:cs typeface="Arial" charset="0"/>
              </a:rPr>
              <a:t>formulaires </a:t>
            </a:r>
            <a:r>
              <a:rPr lang="fr-FR" dirty="0" smtClean="0">
                <a:latin typeface="Arial" charset="0"/>
                <a:ea typeface="Arial" charset="0"/>
                <a:cs typeface="Arial" charset="0"/>
              </a:rPr>
              <a:t>accessibles ;</a:t>
            </a:r>
          </a:p>
          <a:p>
            <a:pPr lvl="0"/>
            <a:r>
              <a:rPr lang="fr-FR" dirty="0">
                <a:latin typeface="Arial" charset="0"/>
                <a:cs typeface="Arial" charset="0"/>
              </a:rPr>
              <a:t>c</a:t>
            </a:r>
            <a:r>
              <a:rPr lang="fr-FR" dirty="0" smtClean="0">
                <a:latin typeface="Arial" charset="0"/>
                <a:cs typeface="Arial" charset="0"/>
              </a:rPr>
              <a:t>ertains contenus rédigés selon la méthode « facile à lire et à comprendre »</a:t>
            </a:r>
            <a:endParaRPr lang="fr-FR" dirty="0"/>
          </a:p>
        </p:txBody>
      </p:sp>
      <p:sp>
        <p:nvSpPr>
          <p:cNvPr id="6" name="Espace réservé du numéro de diapositive 5"/>
          <p:cNvSpPr>
            <a:spLocks noGrp="1"/>
          </p:cNvSpPr>
          <p:nvPr>
            <p:ph type="sldNum" sz="quarter" idx="15"/>
          </p:nvPr>
        </p:nvSpPr>
        <p:spPr/>
        <p:txBody>
          <a:bodyPr/>
          <a:lstStyle/>
          <a:p>
            <a:fld id="{9412911F-A9BD-4C81-9580-3255D67EF0AC}" type="slidenum">
              <a:rPr/>
              <a:pPr/>
              <a:t>70</a:t>
            </a:fld>
            <a:endParaRP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689" y="4205127"/>
            <a:ext cx="4213736" cy="2579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712" y="923056"/>
            <a:ext cx="4481689" cy="3147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06911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8" y="198891"/>
            <a:ext cx="6102350" cy="805316"/>
          </a:xfrm>
        </p:spPr>
        <p:txBody>
          <a:bodyPr/>
          <a:lstStyle/>
          <a:p>
            <a:pPr lvl="0"/>
            <a:r>
              <a:rPr lang="fr-FR" dirty="0" smtClean="0"/>
              <a:t>Plan d’action pour l’accessibilité numérique prévu en 2019 (engagé en 2018)</a:t>
            </a:r>
            <a:endParaRPr lang="fr-FR" dirty="0"/>
          </a:p>
        </p:txBody>
      </p:sp>
      <p:sp>
        <p:nvSpPr>
          <p:cNvPr id="4" name="Espace réservé du texte 3"/>
          <p:cNvSpPr>
            <a:spLocks noGrp="1"/>
          </p:cNvSpPr>
          <p:nvPr>
            <p:ph type="body" sz="quarter" idx="12"/>
          </p:nvPr>
        </p:nvSpPr>
        <p:spPr>
          <a:xfrm>
            <a:off x="642938" y="1129553"/>
            <a:ext cx="8343018" cy="6027603"/>
          </a:xfrm>
        </p:spPr>
        <p:txBody>
          <a:bodyPr/>
          <a:lstStyle/>
          <a:p>
            <a:pPr marL="285750" lvl="0" indent="-285750">
              <a:buFont typeface="Arial" panose="020B0604020202020204" pitchFamily="34" charset="0"/>
              <a:buChar char="•"/>
            </a:pPr>
            <a:r>
              <a:rPr lang="fr-FR" sz="1800" b="1" dirty="0" smtClean="0">
                <a:solidFill>
                  <a:schemeClr val="tx1"/>
                </a:solidFill>
              </a:rPr>
              <a:t>Cartographier</a:t>
            </a:r>
            <a:r>
              <a:rPr lang="fr-FR" sz="1800" dirty="0" smtClean="0">
                <a:solidFill>
                  <a:schemeClr val="tx1"/>
                </a:solidFill>
              </a:rPr>
              <a:t> tous les sites et applications web de la CNSA concernés par le RGAA, évaluer leur niveau et prévoir un plan d’actions sur 3 ans.</a:t>
            </a:r>
          </a:p>
          <a:p>
            <a:pPr lvl="0"/>
            <a:endParaRPr lang="fr-FR" sz="1800" dirty="0" smtClean="0">
              <a:solidFill>
                <a:schemeClr val="tx1"/>
              </a:solidFill>
            </a:endParaRPr>
          </a:p>
          <a:p>
            <a:pPr marL="285750" lvl="0" indent="-285750">
              <a:buFont typeface="Arial" panose="020B0604020202020204" pitchFamily="34" charset="0"/>
              <a:buChar char="•"/>
            </a:pPr>
            <a:r>
              <a:rPr lang="fr-FR" sz="1800" b="1" dirty="0" smtClean="0">
                <a:solidFill>
                  <a:schemeClr val="tx1"/>
                </a:solidFill>
              </a:rPr>
              <a:t>Poursuivre les actions de sensibilisation </a:t>
            </a:r>
            <a:r>
              <a:rPr lang="fr-FR" sz="1800" dirty="0" smtClean="0">
                <a:solidFill>
                  <a:schemeClr val="tx1"/>
                </a:solidFill>
              </a:rPr>
              <a:t>à tous les niveaux : direction générale, directeurs métiers, managers, chefs de projets DSI, rédacteurs, statisticiens, assistantes.</a:t>
            </a:r>
          </a:p>
          <a:p>
            <a:pPr lvl="0"/>
            <a:endParaRPr lang="fr-FR" sz="1800" dirty="0" smtClean="0">
              <a:solidFill>
                <a:schemeClr val="tx1"/>
              </a:solidFill>
            </a:endParaRPr>
          </a:p>
          <a:p>
            <a:pPr marL="285750" lvl="0" indent="-285750">
              <a:buFont typeface="Arial" panose="020B0604020202020204" pitchFamily="34" charset="0"/>
              <a:buChar char="•"/>
            </a:pPr>
            <a:r>
              <a:rPr lang="fr-FR" sz="1800" b="1" dirty="0" smtClean="0">
                <a:solidFill>
                  <a:schemeClr val="tx1"/>
                </a:solidFill>
              </a:rPr>
              <a:t>Inciter à la formation </a:t>
            </a:r>
            <a:r>
              <a:rPr lang="fr-FR" sz="1800" dirty="0" smtClean="0">
                <a:solidFill>
                  <a:schemeClr val="tx1"/>
                </a:solidFill>
              </a:rPr>
              <a:t>les principaux intervenants sur les projets webs (Direction de la communication, chefs de projet DSI et rédacteurs de documents dans la perspective de rendre accessibles les documents bureautiques (Word, Excel, PDF).</a:t>
            </a:r>
          </a:p>
          <a:p>
            <a:pPr marL="285750" lvl="0" indent="-285750">
              <a:buFont typeface="Arial" panose="020B0604020202020204" pitchFamily="34" charset="0"/>
              <a:buChar char="•"/>
            </a:pPr>
            <a:endParaRPr lang="fr-FR" sz="1800" dirty="0">
              <a:solidFill>
                <a:schemeClr val="tx1"/>
              </a:solidFill>
            </a:endParaRPr>
          </a:p>
          <a:p>
            <a:pPr marL="285750" lvl="0" indent="-285750">
              <a:buFont typeface="Arial" panose="020B0604020202020204" pitchFamily="34" charset="0"/>
              <a:buChar char="•"/>
            </a:pPr>
            <a:r>
              <a:rPr lang="fr-FR" sz="1800" b="1" dirty="0" smtClean="0">
                <a:solidFill>
                  <a:schemeClr val="tx1"/>
                </a:solidFill>
              </a:rPr>
              <a:t>Publier sur chaque site</a:t>
            </a:r>
            <a:r>
              <a:rPr lang="fr-FR" sz="1800" dirty="0" smtClean="0">
                <a:solidFill>
                  <a:schemeClr val="tx1"/>
                </a:solidFill>
              </a:rPr>
              <a:t>, la déclaration d’accessibilité, le schéma pluriannuel sur 3 ans et le plan d’actions annuel, conformément à l’article 47 de la loi de 2005 qui a été récemment modifié par la loi de septembre 2018 pour la liberté de choisir son avenir professionnel.</a:t>
            </a:r>
          </a:p>
          <a:p>
            <a:pPr marL="285750" lvl="0" indent="-285750">
              <a:buFont typeface="Arial" panose="020B0604020202020204" pitchFamily="34" charset="0"/>
              <a:buChar char="•"/>
            </a:pPr>
            <a:endParaRPr lang="fr-FR" sz="1800" b="1" dirty="0" smtClean="0">
              <a:solidFill>
                <a:schemeClr val="tx1"/>
              </a:solidFill>
            </a:endParaRPr>
          </a:p>
          <a:p>
            <a:pPr marL="285750" lvl="0" indent="-285750">
              <a:buFont typeface="Arial" panose="020B0604020202020204" pitchFamily="34" charset="0"/>
              <a:buChar char="•"/>
            </a:pPr>
            <a:r>
              <a:rPr lang="fr-FR" sz="1800" b="1" dirty="0" smtClean="0">
                <a:solidFill>
                  <a:schemeClr val="tx1"/>
                </a:solidFill>
              </a:rPr>
              <a:t>Labelliser</a:t>
            </a:r>
            <a:r>
              <a:rPr lang="fr-FR" sz="1800" dirty="0" smtClean="0">
                <a:solidFill>
                  <a:schemeClr val="tx1"/>
                </a:solidFill>
              </a:rPr>
              <a:t> (label e accessibilité) pour donner de la visibilité aux actions menées et sensibiliser les partenaires sur la démarche « Accessibilité numérique » </a:t>
            </a:r>
          </a:p>
          <a:p>
            <a:pPr marL="285750" lvl="0" indent="-285750">
              <a:buFont typeface="Arial" panose="020B0604020202020204" pitchFamily="34" charset="0"/>
              <a:buChar char="•"/>
            </a:pPr>
            <a:endParaRPr lang="fr-FR" sz="1800" dirty="0" smtClean="0">
              <a:solidFill>
                <a:schemeClr val="tx1"/>
              </a:solidFill>
            </a:endParaRPr>
          </a:p>
        </p:txBody>
      </p:sp>
    </p:spTree>
    <p:extLst>
      <p:ext uri="{BB962C8B-B14F-4D97-AF65-F5344CB8AC3E}">
        <p14:creationId xmlns:p14="http://schemas.microsoft.com/office/powerpoint/2010/main" val="33905099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8" y="198891"/>
            <a:ext cx="6102350" cy="805316"/>
          </a:xfrm>
        </p:spPr>
        <p:txBody>
          <a:bodyPr/>
          <a:lstStyle/>
          <a:p>
            <a:pPr lvl="0"/>
            <a:r>
              <a:rPr lang="fr-FR" dirty="0" smtClean="0"/>
              <a:t>Retour d’expérience</a:t>
            </a:r>
            <a:endParaRPr lang="fr-FR" dirty="0"/>
          </a:p>
        </p:txBody>
      </p:sp>
      <p:sp>
        <p:nvSpPr>
          <p:cNvPr id="4" name="Espace réservé du texte 3"/>
          <p:cNvSpPr>
            <a:spLocks noGrp="1"/>
          </p:cNvSpPr>
          <p:nvPr>
            <p:ph type="body" sz="quarter" idx="12"/>
          </p:nvPr>
        </p:nvSpPr>
        <p:spPr>
          <a:xfrm>
            <a:off x="642937" y="1151466"/>
            <a:ext cx="8117241" cy="5418667"/>
          </a:xfrm>
        </p:spPr>
        <p:txBody>
          <a:bodyPr/>
          <a:lstStyle/>
          <a:p>
            <a:pPr lvl="0"/>
            <a:r>
              <a:rPr lang="fr-FR" sz="1800" b="1" dirty="0" smtClean="0">
                <a:solidFill>
                  <a:schemeClr val="tx1"/>
                </a:solidFill>
              </a:rPr>
              <a:t>Une démarche accessibilité au sein d’une organisation </a:t>
            </a:r>
            <a:r>
              <a:rPr lang="fr-FR" sz="1800" dirty="0" smtClean="0">
                <a:solidFill>
                  <a:schemeClr val="tx1"/>
                </a:solidFill>
              </a:rPr>
              <a:t>ne peut être efficace :</a:t>
            </a:r>
          </a:p>
          <a:p>
            <a:pPr lvl="0"/>
            <a:endParaRPr lang="fr-FR" sz="1800" dirty="0" smtClean="0">
              <a:solidFill>
                <a:schemeClr val="tx1"/>
              </a:solidFill>
            </a:endParaRPr>
          </a:p>
          <a:p>
            <a:pPr marL="285750" lvl="0" indent="-285750">
              <a:buFont typeface="Arial" panose="020B0604020202020204" pitchFamily="34" charset="0"/>
              <a:buChar char="•"/>
            </a:pPr>
            <a:r>
              <a:rPr lang="fr-FR" sz="1800" dirty="0">
                <a:solidFill>
                  <a:schemeClr val="tx1"/>
                </a:solidFill>
              </a:rPr>
              <a:t>s</a:t>
            </a:r>
            <a:r>
              <a:rPr lang="fr-FR" sz="1800" dirty="0" smtClean="0">
                <a:solidFill>
                  <a:schemeClr val="tx1"/>
                </a:solidFill>
              </a:rPr>
              <a:t>ans l’engagement et l’appui de la direction</a:t>
            </a:r>
          </a:p>
          <a:p>
            <a:pPr lvl="0"/>
            <a:endParaRPr lang="fr-FR" sz="1800" dirty="0" smtClean="0">
              <a:solidFill>
                <a:schemeClr val="tx1"/>
              </a:solidFill>
            </a:endParaRPr>
          </a:p>
          <a:p>
            <a:pPr marL="285750" lvl="0" indent="-285750">
              <a:buFont typeface="Arial" panose="020B0604020202020204" pitchFamily="34" charset="0"/>
              <a:buChar char="•"/>
            </a:pPr>
            <a:r>
              <a:rPr lang="fr-FR" sz="1800" dirty="0">
                <a:solidFill>
                  <a:schemeClr val="tx1"/>
                </a:solidFill>
              </a:rPr>
              <a:t>s</a:t>
            </a:r>
            <a:r>
              <a:rPr lang="fr-FR" sz="1800" dirty="0" smtClean="0">
                <a:solidFill>
                  <a:schemeClr val="tx1"/>
                </a:solidFill>
              </a:rPr>
              <a:t>ans la nomination d’un 1 ou 2 référents pour suivre la démarche d’accessibilité dans son ensemble (veille technique, veille législative, suivi des projets, sessions de sensibilisation, points d’étape réguliers…)</a:t>
            </a:r>
          </a:p>
          <a:p>
            <a:pPr lvl="0"/>
            <a:endParaRPr lang="fr-FR" sz="1800" dirty="0" smtClean="0">
              <a:solidFill>
                <a:schemeClr val="tx1"/>
              </a:solidFill>
            </a:endParaRPr>
          </a:p>
          <a:p>
            <a:pPr marL="285750" lvl="0" indent="-285750">
              <a:buFont typeface="Arial" panose="020B0604020202020204" pitchFamily="34" charset="0"/>
              <a:buChar char="•"/>
            </a:pPr>
            <a:r>
              <a:rPr lang="fr-FR" sz="1800" dirty="0" smtClean="0">
                <a:solidFill>
                  <a:schemeClr val="tx1"/>
                </a:solidFill>
              </a:rPr>
              <a:t>sans l’accompagnement d’un expert indépendant pour réaliser des audits réguliers et à chaque évolution d’un site,  accompagner les développements techniques et former si besoin les différents intervenants (chef de projets, développeurs, rédacteurs…)</a:t>
            </a:r>
          </a:p>
          <a:p>
            <a:pPr lvl="0"/>
            <a:r>
              <a:rPr lang="fr-FR" sz="1800" u="sng" dirty="0" smtClean="0">
                <a:solidFill>
                  <a:schemeClr val="tx1"/>
                </a:solidFill>
              </a:rPr>
              <a:t>A retenir</a:t>
            </a:r>
            <a:r>
              <a:rPr lang="fr-FR" sz="1800" dirty="0" smtClean="0">
                <a:solidFill>
                  <a:schemeClr val="tx1"/>
                </a:solidFill>
              </a:rPr>
              <a:t> :</a:t>
            </a:r>
          </a:p>
          <a:p>
            <a:pPr marL="285750" lvl="0" indent="-285750">
              <a:buFont typeface="Arial" panose="020B0604020202020204" pitchFamily="34" charset="0"/>
              <a:buChar char="•"/>
            </a:pPr>
            <a:r>
              <a:rPr lang="fr-FR" sz="1800" dirty="0" smtClean="0">
                <a:solidFill>
                  <a:schemeClr val="tx1"/>
                </a:solidFill>
              </a:rPr>
              <a:t>Intégrer l’accessibilité en amont des projets web et publications et à tous les niveaux : ergonomie, graphisme, développement, contributeur et rédaction</a:t>
            </a:r>
          </a:p>
          <a:p>
            <a:pPr marL="285750" lvl="0" indent="-285750">
              <a:buFont typeface="Arial" panose="020B0604020202020204" pitchFamily="34" charset="0"/>
              <a:buChar char="•"/>
            </a:pPr>
            <a:r>
              <a:rPr lang="fr-FR" sz="1800" dirty="0" smtClean="0">
                <a:solidFill>
                  <a:schemeClr val="tx1"/>
                </a:solidFill>
              </a:rPr>
              <a:t>Prévoir un budget pour cette démarche</a:t>
            </a:r>
          </a:p>
          <a:p>
            <a:pPr marL="285750" lvl="0" indent="-285750">
              <a:buFont typeface="Arial" panose="020B0604020202020204" pitchFamily="34" charset="0"/>
              <a:buChar char="•"/>
            </a:pPr>
            <a:r>
              <a:rPr lang="fr-FR" sz="1800" dirty="0" smtClean="0">
                <a:solidFill>
                  <a:schemeClr val="tx1"/>
                </a:solidFill>
              </a:rPr>
              <a:t>Intégrer les exigences d’accessibilité dans les marchés web</a:t>
            </a:r>
          </a:p>
          <a:p>
            <a:pPr lvl="0"/>
            <a:endParaRPr lang="fr-FR" sz="1800" dirty="0" smtClean="0">
              <a:solidFill>
                <a:schemeClr val="tx1"/>
              </a:solidFill>
            </a:endParaRPr>
          </a:p>
          <a:p>
            <a:pPr lvl="0"/>
            <a:endParaRPr lang="fr-FR" sz="1800" dirty="0" smtClean="0">
              <a:solidFill>
                <a:schemeClr val="tx1"/>
              </a:solidFill>
            </a:endParaRPr>
          </a:p>
          <a:p>
            <a:pPr marL="285750" lvl="0" indent="-285750">
              <a:buFont typeface="Arial" panose="020B0604020202020204" pitchFamily="34" charset="0"/>
              <a:buChar char="•"/>
            </a:pPr>
            <a:endParaRPr lang="fr-FR" sz="1800" dirty="0">
              <a:solidFill>
                <a:schemeClr val="tx1"/>
              </a:solidFill>
            </a:endParaRPr>
          </a:p>
          <a:p>
            <a:pPr lvl="0"/>
            <a:r>
              <a:rPr lang="fr-FR" sz="1800" dirty="0" smtClean="0">
                <a:solidFill>
                  <a:schemeClr val="tx1"/>
                </a:solidFill>
              </a:rPr>
              <a:t> </a:t>
            </a:r>
          </a:p>
          <a:p>
            <a:pPr marL="285750" lvl="0" indent="-285750">
              <a:buFont typeface="Arial" panose="020B0604020202020204" pitchFamily="34" charset="0"/>
              <a:buChar char="•"/>
            </a:pPr>
            <a:endParaRPr lang="fr-FR" sz="1800" b="1" dirty="0">
              <a:solidFill>
                <a:schemeClr val="tx1"/>
              </a:solidFill>
            </a:endParaRPr>
          </a:p>
        </p:txBody>
      </p:sp>
    </p:spTree>
    <p:extLst>
      <p:ext uri="{BB962C8B-B14F-4D97-AF65-F5344CB8AC3E}">
        <p14:creationId xmlns:p14="http://schemas.microsoft.com/office/powerpoint/2010/main" val="26539598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220883" y="2093901"/>
            <a:ext cx="5311930" cy="1424650"/>
          </a:xfrm>
        </p:spPr>
        <p:txBody>
          <a:bodyPr anchor="b"/>
          <a:lstStyle/>
          <a:p>
            <a:pPr>
              <a:spcBef>
                <a:spcPct val="50000"/>
              </a:spcBef>
            </a:pPr>
            <a:r>
              <a:rPr lang="fr-FR" sz="3200" dirty="0"/>
              <a:t>Focus sur la production d’information en facile à lire et à comprendre à la CNSA</a:t>
            </a:r>
          </a:p>
        </p:txBody>
      </p:sp>
      <p:sp>
        <p:nvSpPr>
          <p:cNvPr id="5" name="Espace réservé du numéro de diapositive 4"/>
          <p:cNvSpPr>
            <a:spLocks noGrp="1"/>
          </p:cNvSpPr>
          <p:nvPr>
            <p:ph type="sldNum" sz="quarter" idx="14"/>
          </p:nvPr>
        </p:nvSpPr>
        <p:spPr/>
        <p:txBody>
          <a:bodyPr/>
          <a:lstStyle/>
          <a:p>
            <a:fld id="{9412911F-A9BD-4C81-9580-3255D67EF0AC}" type="slidenum">
              <a:rPr/>
              <a:pPr/>
              <a:t>73</a:t>
            </a:fld>
            <a:endParaRPr dirty="0"/>
          </a:p>
        </p:txBody>
      </p:sp>
    </p:spTree>
    <p:extLst>
      <p:ext uri="{BB962C8B-B14F-4D97-AF65-F5344CB8AC3E}">
        <p14:creationId xmlns:p14="http://schemas.microsoft.com/office/powerpoint/2010/main" val="12486963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8" y="330199"/>
            <a:ext cx="6102350" cy="674007"/>
          </a:xfrm>
        </p:spPr>
        <p:txBody>
          <a:bodyPr/>
          <a:lstStyle/>
          <a:p>
            <a:pPr lvl="0"/>
            <a:r>
              <a:rPr lang="fr-FR" dirty="0" smtClean="0"/>
              <a:t>Une production internalisée depuis 2015</a:t>
            </a:r>
            <a:endParaRPr lang="fr-FR" dirty="0"/>
          </a:p>
        </p:txBody>
      </p:sp>
      <p:sp>
        <p:nvSpPr>
          <p:cNvPr id="4" name="Espace réservé du texte 3"/>
          <p:cNvSpPr>
            <a:spLocks noGrp="1"/>
          </p:cNvSpPr>
          <p:nvPr>
            <p:ph type="body" sz="quarter" idx="12"/>
          </p:nvPr>
        </p:nvSpPr>
        <p:spPr>
          <a:xfrm>
            <a:off x="642937" y="1151466"/>
            <a:ext cx="8117241" cy="5418667"/>
          </a:xfrm>
        </p:spPr>
        <p:txBody>
          <a:bodyPr/>
          <a:lstStyle/>
          <a:p>
            <a:pPr lvl="0"/>
            <a:r>
              <a:rPr lang="fr-FR" sz="1800" dirty="0" smtClean="0">
                <a:solidFill>
                  <a:schemeClr val="tx1"/>
                </a:solidFill>
              </a:rPr>
              <a:t>La CNSA est engagée depuis 2015 dans une démarche de production </a:t>
            </a:r>
            <a:r>
              <a:rPr lang="fr-FR" sz="1800" b="1" dirty="0" smtClean="0">
                <a:solidFill>
                  <a:schemeClr val="tx1"/>
                </a:solidFill>
              </a:rPr>
              <a:t>en interne</a:t>
            </a:r>
            <a:r>
              <a:rPr lang="fr-FR" sz="1800" dirty="0" smtClean="0">
                <a:solidFill>
                  <a:schemeClr val="tx1"/>
                </a:solidFill>
              </a:rPr>
              <a:t> d’informations en facile à lire et à comprendre :</a:t>
            </a:r>
          </a:p>
          <a:p>
            <a:pPr lvl="0"/>
            <a:endParaRPr lang="fr-FR" sz="1800" dirty="0" smtClean="0">
              <a:solidFill>
                <a:schemeClr val="tx1"/>
              </a:solidFill>
            </a:endParaRPr>
          </a:p>
          <a:p>
            <a:pPr marL="285750" lvl="0" indent="-285750">
              <a:buFont typeface="Arial" panose="020B0604020202020204" pitchFamily="34" charset="0"/>
              <a:buChar char="•"/>
            </a:pPr>
            <a:r>
              <a:rPr lang="fr-FR" sz="1800" dirty="0" smtClean="0">
                <a:solidFill>
                  <a:schemeClr val="tx1"/>
                </a:solidFill>
              </a:rPr>
              <a:t>Formation en janvier 2015 de l’équipe de la direction de la communication par l’UNAPEI à la méthode facile à lire et à comprendre </a:t>
            </a:r>
          </a:p>
          <a:p>
            <a:pPr marL="285750" lvl="0" indent="-285750">
              <a:buFont typeface="Arial" panose="020B0604020202020204" pitchFamily="34" charset="0"/>
              <a:buChar char="•"/>
            </a:pPr>
            <a:endParaRPr lang="fr-FR" sz="1800" dirty="0" smtClean="0">
              <a:solidFill>
                <a:schemeClr val="tx1"/>
              </a:solidFill>
            </a:endParaRPr>
          </a:p>
          <a:p>
            <a:pPr marL="285750" indent="-285750">
              <a:buFont typeface="Arial" panose="020B0604020202020204" pitchFamily="34" charset="0"/>
              <a:buChar char="•"/>
            </a:pPr>
            <a:r>
              <a:rPr lang="fr-FR" sz="1800" dirty="0">
                <a:solidFill>
                  <a:schemeClr val="tx1"/>
                </a:solidFill>
              </a:rPr>
              <a:t>Une convention passée avec l’association Vie et avenir permet </a:t>
            </a:r>
            <a:r>
              <a:rPr lang="fr-FR" sz="1800" b="1" dirty="0">
                <a:solidFill>
                  <a:schemeClr val="tx1"/>
                </a:solidFill>
              </a:rPr>
              <a:t>d’assurer la participation des personnes</a:t>
            </a:r>
            <a:r>
              <a:rPr lang="fr-FR" sz="1800" dirty="0">
                <a:solidFill>
                  <a:schemeClr val="tx1"/>
                </a:solidFill>
              </a:rPr>
              <a:t>, </a:t>
            </a:r>
            <a:r>
              <a:rPr lang="fr-FR" sz="1800" dirty="0" err="1">
                <a:solidFill>
                  <a:schemeClr val="tx1"/>
                </a:solidFill>
              </a:rPr>
              <a:t>pré-requis</a:t>
            </a:r>
            <a:r>
              <a:rPr lang="fr-FR" sz="1800" dirty="0">
                <a:solidFill>
                  <a:schemeClr val="tx1"/>
                </a:solidFill>
              </a:rPr>
              <a:t> de la </a:t>
            </a:r>
            <a:r>
              <a:rPr lang="fr-FR" sz="1800" dirty="0" smtClean="0">
                <a:solidFill>
                  <a:schemeClr val="tx1"/>
                </a:solidFill>
              </a:rPr>
              <a:t>méthode : mise en place d’ateliers de tests mensuels à partir d’octobre 2015 avec des bénévoles du SAPHMA (SAVS géré par Vie et Avenir et accompagnant des personnes handicapées intellectuelles retraitées)</a:t>
            </a:r>
          </a:p>
          <a:p>
            <a:pPr marL="285750" lvl="0" indent="-285750">
              <a:buFont typeface="Arial" panose="020B0604020202020204" pitchFamily="34" charset="0"/>
              <a:buChar char="•"/>
            </a:pPr>
            <a:endParaRPr lang="fr-FR" sz="1800" dirty="0">
              <a:solidFill>
                <a:schemeClr val="tx1"/>
              </a:solidFill>
            </a:endParaRPr>
          </a:p>
          <a:p>
            <a:pPr lvl="0"/>
            <a:r>
              <a:rPr lang="fr-FR" sz="1800" dirty="0" smtClean="0">
                <a:solidFill>
                  <a:schemeClr val="tx1"/>
                </a:solidFill>
              </a:rPr>
              <a:t>Les premières productions ont été principalement des traductions en facile à lire et à comprendre d’articles du portail </a:t>
            </a:r>
            <a:r>
              <a:rPr lang="fr-FR" sz="1800" dirty="0" smtClean="0">
                <a:solidFill>
                  <a:schemeClr val="tx1"/>
                </a:solidFill>
                <a:hlinkClick r:id="rId2"/>
              </a:rPr>
              <a:t>www.pour-les-personnes-agees.gouv.fr</a:t>
            </a:r>
            <a:r>
              <a:rPr lang="fr-FR" sz="1800" dirty="0" smtClean="0">
                <a:solidFill>
                  <a:schemeClr val="tx1"/>
                </a:solidFill>
              </a:rPr>
              <a:t> </a:t>
            </a:r>
          </a:p>
          <a:p>
            <a:pPr lvl="0"/>
            <a:endParaRPr lang="fr-FR" sz="1800" dirty="0">
              <a:solidFill>
                <a:schemeClr val="tx1"/>
              </a:solidFill>
            </a:endParaRPr>
          </a:p>
          <a:p>
            <a:pPr lvl="0"/>
            <a:endParaRPr lang="fr-FR" sz="1800" dirty="0" smtClean="0">
              <a:solidFill>
                <a:schemeClr val="tx1"/>
              </a:solidFill>
            </a:endParaRPr>
          </a:p>
        </p:txBody>
      </p:sp>
    </p:spTree>
    <p:extLst>
      <p:ext uri="{BB962C8B-B14F-4D97-AF65-F5344CB8AC3E}">
        <p14:creationId xmlns:p14="http://schemas.microsoft.com/office/powerpoint/2010/main" val="18542134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7" y="262467"/>
            <a:ext cx="7578196" cy="961874"/>
          </a:xfrm>
        </p:spPr>
        <p:txBody>
          <a:bodyPr/>
          <a:lstStyle/>
          <a:p>
            <a:pPr lvl="0"/>
            <a:r>
              <a:rPr lang="fr-FR" altLang="fr-FR" sz="1800" dirty="0">
                <a:latin typeface="Arial" charset="0"/>
                <a:ea typeface="Arial" charset="0"/>
                <a:cs typeface="Arial" charset="0"/>
              </a:rPr>
              <a:t>Une </a:t>
            </a:r>
            <a:r>
              <a:rPr lang="fr-FR" altLang="fr-FR" sz="1800" dirty="0" smtClean="0">
                <a:latin typeface="Arial" charset="0"/>
                <a:ea typeface="Arial" charset="0"/>
                <a:cs typeface="Arial" charset="0"/>
              </a:rPr>
              <a:t>intensification de la production dans le cadre de la création d’un kit de fiches d’information en facile à lire et à comprendre</a:t>
            </a:r>
            <a:endParaRPr lang="fr-FR" sz="1800" dirty="0">
              <a:latin typeface="Arial" charset="0"/>
              <a:ea typeface="Arial" charset="0"/>
              <a:cs typeface="Arial" charset="0"/>
            </a:endParaRPr>
          </a:p>
        </p:txBody>
      </p:sp>
      <p:sp>
        <p:nvSpPr>
          <p:cNvPr id="4" name="Espace réservé du texte 3"/>
          <p:cNvSpPr>
            <a:spLocks noGrp="1"/>
          </p:cNvSpPr>
          <p:nvPr>
            <p:ph type="body" sz="quarter" idx="12"/>
          </p:nvPr>
        </p:nvSpPr>
        <p:spPr>
          <a:xfrm>
            <a:off x="499004" y="1151466"/>
            <a:ext cx="8117241" cy="5418667"/>
          </a:xfrm>
        </p:spPr>
        <p:txBody>
          <a:bodyPr/>
          <a:lstStyle/>
          <a:p>
            <a:pPr>
              <a:defRPr/>
            </a:pPr>
            <a:endParaRPr lang="fr-FR" sz="1800" dirty="0" smtClean="0">
              <a:solidFill>
                <a:schemeClr val="tx1"/>
              </a:solidFill>
            </a:endParaRPr>
          </a:p>
          <a:p>
            <a:pPr>
              <a:defRPr/>
            </a:pPr>
            <a:r>
              <a:rPr lang="fr-FR" sz="1800" dirty="0" smtClean="0">
                <a:solidFill>
                  <a:schemeClr val="tx1"/>
                </a:solidFill>
              </a:rPr>
              <a:t>Dans </a:t>
            </a:r>
            <a:r>
              <a:rPr lang="fr-FR" sz="1800" dirty="0">
                <a:solidFill>
                  <a:schemeClr val="tx1"/>
                </a:solidFill>
              </a:rPr>
              <a:t>le cadre de sa mission d’appui aux MDPH, la CNSA a souhaité les outiller </a:t>
            </a:r>
            <a:r>
              <a:rPr lang="fr-FR" sz="1800" dirty="0" smtClean="0">
                <a:solidFill>
                  <a:schemeClr val="tx1"/>
                </a:solidFill>
              </a:rPr>
              <a:t>en leur proposant un kit de fiches d’information sur les droits et les aides pour les personnes handicapées accessibles </a:t>
            </a:r>
            <a:r>
              <a:rPr lang="fr-FR" sz="1800" dirty="0">
                <a:solidFill>
                  <a:schemeClr val="tx1"/>
                </a:solidFill>
              </a:rPr>
              <a:t>aux personnes handicapées </a:t>
            </a:r>
            <a:r>
              <a:rPr lang="fr-FR" sz="1800" dirty="0" smtClean="0">
                <a:solidFill>
                  <a:schemeClr val="tx1"/>
                </a:solidFill>
              </a:rPr>
              <a:t>intellectuelles</a:t>
            </a:r>
            <a:endParaRPr lang="fr-FR" sz="1800" dirty="0">
              <a:solidFill>
                <a:schemeClr val="tx1"/>
              </a:solidFill>
            </a:endParaRPr>
          </a:p>
          <a:p>
            <a:pPr>
              <a:defRPr/>
            </a:pPr>
            <a:endParaRPr lang="fr-FR" sz="1800" dirty="0">
              <a:solidFill>
                <a:schemeClr val="tx1"/>
              </a:solidFill>
            </a:endParaRPr>
          </a:p>
          <a:p>
            <a:pPr>
              <a:defRPr/>
            </a:pPr>
            <a:endParaRPr lang="fr-FR" altLang="fr-FR" sz="1800" dirty="0" smtClean="0">
              <a:solidFill>
                <a:schemeClr val="tx1"/>
              </a:solidFill>
            </a:endParaRPr>
          </a:p>
          <a:p>
            <a:pPr>
              <a:defRPr/>
            </a:pPr>
            <a:r>
              <a:rPr lang="fr-FR" altLang="fr-FR" sz="1800" dirty="0" smtClean="0">
                <a:solidFill>
                  <a:schemeClr val="tx1"/>
                </a:solidFill>
              </a:rPr>
              <a:t>Du </a:t>
            </a:r>
            <a:r>
              <a:rPr lang="fr-FR" altLang="fr-FR" sz="1800" dirty="0">
                <a:solidFill>
                  <a:schemeClr val="tx1"/>
                </a:solidFill>
              </a:rPr>
              <a:t>fait du </a:t>
            </a:r>
            <a:r>
              <a:rPr lang="fr-FR" sz="1800" dirty="0">
                <a:solidFill>
                  <a:schemeClr val="tx1"/>
                </a:solidFill>
              </a:rPr>
              <a:t>gros volume de thèmes à traiter (scolarité, emploi, orientation en établissements et services, démarches à la </a:t>
            </a:r>
            <a:r>
              <a:rPr lang="fr-FR" sz="1800" dirty="0" smtClean="0">
                <a:solidFill>
                  <a:schemeClr val="tx1"/>
                </a:solidFill>
              </a:rPr>
              <a:t>MDPH…), plusieurs c</a:t>
            </a:r>
            <a:r>
              <a:rPr lang="fr-FR" altLang="fr-FR" sz="1800" dirty="0" smtClean="0">
                <a:solidFill>
                  <a:schemeClr val="tx1"/>
                </a:solidFill>
              </a:rPr>
              <a:t>hoix réalisés pour mener à bien ce projet :</a:t>
            </a:r>
          </a:p>
          <a:p>
            <a:pPr marL="285750" indent="-285750">
              <a:buFont typeface="Arial" panose="020B0604020202020204" pitchFamily="34" charset="0"/>
              <a:buChar char="•"/>
              <a:defRPr/>
            </a:pPr>
            <a:r>
              <a:rPr lang="fr-FR" altLang="fr-FR" sz="1600" b="1" dirty="0" smtClean="0">
                <a:solidFill>
                  <a:schemeClr val="tx1"/>
                </a:solidFill>
              </a:rPr>
              <a:t>internaliser </a:t>
            </a:r>
            <a:r>
              <a:rPr lang="fr-FR" altLang="fr-FR" sz="1600" b="1" dirty="0">
                <a:solidFill>
                  <a:schemeClr val="tx1"/>
                </a:solidFill>
              </a:rPr>
              <a:t>l’intégralité du processus de </a:t>
            </a:r>
            <a:r>
              <a:rPr lang="fr-FR" altLang="fr-FR" sz="1600" b="1" dirty="0" smtClean="0">
                <a:solidFill>
                  <a:schemeClr val="tx1"/>
                </a:solidFill>
              </a:rPr>
              <a:t>production</a:t>
            </a:r>
            <a:endParaRPr lang="fr-FR" sz="1600" dirty="0" smtClean="0">
              <a:solidFill>
                <a:schemeClr val="tx1"/>
              </a:solidFill>
            </a:endParaRPr>
          </a:p>
          <a:p>
            <a:pPr marL="285750" indent="-285750">
              <a:buFont typeface="Arial" panose="020B0604020202020204" pitchFamily="34" charset="0"/>
              <a:buChar char="•"/>
              <a:defRPr/>
            </a:pPr>
            <a:r>
              <a:rPr lang="fr-FR" sz="1600" b="1" dirty="0" smtClean="0">
                <a:solidFill>
                  <a:schemeClr val="tx1"/>
                </a:solidFill>
              </a:rPr>
              <a:t>recruter des </a:t>
            </a:r>
            <a:r>
              <a:rPr lang="fr-FR" sz="1600" b="1" dirty="0">
                <a:solidFill>
                  <a:schemeClr val="tx1"/>
                </a:solidFill>
              </a:rPr>
              <a:t>contractuels </a:t>
            </a:r>
            <a:r>
              <a:rPr lang="fr-FR" altLang="fr-FR" sz="1600" b="1" dirty="0">
                <a:solidFill>
                  <a:schemeClr val="tx1"/>
                </a:solidFill>
              </a:rPr>
              <a:t>en situation de handicap intellectuel </a:t>
            </a:r>
            <a:r>
              <a:rPr lang="fr-FR" altLang="fr-FR" sz="1600" b="1" dirty="0" smtClean="0">
                <a:solidFill>
                  <a:schemeClr val="tx1"/>
                </a:solidFill>
              </a:rPr>
              <a:t>afin de pouvoir avoir une production soutenue (CDD d’1h30 par semaine sur une période de 6 mois)</a:t>
            </a:r>
            <a:endParaRPr lang="fr-FR" sz="1600" dirty="0" smtClean="0">
              <a:solidFill>
                <a:schemeClr val="tx1"/>
              </a:solidFill>
            </a:endParaRPr>
          </a:p>
          <a:p>
            <a:pPr>
              <a:defRPr/>
            </a:pPr>
            <a:endParaRPr lang="fr-FR" sz="1800" dirty="0">
              <a:solidFill>
                <a:schemeClr val="tx1"/>
              </a:solidFill>
            </a:endParaRPr>
          </a:p>
          <a:p>
            <a:pPr marL="285750" indent="-285750">
              <a:buFont typeface="Arial" panose="020B0604020202020204" pitchFamily="34" charset="0"/>
              <a:buChar char="•"/>
              <a:defRPr/>
            </a:pPr>
            <a:endParaRPr lang="fr-FR" altLang="fr-FR" sz="1800" dirty="0" smtClean="0">
              <a:solidFill>
                <a:schemeClr val="tx1"/>
              </a:solidFill>
            </a:endParaRPr>
          </a:p>
          <a:p>
            <a:pPr>
              <a:defRPr/>
            </a:pPr>
            <a:endParaRPr lang="fr-FR" sz="1800" dirty="0">
              <a:solidFill>
                <a:schemeClr val="tx1"/>
              </a:solidFill>
            </a:endParaRPr>
          </a:p>
          <a:p>
            <a:pPr marL="285750" indent="-285750">
              <a:buFont typeface="Arial" panose="020B0604020202020204" pitchFamily="34" charset="0"/>
              <a:buChar char="•"/>
              <a:defRPr/>
            </a:pPr>
            <a:endParaRPr lang="fr-FR" sz="1800" dirty="0" smtClean="0">
              <a:solidFill>
                <a:schemeClr val="tx1"/>
              </a:solidFill>
            </a:endParaRPr>
          </a:p>
        </p:txBody>
      </p:sp>
    </p:spTree>
    <p:extLst>
      <p:ext uri="{BB962C8B-B14F-4D97-AF65-F5344CB8AC3E}">
        <p14:creationId xmlns:p14="http://schemas.microsoft.com/office/powerpoint/2010/main" val="15715779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7" y="262467"/>
            <a:ext cx="7578196" cy="961874"/>
          </a:xfrm>
        </p:spPr>
        <p:txBody>
          <a:bodyPr/>
          <a:lstStyle/>
          <a:p>
            <a:pPr lvl="0"/>
            <a:r>
              <a:rPr lang="fr-FR" altLang="fr-FR" sz="1800" dirty="0">
                <a:latin typeface="Arial" charset="0"/>
                <a:ea typeface="Arial" charset="0"/>
                <a:cs typeface="Arial" charset="0"/>
              </a:rPr>
              <a:t>Une </a:t>
            </a:r>
            <a:r>
              <a:rPr lang="fr-FR" altLang="fr-FR" sz="1800" dirty="0" smtClean="0">
                <a:latin typeface="Arial" charset="0"/>
                <a:ea typeface="Arial" charset="0"/>
                <a:cs typeface="Arial" charset="0"/>
              </a:rPr>
              <a:t>intensification de la production dans le cadre de la création d’un kit de fiches d’information en facile à lire et à comprendre</a:t>
            </a:r>
            <a:endParaRPr lang="fr-FR" sz="1800" dirty="0">
              <a:latin typeface="Arial" charset="0"/>
              <a:ea typeface="Arial" charset="0"/>
              <a:cs typeface="Arial" charset="0"/>
            </a:endParaRPr>
          </a:p>
        </p:txBody>
      </p:sp>
      <p:sp>
        <p:nvSpPr>
          <p:cNvPr id="4" name="Espace réservé du texte 3"/>
          <p:cNvSpPr>
            <a:spLocks noGrp="1"/>
          </p:cNvSpPr>
          <p:nvPr>
            <p:ph type="body" sz="quarter" idx="12"/>
          </p:nvPr>
        </p:nvSpPr>
        <p:spPr>
          <a:xfrm>
            <a:off x="499004" y="1151466"/>
            <a:ext cx="8117241" cy="5418667"/>
          </a:xfrm>
        </p:spPr>
        <p:txBody>
          <a:bodyPr/>
          <a:lstStyle/>
          <a:p>
            <a:pPr>
              <a:defRPr/>
            </a:pPr>
            <a:endParaRPr lang="fr-FR" sz="1800" dirty="0">
              <a:solidFill>
                <a:schemeClr val="tx1"/>
              </a:solidFill>
            </a:endParaRPr>
          </a:p>
          <a:p>
            <a:pPr>
              <a:defRPr/>
            </a:pPr>
            <a:r>
              <a:rPr lang="fr-FR" sz="1800" b="1" dirty="0" smtClean="0">
                <a:solidFill>
                  <a:schemeClr val="tx1"/>
                </a:solidFill>
              </a:rPr>
              <a:t>Méthode mise en œuvre  :</a:t>
            </a:r>
          </a:p>
          <a:p>
            <a:pPr>
              <a:defRPr/>
            </a:pPr>
            <a:endParaRPr lang="fr-FR" sz="1800" b="1" dirty="0">
              <a:solidFill>
                <a:schemeClr val="tx1"/>
              </a:solidFill>
            </a:endParaRPr>
          </a:p>
          <a:p>
            <a:pPr marL="285750" indent="-285750">
              <a:buFont typeface="Arial" panose="020B0604020202020204" pitchFamily="34" charset="0"/>
              <a:buChar char="•"/>
              <a:defRPr/>
            </a:pPr>
            <a:r>
              <a:rPr lang="fr-FR" altLang="fr-FR" sz="1800" dirty="0" smtClean="0">
                <a:solidFill>
                  <a:schemeClr val="tx1"/>
                </a:solidFill>
              </a:rPr>
              <a:t>rédaction </a:t>
            </a:r>
            <a:r>
              <a:rPr lang="fr-FR" altLang="fr-FR" sz="1800" dirty="0">
                <a:solidFill>
                  <a:schemeClr val="tx1"/>
                </a:solidFill>
              </a:rPr>
              <a:t>par la direction de la </a:t>
            </a:r>
            <a:r>
              <a:rPr lang="fr-FR" altLang="fr-FR" sz="1800" dirty="0" smtClean="0">
                <a:solidFill>
                  <a:schemeClr val="tx1"/>
                </a:solidFill>
              </a:rPr>
              <a:t>communication, avec l’appui des direction métiers de la CNSA, du contenu des </a:t>
            </a:r>
            <a:r>
              <a:rPr lang="fr-FR" altLang="fr-FR" sz="1800" dirty="0">
                <a:solidFill>
                  <a:schemeClr val="tx1"/>
                </a:solidFill>
              </a:rPr>
              <a:t>fiches directement en facile à lire et à </a:t>
            </a:r>
            <a:r>
              <a:rPr lang="fr-FR" altLang="fr-FR" sz="1800" dirty="0" smtClean="0">
                <a:solidFill>
                  <a:schemeClr val="tx1"/>
                </a:solidFill>
              </a:rPr>
              <a:t>comprendre</a:t>
            </a:r>
          </a:p>
          <a:p>
            <a:pPr marL="285750" indent="-285750">
              <a:buFont typeface="Arial" panose="020B0604020202020204" pitchFamily="34" charset="0"/>
              <a:buChar char="•"/>
              <a:defRPr/>
            </a:pPr>
            <a:endParaRPr lang="fr-FR" altLang="fr-FR" sz="1800" dirty="0" smtClean="0">
              <a:solidFill>
                <a:schemeClr val="tx1"/>
              </a:solidFill>
            </a:endParaRPr>
          </a:p>
          <a:p>
            <a:pPr marL="285750" indent="-285750">
              <a:buFont typeface="Arial" panose="020B0604020202020204" pitchFamily="34" charset="0"/>
              <a:buChar char="•"/>
              <a:defRPr/>
            </a:pPr>
            <a:r>
              <a:rPr lang="fr-FR" altLang="fr-FR" sz="1800" dirty="0" smtClean="0">
                <a:solidFill>
                  <a:schemeClr val="tx1"/>
                </a:solidFill>
              </a:rPr>
              <a:t>amélioration </a:t>
            </a:r>
            <a:r>
              <a:rPr lang="fr-FR" altLang="fr-FR" sz="1800" dirty="0">
                <a:solidFill>
                  <a:schemeClr val="tx1"/>
                </a:solidFill>
              </a:rPr>
              <a:t>et tests des fiches </a:t>
            </a:r>
            <a:r>
              <a:rPr lang="fr-FR" altLang="fr-FR" sz="1800" dirty="0" smtClean="0">
                <a:solidFill>
                  <a:schemeClr val="tx1"/>
                </a:solidFill>
              </a:rPr>
              <a:t>avec les </a:t>
            </a:r>
            <a:r>
              <a:rPr lang="fr-FR" altLang="fr-FR" sz="1800" dirty="0">
                <a:solidFill>
                  <a:schemeClr val="tx1"/>
                </a:solidFill>
              </a:rPr>
              <a:t>2 contractuels </a:t>
            </a:r>
            <a:r>
              <a:rPr lang="fr-FR" altLang="fr-FR" sz="1800" dirty="0" smtClean="0">
                <a:solidFill>
                  <a:schemeClr val="tx1"/>
                </a:solidFill>
              </a:rPr>
              <a:t>présents </a:t>
            </a:r>
            <a:r>
              <a:rPr lang="fr-FR" altLang="fr-FR" sz="1800" dirty="0">
                <a:solidFill>
                  <a:schemeClr val="tx1"/>
                </a:solidFill>
              </a:rPr>
              <a:t>1h30 par semaine </a:t>
            </a:r>
            <a:r>
              <a:rPr lang="fr-FR" altLang="fr-FR" sz="1800" dirty="0" smtClean="0">
                <a:solidFill>
                  <a:schemeClr val="tx1"/>
                </a:solidFill>
                <a:latin typeface="Arial" panose="020B0604020202020204" pitchFamily="34" charset="0"/>
                <a:cs typeface="Arial" panose="020B0604020202020204" pitchFamily="34" charset="0"/>
              </a:rPr>
              <a:t>:</a:t>
            </a:r>
          </a:p>
          <a:p>
            <a:pPr marL="742950" lvl="1" indent="-285750">
              <a:buFont typeface="Arial" panose="020B0604020202020204" pitchFamily="34" charset="0"/>
              <a:buChar char="•"/>
              <a:defRPr/>
            </a:pPr>
            <a:r>
              <a:rPr lang="fr-FR" b="1" dirty="0" smtClean="0">
                <a:solidFill>
                  <a:schemeClr val="tx1"/>
                </a:solidFill>
                <a:latin typeface="Arial" panose="020B0604020202020204" pitchFamily="34" charset="0"/>
                <a:cs typeface="Arial" panose="020B0604020202020204" pitchFamily="34" charset="0"/>
              </a:rPr>
              <a:t>2 </a:t>
            </a:r>
            <a:r>
              <a:rPr lang="fr-FR" b="1" dirty="0">
                <a:solidFill>
                  <a:schemeClr val="tx1"/>
                </a:solidFill>
                <a:latin typeface="Arial" panose="020B0604020202020204" pitchFamily="34" charset="0"/>
                <a:cs typeface="Arial" panose="020B0604020202020204" pitchFamily="34" charset="0"/>
              </a:rPr>
              <a:t>personnes </a:t>
            </a:r>
            <a:r>
              <a:rPr lang="fr-FR" dirty="0">
                <a:solidFill>
                  <a:schemeClr val="tx1"/>
                </a:solidFill>
                <a:latin typeface="Arial" panose="020B0604020202020204" pitchFamily="34" charset="0"/>
                <a:cs typeface="Arial" panose="020B0604020202020204" pitchFamily="34" charset="0"/>
              </a:rPr>
              <a:t>recrutées pour </a:t>
            </a:r>
            <a:r>
              <a:rPr lang="fr-FR" b="1" dirty="0">
                <a:solidFill>
                  <a:schemeClr val="tx1"/>
                </a:solidFill>
                <a:latin typeface="Arial" panose="020B0604020202020204" pitchFamily="34" charset="0"/>
                <a:cs typeface="Arial" panose="020B0604020202020204" pitchFamily="34" charset="0"/>
              </a:rPr>
              <a:t>limiter les risques de biais </a:t>
            </a:r>
          </a:p>
          <a:p>
            <a:pPr marL="742950" lvl="1" indent="-285750">
              <a:buFont typeface="Arial" panose="020B0604020202020204" pitchFamily="34" charset="0"/>
              <a:buChar char="•"/>
              <a:defRPr/>
            </a:pPr>
            <a:r>
              <a:rPr lang="fr-FR" dirty="0">
                <a:solidFill>
                  <a:schemeClr val="tx1"/>
                </a:solidFill>
                <a:latin typeface="Arial" panose="020B0604020202020204" pitchFamily="34" charset="0"/>
                <a:cs typeface="Arial" panose="020B0604020202020204" pitchFamily="34" charset="0"/>
              </a:rPr>
              <a:t>par ailleurs, possibilité de faire tester en parallèle les textes posant problème aux bénévoles du SAPHMA participant à l’atelier mensuel « facile à lire et à comprendre </a:t>
            </a:r>
            <a:r>
              <a:rPr lang="fr-FR" dirty="0" smtClean="0">
                <a:solidFill>
                  <a:schemeClr val="tx1"/>
                </a:solidFill>
                <a:latin typeface="Arial" panose="020B0604020202020204" pitchFamily="34" charset="0"/>
                <a:cs typeface="Arial" panose="020B0604020202020204" pitchFamily="34" charset="0"/>
              </a:rPr>
              <a:t>» à la CNSA afin de </a:t>
            </a:r>
            <a:r>
              <a:rPr lang="fr-FR" b="1" dirty="0" smtClean="0">
                <a:solidFill>
                  <a:schemeClr val="tx1"/>
                </a:solidFill>
                <a:latin typeface="Arial" panose="020B0604020202020204" pitchFamily="34" charset="0"/>
                <a:cs typeface="Arial" panose="020B0604020202020204" pitchFamily="34" charset="0"/>
              </a:rPr>
              <a:t>croiser les regards</a:t>
            </a:r>
            <a:r>
              <a:rPr lang="fr-FR" dirty="0" smtClean="0">
                <a:solidFill>
                  <a:schemeClr val="tx1"/>
                </a:solidFill>
                <a:latin typeface="Arial" panose="020B0604020202020204" pitchFamily="34" charset="0"/>
                <a:cs typeface="Arial" panose="020B0604020202020204" pitchFamily="34" charset="0"/>
              </a:rPr>
              <a:t>. </a:t>
            </a:r>
            <a:endParaRPr lang="fr-FR"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fr-FR" altLang="fr-FR" sz="1600" dirty="0" smtClean="0">
              <a:solidFill>
                <a:schemeClr val="tx1"/>
              </a:solidFill>
            </a:endParaRPr>
          </a:p>
          <a:p>
            <a:pPr>
              <a:defRPr/>
            </a:pPr>
            <a:endParaRPr lang="fr-FR" sz="1800" dirty="0">
              <a:solidFill>
                <a:schemeClr val="tx1"/>
              </a:solidFill>
            </a:endParaRPr>
          </a:p>
          <a:p>
            <a:pPr marL="285750" indent="-285750">
              <a:buFont typeface="Arial" panose="020B0604020202020204" pitchFamily="34" charset="0"/>
              <a:buChar char="•"/>
              <a:defRPr/>
            </a:pPr>
            <a:endParaRPr lang="fr-FR" sz="1800" dirty="0" smtClean="0">
              <a:solidFill>
                <a:schemeClr val="tx1"/>
              </a:solidFill>
            </a:endParaRPr>
          </a:p>
        </p:txBody>
      </p:sp>
    </p:spTree>
    <p:extLst>
      <p:ext uri="{BB962C8B-B14F-4D97-AF65-F5344CB8AC3E}">
        <p14:creationId xmlns:p14="http://schemas.microsoft.com/office/powerpoint/2010/main" val="36055311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7" y="198891"/>
            <a:ext cx="6706129" cy="805316"/>
          </a:xfrm>
        </p:spPr>
        <p:txBody>
          <a:bodyPr/>
          <a:lstStyle/>
          <a:p>
            <a:pPr lvl="0"/>
            <a:r>
              <a:rPr lang="fr-FR" altLang="fr-FR" sz="1800" dirty="0">
                <a:latin typeface="Arial" charset="0"/>
                <a:ea typeface="Arial" charset="0"/>
                <a:cs typeface="Arial" charset="0"/>
              </a:rPr>
              <a:t>Une collaboration </a:t>
            </a:r>
            <a:r>
              <a:rPr lang="fr-FR" altLang="fr-FR" sz="1800" dirty="0" smtClean="0">
                <a:latin typeface="Arial" charset="0"/>
                <a:ea typeface="Arial" charset="0"/>
                <a:cs typeface="Arial" charset="0"/>
              </a:rPr>
              <a:t>productive</a:t>
            </a:r>
            <a:endParaRPr lang="fr-FR" sz="1800" dirty="0">
              <a:latin typeface="Arial" charset="0"/>
              <a:ea typeface="Arial" charset="0"/>
              <a:cs typeface="Arial" charset="0"/>
            </a:endParaRPr>
          </a:p>
        </p:txBody>
      </p:sp>
      <p:sp>
        <p:nvSpPr>
          <p:cNvPr id="4" name="Espace réservé du texte 3"/>
          <p:cNvSpPr>
            <a:spLocks noGrp="1"/>
          </p:cNvSpPr>
          <p:nvPr>
            <p:ph type="body" sz="quarter" idx="12"/>
          </p:nvPr>
        </p:nvSpPr>
        <p:spPr>
          <a:xfrm>
            <a:off x="516467" y="922867"/>
            <a:ext cx="8243711" cy="5647267"/>
          </a:xfrm>
        </p:spPr>
        <p:txBody>
          <a:bodyPr/>
          <a:lstStyle/>
          <a:p>
            <a:pPr>
              <a:defRPr/>
            </a:pPr>
            <a:endParaRPr lang="fr-FR" sz="1800" b="1" dirty="0" smtClean="0">
              <a:solidFill>
                <a:schemeClr val="tx1"/>
              </a:solidFill>
            </a:endParaRPr>
          </a:p>
          <a:p>
            <a:pPr>
              <a:defRPr/>
            </a:pPr>
            <a:r>
              <a:rPr lang="fr-FR" sz="1800" b="1" dirty="0" smtClean="0">
                <a:solidFill>
                  <a:schemeClr val="tx1"/>
                </a:solidFill>
              </a:rPr>
              <a:t>Appui </a:t>
            </a:r>
            <a:r>
              <a:rPr lang="fr-FR" sz="1800" b="1" dirty="0">
                <a:solidFill>
                  <a:schemeClr val="tx1"/>
                </a:solidFill>
              </a:rPr>
              <a:t>de l’association </a:t>
            </a:r>
            <a:r>
              <a:rPr lang="fr-FR" sz="1800" b="1" dirty="0" smtClean="0">
                <a:solidFill>
                  <a:schemeClr val="tx1"/>
                </a:solidFill>
              </a:rPr>
              <a:t>AIRES, </a:t>
            </a:r>
            <a:r>
              <a:rPr lang="fr-FR" sz="1800" dirty="0" smtClean="0">
                <a:solidFill>
                  <a:schemeClr val="tx1"/>
                </a:solidFill>
              </a:rPr>
              <a:t>accompagnant </a:t>
            </a:r>
            <a:r>
              <a:rPr lang="fr-FR" sz="1800" dirty="0">
                <a:solidFill>
                  <a:schemeClr val="tx1"/>
                </a:solidFill>
              </a:rPr>
              <a:t>d</a:t>
            </a:r>
            <a:r>
              <a:rPr lang="fr-FR" sz="1800" dirty="0" smtClean="0">
                <a:solidFill>
                  <a:schemeClr val="tx1"/>
                </a:solidFill>
              </a:rPr>
              <a:t>es personnes handicapées intellectuelles dans l’emploi, dans </a:t>
            </a:r>
            <a:r>
              <a:rPr lang="fr-FR" sz="1800" dirty="0">
                <a:solidFill>
                  <a:schemeClr val="tx1"/>
                </a:solidFill>
              </a:rPr>
              <a:t>le recrutement et la mise en place d’un cadre de travail adapté, à la fois sécurisant et efficace</a:t>
            </a:r>
          </a:p>
          <a:p>
            <a:pPr>
              <a:defRPr/>
            </a:pPr>
            <a:endParaRPr lang="fr-FR" sz="1800" dirty="0" smtClean="0">
              <a:solidFill>
                <a:schemeClr val="tx1"/>
              </a:solidFill>
            </a:endParaRPr>
          </a:p>
          <a:p>
            <a:pPr>
              <a:defRPr/>
            </a:pPr>
            <a:endParaRPr lang="fr-FR" sz="1800" dirty="0" smtClean="0">
              <a:solidFill>
                <a:schemeClr val="tx1"/>
              </a:solidFill>
            </a:endParaRPr>
          </a:p>
          <a:p>
            <a:pPr>
              <a:defRPr/>
            </a:pPr>
            <a:r>
              <a:rPr lang="fr-FR" sz="1800" dirty="0" smtClean="0">
                <a:solidFill>
                  <a:schemeClr val="tx1"/>
                </a:solidFill>
              </a:rPr>
              <a:t>Avancement </a:t>
            </a:r>
            <a:r>
              <a:rPr lang="fr-FR" sz="1800" dirty="0">
                <a:solidFill>
                  <a:schemeClr val="tx1"/>
                </a:solidFill>
              </a:rPr>
              <a:t>à un bon rythme, compte tenu des conditions particulières à mettre en place pour garantir la concentration des 2 </a:t>
            </a:r>
            <a:r>
              <a:rPr lang="fr-FR" sz="1800" dirty="0" smtClean="0">
                <a:solidFill>
                  <a:schemeClr val="tx1"/>
                </a:solidFill>
              </a:rPr>
              <a:t>contractuels sur </a:t>
            </a:r>
            <a:r>
              <a:rPr lang="fr-FR" sz="1800" dirty="0">
                <a:solidFill>
                  <a:schemeClr val="tx1"/>
                </a:solidFill>
              </a:rPr>
              <a:t>des sujets parfois ardus (voies de recours, PCH…) : </a:t>
            </a:r>
            <a:r>
              <a:rPr lang="fr-FR" sz="1800" b="1" dirty="0" smtClean="0">
                <a:solidFill>
                  <a:schemeClr val="tx1"/>
                </a:solidFill>
              </a:rPr>
              <a:t>36 fiches réalisées en 1 an</a:t>
            </a:r>
            <a:endParaRPr lang="fr-FR" sz="1800" b="1" dirty="0">
              <a:solidFill>
                <a:schemeClr val="tx1"/>
              </a:solidFill>
            </a:endParaRPr>
          </a:p>
          <a:p>
            <a:pPr indent="0">
              <a:buFontTx/>
              <a:buNone/>
              <a:defRPr/>
            </a:pPr>
            <a:endParaRPr lang="fr-FR" sz="1800" dirty="0">
              <a:solidFill>
                <a:schemeClr val="tx1"/>
              </a:solidFill>
            </a:endParaRPr>
          </a:p>
          <a:p>
            <a:pPr marL="285750" indent="-285750">
              <a:buFont typeface="Arial" panose="020B0604020202020204" pitchFamily="34" charset="0"/>
              <a:buChar char="•"/>
              <a:defRPr/>
            </a:pPr>
            <a:endParaRPr lang="fr-FR" sz="1800" dirty="0" smtClean="0">
              <a:solidFill>
                <a:schemeClr val="tx1"/>
              </a:solidFill>
            </a:endParaRPr>
          </a:p>
          <a:p>
            <a:pPr marL="285750" indent="-285750">
              <a:buFont typeface="Arial" panose="020B0604020202020204" pitchFamily="34" charset="0"/>
              <a:buChar char="•"/>
              <a:defRPr/>
            </a:pPr>
            <a:endParaRPr lang="fr-FR" sz="18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760" y="4193118"/>
            <a:ext cx="1905897" cy="2664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399" y="4193118"/>
            <a:ext cx="1780229" cy="2588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049" y="4193117"/>
            <a:ext cx="1821060" cy="2588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1984" y="4193117"/>
            <a:ext cx="1810393" cy="256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60045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7" y="448732"/>
            <a:ext cx="6706129" cy="702733"/>
          </a:xfrm>
        </p:spPr>
        <p:txBody>
          <a:bodyPr/>
          <a:lstStyle/>
          <a:p>
            <a:pPr lvl="0"/>
            <a:r>
              <a:rPr lang="fr-FR" sz="1800" dirty="0" smtClean="0">
                <a:latin typeface="Arial" charset="0"/>
                <a:ea typeface="Arial" charset="0"/>
                <a:cs typeface="Arial" charset="0"/>
              </a:rPr>
              <a:t>Bilan  positif de cette 1</a:t>
            </a:r>
            <a:r>
              <a:rPr lang="fr-FR" sz="1800" baseline="30000" dirty="0" smtClean="0">
                <a:latin typeface="Arial" charset="0"/>
                <a:ea typeface="Arial" charset="0"/>
                <a:cs typeface="Arial" charset="0"/>
              </a:rPr>
              <a:t>ère</a:t>
            </a:r>
            <a:r>
              <a:rPr lang="fr-FR" sz="1800" dirty="0" smtClean="0">
                <a:latin typeface="Arial" charset="0"/>
                <a:ea typeface="Arial" charset="0"/>
                <a:cs typeface="Arial" charset="0"/>
              </a:rPr>
              <a:t> expérience</a:t>
            </a:r>
            <a:endParaRPr lang="fr-FR" sz="1800" dirty="0">
              <a:latin typeface="Arial" charset="0"/>
              <a:ea typeface="Arial" charset="0"/>
              <a:cs typeface="Arial" charset="0"/>
            </a:endParaRPr>
          </a:p>
        </p:txBody>
      </p:sp>
      <p:sp>
        <p:nvSpPr>
          <p:cNvPr id="4" name="Espace réservé du texte 3"/>
          <p:cNvSpPr>
            <a:spLocks noGrp="1"/>
          </p:cNvSpPr>
          <p:nvPr>
            <p:ph type="body" sz="quarter" idx="12"/>
          </p:nvPr>
        </p:nvSpPr>
        <p:spPr>
          <a:xfrm>
            <a:off x="642937" y="1151466"/>
            <a:ext cx="8117241" cy="5418667"/>
          </a:xfrm>
        </p:spPr>
        <p:txBody>
          <a:bodyPr/>
          <a:lstStyle/>
          <a:p>
            <a:pPr>
              <a:defRPr/>
            </a:pPr>
            <a:r>
              <a:rPr lang="fr-FR" altLang="fr-FR" sz="1800" dirty="0">
                <a:solidFill>
                  <a:schemeClr val="tx1"/>
                </a:solidFill>
              </a:rPr>
              <a:t>Une </a:t>
            </a:r>
            <a:r>
              <a:rPr lang="fr-FR" altLang="fr-FR" sz="1800" b="1" dirty="0">
                <a:solidFill>
                  <a:schemeClr val="tx1"/>
                </a:solidFill>
              </a:rPr>
              <a:t>mission stimulante et valorisante </a:t>
            </a:r>
            <a:r>
              <a:rPr lang="fr-FR" altLang="fr-FR" sz="1800" dirty="0">
                <a:solidFill>
                  <a:schemeClr val="tx1"/>
                </a:solidFill>
              </a:rPr>
              <a:t>pour les 2 contractuels :</a:t>
            </a:r>
            <a:r>
              <a:rPr lang="fr-FR" altLang="fr-FR" sz="1800" dirty="0">
                <a:latin typeface="Arial Narrow" pitchFamily="34" charset="0"/>
                <a:ea typeface="ＭＳ Ｐゴシック" pitchFamily="34" charset="-128"/>
              </a:rPr>
              <a:t/>
            </a:r>
            <a:br>
              <a:rPr lang="fr-FR" altLang="fr-FR" sz="1800" dirty="0">
                <a:latin typeface="Arial Narrow" pitchFamily="34" charset="0"/>
                <a:ea typeface="ＭＳ Ｐゴシック" pitchFamily="34" charset="-128"/>
              </a:rPr>
            </a:br>
            <a:endParaRPr lang="fr-FR" sz="1800" dirty="0"/>
          </a:p>
          <a:p>
            <a:pPr marL="285750" indent="-285750">
              <a:buFont typeface="Arial" panose="020B0604020202020204" pitchFamily="34" charset="0"/>
              <a:buChar char="•"/>
              <a:defRPr/>
            </a:pPr>
            <a:r>
              <a:rPr lang="fr-FR" sz="1800" dirty="0" smtClean="0">
                <a:solidFill>
                  <a:schemeClr val="tx1"/>
                </a:solidFill>
              </a:rPr>
              <a:t>une motivation importante : la </a:t>
            </a:r>
            <a:r>
              <a:rPr lang="fr-FR" sz="1800" dirty="0">
                <a:solidFill>
                  <a:schemeClr val="tx1"/>
                </a:solidFill>
              </a:rPr>
              <a:t>conscience de l’utilité de leur mission pour les personnes handicapées </a:t>
            </a:r>
            <a:endParaRPr lang="fr-FR" sz="1800" dirty="0" smtClean="0">
              <a:solidFill>
                <a:schemeClr val="tx1"/>
              </a:solidFill>
            </a:endParaRPr>
          </a:p>
          <a:p>
            <a:pPr marL="285750" indent="-285750">
              <a:buFont typeface="Arial" panose="020B0604020202020204" pitchFamily="34" charset="0"/>
              <a:buChar char="•"/>
              <a:defRPr/>
            </a:pPr>
            <a:r>
              <a:rPr lang="fr-FR" sz="1800" dirty="0" smtClean="0">
                <a:solidFill>
                  <a:schemeClr val="tx1"/>
                </a:solidFill>
              </a:rPr>
              <a:t>une </a:t>
            </a:r>
            <a:r>
              <a:rPr lang="fr-FR" sz="1800" dirty="0">
                <a:solidFill>
                  <a:schemeClr val="tx1"/>
                </a:solidFill>
              </a:rPr>
              <a:t>motivation qui s’est accentuée quand leur travail s’est concrétisé à travers des fiches mises en forme</a:t>
            </a:r>
          </a:p>
          <a:p>
            <a:pPr marL="285750" indent="-285750">
              <a:buFont typeface="Arial" panose="020B0604020202020204" pitchFamily="34" charset="0"/>
              <a:buChar char="•"/>
              <a:defRPr/>
            </a:pPr>
            <a:r>
              <a:rPr lang="fr-FR" sz="1800" dirty="0" smtClean="0">
                <a:solidFill>
                  <a:schemeClr val="tx1"/>
                </a:solidFill>
              </a:rPr>
              <a:t>participer </a:t>
            </a:r>
            <a:r>
              <a:rPr lang="fr-FR" sz="1800" dirty="0">
                <a:solidFill>
                  <a:schemeClr val="tx1"/>
                </a:solidFill>
              </a:rPr>
              <a:t>à des travaux nécessitant de la réflexion a été stimulant et </a:t>
            </a:r>
            <a:r>
              <a:rPr lang="fr-FR" sz="1800" dirty="0" smtClean="0">
                <a:solidFill>
                  <a:schemeClr val="tx1"/>
                </a:solidFill>
              </a:rPr>
              <a:t>valorisant</a:t>
            </a:r>
          </a:p>
          <a:p>
            <a:pPr marL="285750" indent="-285750">
              <a:buFont typeface="Arial" panose="020B0604020202020204" pitchFamily="34" charset="0"/>
              <a:buChar char="•"/>
              <a:defRPr/>
            </a:pPr>
            <a:r>
              <a:rPr lang="fr-FR" sz="1800" dirty="0" smtClean="0">
                <a:solidFill>
                  <a:schemeClr val="tx1"/>
                </a:solidFill>
              </a:rPr>
              <a:t>développement </a:t>
            </a:r>
            <a:r>
              <a:rPr lang="fr-FR" sz="1800" dirty="0">
                <a:solidFill>
                  <a:schemeClr val="tx1"/>
                </a:solidFill>
              </a:rPr>
              <a:t>d’une expertise par les 2 </a:t>
            </a:r>
            <a:r>
              <a:rPr lang="fr-FR" sz="1800" dirty="0" smtClean="0">
                <a:solidFill>
                  <a:schemeClr val="tx1"/>
                </a:solidFill>
              </a:rPr>
              <a:t>contractuels </a:t>
            </a:r>
            <a:endParaRPr lang="fr-FR" sz="1800" dirty="0">
              <a:solidFill>
                <a:schemeClr val="tx1"/>
              </a:solidFill>
            </a:endParaRPr>
          </a:p>
          <a:p>
            <a:pPr>
              <a:defRPr/>
            </a:pPr>
            <a:endParaRPr lang="fr-FR" sz="1800" dirty="0" smtClean="0">
              <a:solidFill>
                <a:schemeClr val="tx1"/>
              </a:solidFill>
            </a:endParaRPr>
          </a:p>
          <a:p>
            <a:pPr>
              <a:defRPr/>
            </a:pPr>
            <a:r>
              <a:rPr lang="fr-FR" sz="1800" b="1" dirty="0" smtClean="0">
                <a:solidFill>
                  <a:schemeClr val="tx1"/>
                </a:solidFill>
              </a:rPr>
              <a:t>Une expérience au bilan positif pour la CNSA :</a:t>
            </a:r>
            <a:endParaRPr lang="fr-FR" sz="1800" b="1" dirty="0">
              <a:solidFill>
                <a:schemeClr val="tx1"/>
              </a:solidFill>
            </a:endParaRPr>
          </a:p>
          <a:p>
            <a:pPr marL="285750" indent="-285750">
              <a:buFont typeface="Arial" panose="020B0604020202020204" pitchFamily="34" charset="0"/>
              <a:buChar char="•"/>
              <a:defRPr/>
            </a:pPr>
            <a:r>
              <a:rPr lang="fr-FR" sz="1800" dirty="0" smtClean="0">
                <a:solidFill>
                  <a:schemeClr val="tx1"/>
                </a:solidFill>
              </a:rPr>
              <a:t>cette méthode expérimentale a prouvé son </a:t>
            </a:r>
            <a:r>
              <a:rPr lang="fr-FR" sz="1800" b="1" dirty="0" smtClean="0">
                <a:solidFill>
                  <a:schemeClr val="tx1"/>
                </a:solidFill>
              </a:rPr>
              <a:t>efficacité</a:t>
            </a:r>
            <a:r>
              <a:rPr lang="fr-FR" sz="1800" dirty="0" smtClean="0">
                <a:solidFill>
                  <a:schemeClr val="tx1"/>
                </a:solidFill>
              </a:rPr>
              <a:t> : </a:t>
            </a:r>
            <a:r>
              <a:rPr lang="fr-FR" sz="1800" dirty="0">
                <a:solidFill>
                  <a:schemeClr val="tx1"/>
                </a:solidFill>
              </a:rPr>
              <a:t>objectifs et délais initiaux respectés</a:t>
            </a:r>
          </a:p>
          <a:p>
            <a:pPr marL="285750" indent="-285750">
              <a:buFont typeface="Arial" panose="020B0604020202020204" pitchFamily="34" charset="0"/>
              <a:buChar char="•"/>
              <a:defRPr/>
            </a:pPr>
            <a:r>
              <a:rPr lang="fr-FR" sz="1800" dirty="0" smtClean="0">
                <a:solidFill>
                  <a:schemeClr val="tx1"/>
                </a:solidFill>
              </a:rPr>
              <a:t>une </a:t>
            </a:r>
            <a:r>
              <a:rPr lang="fr-FR" sz="1800" b="1" dirty="0" smtClean="0">
                <a:solidFill>
                  <a:schemeClr val="tx1"/>
                </a:solidFill>
              </a:rPr>
              <a:t>influence bénéfique de la pratique du facile à lire et à comprendre </a:t>
            </a:r>
            <a:r>
              <a:rPr lang="fr-FR" sz="1800" dirty="0" smtClean="0">
                <a:solidFill>
                  <a:schemeClr val="tx1"/>
                </a:solidFill>
              </a:rPr>
              <a:t>sur la production d’informations en direction du grand public</a:t>
            </a:r>
          </a:p>
          <a:p>
            <a:pPr marL="285750" indent="-285750">
              <a:buFont typeface="Arial" panose="020B0604020202020204" pitchFamily="34" charset="0"/>
              <a:buChar char="•"/>
              <a:defRPr/>
            </a:pPr>
            <a:r>
              <a:rPr lang="fr-FR" sz="1800" dirty="0">
                <a:solidFill>
                  <a:schemeClr val="tx1"/>
                </a:solidFill>
              </a:rPr>
              <a:t>opportunité pour certains agents de venir présenter leurs propres productions aux 2 contractuels pour recueillir leur avis </a:t>
            </a:r>
            <a:r>
              <a:rPr lang="fr-FR" sz="1800" dirty="0" smtClean="0">
                <a:solidFill>
                  <a:schemeClr val="tx1"/>
                </a:solidFill>
              </a:rPr>
              <a:t>: une expérience enrichissante pour les équipes de la CNSA</a:t>
            </a:r>
          </a:p>
          <a:p>
            <a:pPr marL="285750" indent="-285750">
              <a:buFont typeface="Arial" panose="020B0604020202020204" pitchFamily="34" charset="0"/>
              <a:buChar char="•"/>
              <a:defRPr/>
            </a:pPr>
            <a:r>
              <a:rPr lang="fr-FR" sz="1800" dirty="0" smtClean="0">
                <a:solidFill>
                  <a:schemeClr val="tx1"/>
                </a:solidFill>
              </a:rPr>
              <a:t>adhésion </a:t>
            </a:r>
            <a:r>
              <a:rPr lang="fr-FR" sz="1800" dirty="0">
                <a:solidFill>
                  <a:schemeClr val="tx1"/>
                </a:solidFill>
              </a:rPr>
              <a:t>des agents de la CNSA à cette </a:t>
            </a:r>
            <a:r>
              <a:rPr lang="fr-FR" sz="1800" b="1" dirty="0">
                <a:solidFill>
                  <a:schemeClr val="tx1"/>
                </a:solidFill>
              </a:rPr>
              <a:t>démarche porteuse de sens </a:t>
            </a:r>
          </a:p>
          <a:p>
            <a:pPr marL="285750" indent="-285750">
              <a:buFont typeface="Arial" panose="020B0604020202020204" pitchFamily="34" charset="0"/>
              <a:buChar char="•"/>
              <a:defRPr/>
            </a:pPr>
            <a:endParaRPr lang="fr-FR" sz="1800" dirty="0">
              <a:solidFill>
                <a:schemeClr val="tx1"/>
              </a:solidFill>
            </a:endParaRPr>
          </a:p>
          <a:p>
            <a:pPr>
              <a:defRPr/>
            </a:pPr>
            <a:endParaRPr lang="fr-FR" sz="1800" dirty="0">
              <a:solidFill>
                <a:schemeClr val="tx1"/>
              </a:solidFill>
            </a:endParaRPr>
          </a:p>
        </p:txBody>
      </p:sp>
    </p:spTree>
    <p:extLst>
      <p:ext uri="{BB962C8B-B14F-4D97-AF65-F5344CB8AC3E}">
        <p14:creationId xmlns:p14="http://schemas.microsoft.com/office/powerpoint/2010/main" val="17470337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7" y="465667"/>
            <a:ext cx="6706129" cy="538540"/>
          </a:xfrm>
        </p:spPr>
        <p:txBody>
          <a:bodyPr/>
          <a:lstStyle/>
          <a:p>
            <a:pPr lvl="0"/>
            <a:r>
              <a:rPr lang="fr-FR" sz="1800" dirty="0" smtClean="0">
                <a:latin typeface="Arial" charset="0"/>
                <a:ea typeface="Arial" charset="0"/>
                <a:cs typeface="Arial" charset="0"/>
              </a:rPr>
              <a:t>Une expérience reconduite en 2018 et en 2019</a:t>
            </a:r>
            <a:endParaRPr lang="fr-FR" sz="1800" dirty="0">
              <a:latin typeface="Arial" charset="0"/>
              <a:ea typeface="Arial" charset="0"/>
              <a:cs typeface="Arial" charset="0"/>
            </a:endParaRPr>
          </a:p>
        </p:txBody>
      </p:sp>
      <p:sp>
        <p:nvSpPr>
          <p:cNvPr id="4" name="Espace réservé du texte 3"/>
          <p:cNvSpPr>
            <a:spLocks noGrp="1"/>
          </p:cNvSpPr>
          <p:nvPr>
            <p:ph type="body" sz="quarter" idx="12"/>
          </p:nvPr>
        </p:nvSpPr>
        <p:spPr>
          <a:xfrm>
            <a:off x="499004" y="1151466"/>
            <a:ext cx="8117241" cy="5418667"/>
          </a:xfrm>
        </p:spPr>
        <p:txBody>
          <a:bodyPr/>
          <a:lstStyle/>
          <a:p>
            <a:pPr marL="0" lvl="1">
              <a:defRPr/>
            </a:pPr>
            <a:r>
              <a:rPr lang="fr-FR" altLang="fr-FR" dirty="0">
                <a:latin typeface="Arial" charset="0"/>
                <a:ea typeface="Arial" charset="0"/>
                <a:cs typeface="Arial" charset="0"/>
              </a:rPr>
              <a:t>Expérience reconduite en 2018 avec </a:t>
            </a:r>
            <a:r>
              <a:rPr lang="fr-FR" altLang="fr-FR" b="1" dirty="0">
                <a:latin typeface="Arial" charset="0"/>
                <a:ea typeface="Arial" charset="0"/>
                <a:cs typeface="Arial" charset="0"/>
              </a:rPr>
              <a:t>2 nouveaux contractuels </a:t>
            </a:r>
            <a:r>
              <a:rPr lang="fr-FR" altLang="fr-FR" b="1" dirty="0" smtClean="0">
                <a:latin typeface="Arial" charset="0"/>
                <a:ea typeface="Arial" charset="0"/>
                <a:cs typeface="Arial" charset="0"/>
              </a:rPr>
              <a:t>toujours en CDD de 6 mois</a:t>
            </a:r>
            <a:r>
              <a:rPr lang="fr-FR" altLang="fr-FR" dirty="0" smtClean="0">
                <a:latin typeface="Arial" charset="0"/>
                <a:ea typeface="Arial" charset="0"/>
                <a:cs typeface="Arial" charset="0"/>
              </a:rPr>
              <a:t> pour </a:t>
            </a:r>
            <a:r>
              <a:rPr lang="fr-FR" altLang="fr-FR" dirty="0">
                <a:latin typeface="Arial" charset="0"/>
                <a:ea typeface="Arial" charset="0"/>
                <a:cs typeface="Arial" charset="0"/>
              </a:rPr>
              <a:t>:</a:t>
            </a:r>
          </a:p>
          <a:p>
            <a:pPr marL="0" lvl="1" indent="-285750">
              <a:buFont typeface="Arial" panose="020B0604020202020204" pitchFamily="34" charset="0"/>
              <a:buChar char="•"/>
              <a:defRPr/>
            </a:pPr>
            <a:r>
              <a:rPr lang="fr-FR" altLang="fr-FR" dirty="0">
                <a:latin typeface="Arial" charset="0"/>
                <a:ea typeface="Arial" charset="0"/>
                <a:cs typeface="Arial" charset="0"/>
              </a:rPr>
              <a:t>développer les contenus produits par la CNSA en facile à lire et à comprendre </a:t>
            </a:r>
          </a:p>
          <a:p>
            <a:pPr marL="0" lvl="1" indent="-285750">
              <a:buFont typeface="Arial" panose="020B0604020202020204" pitchFamily="34" charset="0"/>
              <a:buChar char="•"/>
              <a:defRPr/>
            </a:pPr>
            <a:r>
              <a:rPr lang="fr-FR" altLang="fr-FR" dirty="0">
                <a:latin typeface="Arial" charset="0"/>
                <a:ea typeface="Arial" charset="0"/>
                <a:cs typeface="Arial" charset="0"/>
              </a:rPr>
              <a:t>participer à certains chantiers métiers de la CNSA (simplification des courriers de notification des MDPH, traduction de la plaquette présentant le projet SERAFIN-PH…)</a:t>
            </a:r>
          </a:p>
          <a:p>
            <a:pPr marL="285750" lvl="1" indent="-285750">
              <a:buFont typeface="Arial" panose="020B0604020202020204" pitchFamily="34" charset="0"/>
              <a:buChar char="•"/>
              <a:defRPr/>
            </a:pPr>
            <a:endParaRPr lang="fr-FR" altLang="fr-FR" dirty="0" smtClean="0">
              <a:latin typeface="Arial" charset="0"/>
              <a:ea typeface="Arial" charset="0"/>
              <a:cs typeface="Arial" charset="0"/>
            </a:endParaRPr>
          </a:p>
          <a:p>
            <a:pPr marL="0" lvl="1">
              <a:defRPr/>
            </a:pPr>
            <a:r>
              <a:rPr lang="fr-FR" altLang="fr-FR" dirty="0" smtClean="0">
                <a:latin typeface="Arial" charset="0"/>
                <a:ea typeface="Arial" charset="0"/>
                <a:cs typeface="Arial" charset="0"/>
              </a:rPr>
              <a:t>Recruter de nouvelles personnes tous les ans :</a:t>
            </a:r>
          </a:p>
          <a:p>
            <a:pPr marL="0" lvl="1" indent="-285750">
              <a:buFont typeface="Arial" panose="020B0604020202020204" pitchFamily="34" charset="0"/>
              <a:buChar char="•"/>
              <a:defRPr/>
            </a:pPr>
            <a:r>
              <a:rPr lang="fr-FR" altLang="fr-FR" dirty="0">
                <a:latin typeface="Arial" charset="0"/>
                <a:ea typeface="Arial" charset="0"/>
                <a:cs typeface="Arial" charset="0"/>
              </a:rPr>
              <a:t>permet d’avoir de nouveaux points de vue et d’éviter que les contractuels développent une expertise sur les sujets de la Caisse (risque de biais dans les tests)</a:t>
            </a:r>
          </a:p>
          <a:p>
            <a:pPr marL="0" lvl="1" indent="-285750">
              <a:buFont typeface="Arial" panose="020B0604020202020204" pitchFamily="34" charset="0"/>
              <a:buChar char="•"/>
              <a:defRPr/>
            </a:pPr>
            <a:r>
              <a:rPr lang="fr-FR" altLang="fr-FR" dirty="0">
                <a:latin typeface="Arial" charset="0"/>
                <a:ea typeface="Arial" charset="0"/>
                <a:cs typeface="Arial" charset="0"/>
              </a:rPr>
              <a:t>m</a:t>
            </a:r>
            <a:r>
              <a:rPr lang="fr-FR" altLang="fr-FR" dirty="0" smtClean="0">
                <a:latin typeface="Arial" charset="0"/>
                <a:ea typeface="Arial" charset="0"/>
                <a:cs typeface="Arial" charset="0"/>
              </a:rPr>
              <a:t>ais </a:t>
            </a:r>
            <a:r>
              <a:rPr lang="fr-FR" altLang="fr-FR" dirty="0">
                <a:latin typeface="Arial" charset="0"/>
                <a:ea typeface="Arial" charset="0"/>
                <a:cs typeface="Arial" charset="0"/>
              </a:rPr>
              <a:t>cela peut créer des frustrations chez les contractuels très motivés par la </a:t>
            </a:r>
            <a:r>
              <a:rPr lang="fr-FR" altLang="fr-FR" dirty="0" smtClean="0">
                <a:latin typeface="Arial" charset="0"/>
                <a:ea typeface="Arial" charset="0"/>
                <a:cs typeface="Arial" charset="0"/>
              </a:rPr>
              <a:t>mission et qui souhaiteraient continuer à pratiquer le facile à lire et </a:t>
            </a:r>
            <a:r>
              <a:rPr lang="fr-FR" altLang="fr-FR" smtClean="0">
                <a:latin typeface="Arial" charset="0"/>
                <a:ea typeface="Arial" charset="0"/>
                <a:cs typeface="Arial" charset="0"/>
              </a:rPr>
              <a:t>à comprendre.</a:t>
            </a:r>
            <a:endParaRPr lang="fr-FR" altLang="fr-FR" dirty="0" smtClean="0">
              <a:latin typeface="Arial" charset="0"/>
              <a:ea typeface="Arial" charset="0"/>
              <a:cs typeface="Arial" charset="0"/>
            </a:endParaRPr>
          </a:p>
          <a:p>
            <a:pPr marL="0" lvl="1" indent="-285750">
              <a:buFont typeface="Arial" panose="020B0604020202020204" pitchFamily="34" charset="0"/>
              <a:buChar char="•"/>
              <a:defRPr/>
            </a:pPr>
            <a:endParaRPr lang="fr-FR" dirty="0">
              <a:latin typeface="Arial" charset="0"/>
              <a:ea typeface="Arial" charset="0"/>
              <a:cs typeface="Arial" charset="0"/>
            </a:endParaRPr>
          </a:p>
          <a:p>
            <a:pPr marL="0" lvl="1">
              <a:defRPr/>
            </a:pPr>
            <a:r>
              <a:rPr lang="fr-FR" b="1" dirty="0" smtClean="0">
                <a:latin typeface="Arial" charset="0"/>
                <a:ea typeface="Arial" charset="0"/>
                <a:cs typeface="Arial" charset="0"/>
              </a:rPr>
              <a:t>Renouvellement </a:t>
            </a:r>
            <a:r>
              <a:rPr lang="fr-FR" b="1" dirty="0">
                <a:latin typeface="Arial" charset="0"/>
                <a:ea typeface="Arial" charset="0"/>
                <a:cs typeface="Arial" charset="0"/>
              </a:rPr>
              <a:t>de l’expérience avec 2 nouveaux contractuels en 2019, toujours avec l’appui de l’association AIRES</a:t>
            </a:r>
          </a:p>
          <a:p>
            <a:pPr marL="0" lvl="1">
              <a:defRPr/>
            </a:pPr>
            <a:endParaRPr lang="fr-FR" altLang="fr-FR" dirty="0">
              <a:latin typeface="Arial" charset="0"/>
              <a:ea typeface="Arial" charset="0"/>
              <a:cs typeface="Arial" charset="0"/>
            </a:endParaRPr>
          </a:p>
        </p:txBody>
      </p:sp>
    </p:spTree>
    <p:extLst>
      <p:ext uri="{BB962C8B-B14F-4D97-AF65-F5344CB8AC3E}">
        <p14:creationId xmlns:p14="http://schemas.microsoft.com/office/powerpoint/2010/main" val="1098585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7" y="44624"/>
            <a:ext cx="7889876" cy="481012"/>
          </a:xfrm>
        </p:spPr>
        <p:txBody>
          <a:bodyPr/>
          <a:lstStyle/>
          <a:p>
            <a:r>
              <a:rPr lang="fr-FR" sz="2400" dirty="0"/>
              <a:t>Plusieurs modalités d’action pour impulser et accompagner la transformation de l’offre</a:t>
            </a:r>
          </a:p>
        </p:txBody>
      </p:sp>
      <p:sp>
        <p:nvSpPr>
          <p:cNvPr id="4" name="Espace réservé du contenu 3"/>
          <p:cNvSpPr>
            <a:spLocks noGrp="1"/>
          </p:cNvSpPr>
          <p:nvPr>
            <p:ph idx="1"/>
          </p:nvPr>
        </p:nvSpPr>
        <p:spPr>
          <a:xfrm>
            <a:off x="646544" y="1412776"/>
            <a:ext cx="7897091" cy="4608512"/>
          </a:xfrm>
        </p:spPr>
        <p:txBody>
          <a:bodyPr>
            <a:noAutofit/>
          </a:bodyPr>
          <a:lstStyle/>
          <a:p>
            <a:pPr marL="0" lvl="0" indent="0" algn="just">
              <a:buNone/>
            </a:pPr>
            <a:r>
              <a:rPr lang="fr-FR" sz="2000" dirty="0" smtClean="0"/>
              <a:t>La </a:t>
            </a:r>
            <a:r>
              <a:rPr lang="fr-FR" sz="2000" b="1" dirty="0"/>
              <a:t>gouvernance</a:t>
            </a:r>
            <a:r>
              <a:rPr lang="fr-FR" sz="2000" dirty="0"/>
              <a:t> de la stratégie de transformation de l’offre médico-sociale </a:t>
            </a:r>
            <a:r>
              <a:rPr lang="fr-FR" sz="2000" dirty="0" smtClean="0"/>
              <a:t>a été renforcée pour </a:t>
            </a:r>
            <a:r>
              <a:rPr lang="fr-FR" sz="2000" dirty="0"/>
              <a:t>mobiliser les acteurs nationaux et </a:t>
            </a:r>
            <a:r>
              <a:rPr lang="fr-FR" sz="2000" dirty="0" smtClean="0"/>
              <a:t>locaux, et favoriser l’échange de pratiques et la co-construction.</a:t>
            </a:r>
            <a:endParaRPr lang="fr-FR" sz="2000" b="1" dirty="0"/>
          </a:p>
          <a:p>
            <a:pPr marL="0" indent="0">
              <a:buNone/>
            </a:pPr>
            <a:r>
              <a:rPr lang="fr-FR" sz="2000" dirty="0" smtClean="0"/>
              <a:t>Le </a:t>
            </a:r>
            <a:r>
              <a:rPr lang="fr-FR" sz="2000" b="1" dirty="0" smtClean="0"/>
              <a:t>pilotage</a:t>
            </a:r>
            <a:r>
              <a:rPr lang="fr-FR" sz="2000" dirty="0" smtClean="0"/>
              <a:t> </a:t>
            </a:r>
            <a:r>
              <a:rPr lang="fr-FR" sz="2000" dirty="0"/>
              <a:t>de ces travaux a lieu dans les instances suivantes </a:t>
            </a:r>
            <a:r>
              <a:rPr lang="fr-FR" sz="2000" dirty="0" smtClean="0"/>
              <a:t>:</a:t>
            </a:r>
          </a:p>
          <a:p>
            <a:pPr algn="just"/>
            <a:r>
              <a:rPr lang="fr-FR" sz="2000" dirty="0" smtClean="0"/>
              <a:t>Le </a:t>
            </a:r>
            <a:r>
              <a:rPr lang="fr-FR" sz="2000" dirty="0"/>
              <a:t>comité exécutif de la démarche « Réponse accompagnée pour tous » qui associe les représentants </a:t>
            </a:r>
            <a:r>
              <a:rPr lang="fr-FR" sz="2000" dirty="0" smtClean="0"/>
              <a:t>des administrations et caisses au niveau national, des départements, des </a:t>
            </a:r>
            <a:r>
              <a:rPr lang="fr-FR" sz="2000" dirty="0"/>
              <a:t>MDPH et la CNAMTS. Ce comité est </a:t>
            </a:r>
            <a:r>
              <a:rPr lang="fr-FR" sz="2000" dirty="0" smtClean="0"/>
              <a:t>réuni conjointement </a:t>
            </a:r>
            <a:r>
              <a:rPr lang="fr-FR" sz="2000" dirty="0"/>
              <a:t>avec le Comité de liaison réunissant les associations pour le suivi de la </a:t>
            </a:r>
            <a:r>
              <a:rPr lang="fr-FR" sz="2000" dirty="0" smtClean="0"/>
              <a:t>transformation de l’offre (réunion du 18/1)</a:t>
            </a:r>
            <a:r>
              <a:rPr lang="fr-FR" sz="2000" dirty="0"/>
              <a:t>  </a:t>
            </a:r>
            <a:r>
              <a:rPr lang="fr-FR" sz="2000" dirty="0" smtClean="0"/>
              <a:t>  </a:t>
            </a:r>
            <a:r>
              <a:rPr lang="fr-FR" sz="2000" b="1" dirty="0" smtClean="0"/>
              <a:t>Comité de pilotage de la transformation de l’offre</a:t>
            </a:r>
          </a:p>
          <a:p>
            <a:pPr algn="just"/>
            <a:r>
              <a:rPr lang="fr-FR" sz="2000" dirty="0" smtClean="0"/>
              <a:t>Des instances régulières de dialogue avec les ARS :</a:t>
            </a:r>
          </a:p>
          <a:p>
            <a:pPr lvl="1" algn="just"/>
            <a:r>
              <a:rPr lang="fr-FR" sz="1800" dirty="0" smtClean="0"/>
              <a:t>Le séminaire mensuel des DGARS</a:t>
            </a:r>
          </a:p>
          <a:p>
            <a:pPr lvl="1" algn="just"/>
            <a:r>
              <a:rPr lang="fr-FR" sz="1800" dirty="0" smtClean="0"/>
              <a:t>Le </a:t>
            </a:r>
            <a:r>
              <a:rPr lang="fr-FR" sz="1800" dirty="0"/>
              <a:t>Comité Technique Sectoriel Médico-Social (CTSMS), </a:t>
            </a:r>
            <a:r>
              <a:rPr lang="fr-FR" sz="1800" dirty="0" smtClean="0"/>
              <a:t>qui réunit </a:t>
            </a:r>
            <a:r>
              <a:rPr lang="fr-FR" sz="1800" dirty="0"/>
              <a:t>tous les deux mois </a:t>
            </a:r>
            <a:r>
              <a:rPr lang="fr-FR" sz="1800" dirty="0" smtClean="0"/>
              <a:t>les directeurs de l’autonomie des ARS ; </a:t>
            </a:r>
          </a:p>
          <a:p>
            <a:pPr lvl="1" algn="just"/>
            <a:r>
              <a:rPr lang="fr-FR" sz="1800" dirty="0" smtClean="0"/>
              <a:t>Les dialogues de gestion CNSA/ARS</a:t>
            </a:r>
          </a:p>
        </p:txBody>
      </p:sp>
      <p:sp>
        <p:nvSpPr>
          <p:cNvPr id="3" name="Flèche droite 2"/>
          <p:cNvSpPr/>
          <p:nvPr/>
        </p:nvSpPr>
        <p:spPr>
          <a:xfrm>
            <a:off x="4355976" y="4365104"/>
            <a:ext cx="288032" cy="216024"/>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fr-FR" dirty="0" smtClean="0">
                <a:solidFill>
                  <a:prstClr val="white"/>
                </a:solidFill>
              </a:rPr>
              <a:t>    </a:t>
            </a:r>
            <a:endParaRPr lang="fr-FR" dirty="0">
              <a:solidFill>
                <a:prstClr val="white"/>
              </a:solidFill>
            </a:endParaRPr>
          </a:p>
        </p:txBody>
      </p:sp>
    </p:spTree>
    <p:extLst>
      <p:ext uri="{BB962C8B-B14F-4D97-AF65-F5344CB8AC3E}">
        <p14:creationId xmlns:p14="http://schemas.microsoft.com/office/powerpoint/2010/main" val="25286890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7" y="194733"/>
            <a:ext cx="7391930" cy="809474"/>
          </a:xfrm>
        </p:spPr>
        <p:txBody>
          <a:bodyPr/>
          <a:lstStyle/>
          <a:p>
            <a:pPr lvl="0"/>
            <a:r>
              <a:rPr lang="fr-FR" altLang="fr-FR" sz="1800" dirty="0">
                <a:latin typeface="Arial" charset="0"/>
                <a:ea typeface="Arial" charset="0"/>
                <a:cs typeface="Arial" charset="0"/>
              </a:rPr>
              <a:t>Liens utiles pour consulter les productions de la CNSA en facile à lire et à comprendre</a:t>
            </a:r>
            <a:endParaRPr lang="fr-FR" sz="1800" dirty="0">
              <a:latin typeface="Arial" charset="0"/>
              <a:ea typeface="Arial" charset="0"/>
              <a:cs typeface="Arial" charset="0"/>
            </a:endParaRPr>
          </a:p>
        </p:txBody>
      </p:sp>
      <p:sp>
        <p:nvSpPr>
          <p:cNvPr id="4" name="Espace réservé du texte 3"/>
          <p:cNvSpPr>
            <a:spLocks noGrp="1"/>
          </p:cNvSpPr>
          <p:nvPr>
            <p:ph type="body" sz="quarter" idx="12"/>
          </p:nvPr>
        </p:nvSpPr>
        <p:spPr>
          <a:xfrm>
            <a:off x="499004" y="1151466"/>
            <a:ext cx="8117241" cy="5418667"/>
          </a:xfrm>
        </p:spPr>
        <p:txBody>
          <a:bodyPr/>
          <a:lstStyle/>
          <a:p>
            <a:pPr indent="0">
              <a:buFontTx/>
              <a:buNone/>
              <a:defRPr/>
            </a:pPr>
            <a:r>
              <a:rPr lang="fr-FR" sz="1800" dirty="0">
                <a:solidFill>
                  <a:schemeClr val="tx1"/>
                </a:solidFill>
              </a:rPr>
              <a:t>Les 36 fiches d’informations sont disponibles en téléchargement sur </a:t>
            </a:r>
            <a:r>
              <a:rPr lang="fr-FR" sz="1800" dirty="0">
                <a:hlinkClick r:id="rId2"/>
              </a:rPr>
              <a:t>www.cnsa.fr</a:t>
            </a:r>
            <a:r>
              <a:rPr lang="fr-FR" sz="1800" dirty="0"/>
              <a:t> :</a:t>
            </a:r>
          </a:p>
          <a:p>
            <a:pPr indent="0">
              <a:buFontTx/>
              <a:buNone/>
              <a:defRPr/>
            </a:pPr>
            <a:r>
              <a:rPr lang="fr-FR" sz="1800" dirty="0">
                <a:hlinkClick r:id="rId3"/>
              </a:rPr>
              <a:t>https://www.cnsa.fr/documentation/publications-de-la-cnsa/les-fiches-en-facile-a-lire-et-a-comprendre</a:t>
            </a:r>
            <a:endParaRPr lang="fr-FR" sz="1800" dirty="0"/>
          </a:p>
          <a:p>
            <a:pPr indent="0">
              <a:buFontTx/>
              <a:buNone/>
              <a:defRPr/>
            </a:pPr>
            <a:endParaRPr lang="fr-FR" sz="1800" dirty="0"/>
          </a:p>
          <a:p>
            <a:pPr indent="0">
              <a:buFontTx/>
              <a:buNone/>
              <a:defRPr/>
            </a:pPr>
            <a:r>
              <a:rPr lang="fr-FR" sz="1800" dirty="0">
                <a:solidFill>
                  <a:schemeClr val="tx1"/>
                </a:solidFill>
              </a:rPr>
              <a:t>Liste des contenus traduits en facile à lire et à comprendre disponibles sur www.cnsa.fr :</a:t>
            </a:r>
          </a:p>
          <a:p>
            <a:pPr indent="0">
              <a:buFontTx/>
              <a:buNone/>
              <a:defRPr/>
            </a:pPr>
            <a:r>
              <a:rPr lang="fr-FR" sz="1800" dirty="0">
                <a:hlinkClick r:id="rId4"/>
              </a:rPr>
              <a:t>https://www.cnsa.fr/des-articles-en-facile-a-lire-et-a-comprendre</a:t>
            </a:r>
            <a:endParaRPr lang="fr-FR" sz="1800" dirty="0"/>
          </a:p>
          <a:p>
            <a:pPr indent="0">
              <a:buFontTx/>
              <a:buNone/>
              <a:defRPr/>
            </a:pPr>
            <a:endParaRPr lang="fr-FR" sz="1800" dirty="0"/>
          </a:p>
          <a:p>
            <a:pPr indent="0">
              <a:buFontTx/>
              <a:buNone/>
              <a:defRPr/>
            </a:pPr>
            <a:r>
              <a:rPr lang="fr-FR" sz="1800" dirty="0">
                <a:solidFill>
                  <a:schemeClr val="tx1"/>
                </a:solidFill>
              </a:rPr>
              <a:t>Les articles du portail </a:t>
            </a:r>
            <a:r>
              <a:rPr lang="fr-FR" sz="1800" dirty="0">
                <a:solidFill>
                  <a:schemeClr val="tx1"/>
                </a:solidFill>
                <a:hlinkClick r:id="rId5"/>
              </a:rPr>
              <a:t>www.pour-les-personnes-agees.gouv.fr</a:t>
            </a:r>
            <a:r>
              <a:rPr lang="fr-FR" sz="1800" dirty="0">
                <a:solidFill>
                  <a:schemeClr val="tx1"/>
                </a:solidFill>
              </a:rPr>
              <a:t> </a:t>
            </a:r>
            <a:r>
              <a:rPr lang="fr-FR" sz="1800" dirty="0" smtClean="0">
                <a:solidFill>
                  <a:schemeClr val="tx1"/>
                </a:solidFill>
              </a:rPr>
              <a:t>traduits </a:t>
            </a:r>
            <a:r>
              <a:rPr lang="fr-FR" sz="1800" dirty="0">
                <a:solidFill>
                  <a:schemeClr val="tx1"/>
                </a:solidFill>
              </a:rPr>
              <a:t>en facile à lire et à comprendre :</a:t>
            </a:r>
          </a:p>
          <a:p>
            <a:pPr indent="0">
              <a:buFontTx/>
              <a:buNone/>
              <a:defRPr/>
            </a:pPr>
            <a:r>
              <a:rPr lang="fr-FR" sz="1800" dirty="0">
                <a:hlinkClick r:id="rId6"/>
              </a:rPr>
              <a:t>https://www.pour-les-personnes-agees.gouv.fr/des-articles-en-facile-lire-et-comprendre</a:t>
            </a:r>
            <a:endParaRPr lang="fr-FR" sz="1800" dirty="0"/>
          </a:p>
          <a:p>
            <a:pPr indent="0">
              <a:buFontTx/>
              <a:buNone/>
              <a:defRPr/>
            </a:pPr>
            <a:endParaRPr lang="fr-FR" sz="1800" dirty="0"/>
          </a:p>
          <a:p>
            <a:pPr indent="0">
              <a:buFontTx/>
              <a:buNone/>
              <a:defRPr/>
            </a:pPr>
            <a:r>
              <a:rPr lang="fr-FR" sz="1800" dirty="0">
                <a:solidFill>
                  <a:schemeClr val="tx1"/>
                </a:solidFill>
              </a:rPr>
              <a:t>Un retour d’expérience sur l’élaboration des </a:t>
            </a:r>
            <a:r>
              <a:rPr lang="fr-FR" sz="1800" dirty="0" smtClean="0">
                <a:solidFill>
                  <a:schemeClr val="tx1"/>
                </a:solidFill>
              </a:rPr>
              <a:t>fiches </a:t>
            </a:r>
            <a:r>
              <a:rPr lang="fr-FR" sz="1800" dirty="0">
                <a:solidFill>
                  <a:schemeClr val="tx1"/>
                </a:solidFill>
              </a:rPr>
              <a:t>d’informations </a:t>
            </a:r>
            <a:r>
              <a:rPr lang="fr-FR" sz="1800" dirty="0" smtClean="0">
                <a:solidFill>
                  <a:schemeClr val="tx1"/>
                </a:solidFill>
              </a:rPr>
              <a:t>:</a:t>
            </a:r>
            <a:endParaRPr lang="fr-FR" sz="1800" dirty="0">
              <a:solidFill>
                <a:schemeClr val="tx1"/>
              </a:solidFill>
            </a:endParaRPr>
          </a:p>
          <a:p>
            <a:pPr indent="0">
              <a:buFontTx/>
              <a:buNone/>
              <a:defRPr/>
            </a:pPr>
            <a:r>
              <a:rPr lang="fr-FR" sz="1800" dirty="0">
                <a:hlinkClick r:id="rId7"/>
              </a:rPr>
              <a:t>https://www.cnsa.fr/actualites-agenda/actualites/elaboration-de-fiches-dinformation-en-facile-a-lire-et-a-comprendre-sur-les-aides-pour-les-personnes-handicapees-retour-dexperience</a:t>
            </a:r>
            <a:endParaRPr lang="fr-FR" sz="1800" dirty="0"/>
          </a:p>
          <a:p>
            <a:pPr lvl="0"/>
            <a:endParaRPr lang="fr-FR" sz="1800" dirty="0" smtClean="0">
              <a:solidFill>
                <a:schemeClr val="tx1"/>
              </a:solidFill>
            </a:endParaRPr>
          </a:p>
          <a:p>
            <a:pPr lvl="0"/>
            <a:endParaRPr lang="fr-FR" sz="1800" dirty="0">
              <a:solidFill>
                <a:schemeClr val="tx1"/>
              </a:solidFill>
            </a:endParaRPr>
          </a:p>
        </p:txBody>
      </p:sp>
    </p:spTree>
    <p:extLst>
      <p:ext uri="{BB962C8B-B14F-4D97-AF65-F5344CB8AC3E}">
        <p14:creationId xmlns:p14="http://schemas.microsoft.com/office/powerpoint/2010/main" val="7649577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5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7" y="44624"/>
            <a:ext cx="7889876" cy="481012"/>
          </a:xfrm>
        </p:spPr>
        <p:txBody>
          <a:bodyPr/>
          <a:lstStyle/>
          <a:p>
            <a:r>
              <a:rPr lang="fr-FR" sz="2400" dirty="0"/>
              <a:t>Plusieurs modalités d’action pour impulser et accompagner la transformation de l’offre</a:t>
            </a:r>
          </a:p>
        </p:txBody>
      </p:sp>
      <p:sp>
        <p:nvSpPr>
          <p:cNvPr id="4" name="Espace réservé du contenu 3"/>
          <p:cNvSpPr>
            <a:spLocks noGrp="1"/>
          </p:cNvSpPr>
          <p:nvPr>
            <p:ph idx="1"/>
          </p:nvPr>
        </p:nvSpPr>
        <p:spPr>
          <a:xfrm>
            <a:off x="646544" y="980728"/>
            <a:ext cx="7897091" cy="4608512"/>
          </a:xfrm>
        </p:spPr>
        <p:txBody>
          <a:bodyPr>
            <a:noAutofit/>
          </a:bodyPr>
          <a:lstStyle/>
          <a:p>
            <a:pPr marL="0" lvl="0" indent="0" algn="just">
              <a:buNone/>
            </a:pPr>
            <a:r>
              <a:rPr lang="fr-FR" sz="2000" b="1" dirty="0"/>
              <a:t>D</a:t>
            </a:r>
            <a:r>
              <a:rPr lang="fr-FR" sz="2000" b="1" dirty="0" smtClean="0"/>
              <a:t>es lieux de co-construction et d’échange de pratiques </a:t>
            </a:r>
            <a:r>
              <a:rPr lang="fr-FR" sz="2000" dirty="0" smtClean="0"/>
              <a:t>:</a:t>
            </a:r>
          </a:p>
          <a:p>
            <a:pPr marL="0" lvl="0" indent="0" algn="just">
              <a:buNone/>
            </a:pPr>
            <a:endParaRPr lang="fr-FR" sz="2000" dirty="0" smtClean="0"/>
          </a:p>
          <a:p>
            <a:pPr algn="just"/>
            <a:r>
              <a:rPr lang="fr-FR" sz="2000" b="1" dirty="0" smtClean="0"/>
              <a:t>Un atelier national </a:t>
            </a:r>
            <a:r>
              <a:rPr lang="fr-FR" sz="2000" dirty="0" smtClean="0"/>
              <a:t>« recomposition de l’offre » (pilotage DGCS), créé en 2016 avec les ARS, et désormais élargi aux associations, fédérations et départements </a:t>
            </a:r>
            <a:endParaRPr lang="fr-FR" sz="1800" dirty="0" smtClean="0"/>
          </a:p>
          <a:p>
            <a:pPr lvl="1" algn="just"/>
            <a:r>
              <a:rPr lang="fr-FR" sz="1800" dirty="0"/>
              <a:t>Un atelier à visée opérationnelle dont le pilotage est confié à la DGCS avec l’appui de la CNSA et du SGMAS.</a:t>
            </a:r>
          </a:p>
          <a:p>
            <a:pPr lvl="1" algn="just"/>
            <a:r>
              <a:rPr lang="fr-FR" sz="1800" dirty="0"/>
              <a:t>Un atelier pour capitaliser les bonnes pratiques et pour repérer tous les points de blocage remontés par les acteurs de terrain ;</a:t>
            </a:r>
          </a:p>
          <a:p>
            <a:pPr lvl="1" algn="just"/>
            <a:r>
              <a:rPr lang="fr-FR" sz="1800" dirty="0"/>
              <a:t>Un atelier pour </a:t>
            </a:r>
            <a:r>
              <a:rPr lang="fr-FR" sz="1800" dirty="0" err="1"/>
              <a:t>co</a:t>
            </a:r>
            <a:r>
              <a:rPr lang="fr-FR" sz="1800" dirty="0"/>
              <a:t>-construire avec les partenaires les réponses législatives, réglementaires ou sous forme d’instruction ou note d’informations et des outils susceptibles de lever ces blocages.</a:t>
            </a:r>
          </a:p>
          <a:p>
            <a:pPr lvl="1" algn="just"/>
            <a:r>
              <a:rPr lang="fr-FR" sz="1800" dirty="0"/>
              <a:t>Un atelier pour mobiliser l’ensemble des parties prenantes : élargi à de nouveaux acteurs : ADF, ANDASS, des fédérations de gestionnaires </a:t>
            </a:r>
            <a:r>
              <a:rPr lang="fr-FR" sz="1800" dirty="0" smtClean="0"/>
              <a:t>d’ESMS</a:t>
            </a:r>
            <a:endParaRPr lang="fr-FR" sz="2000" b="1" dirty="0" smtClean="0"/>
          </a:p>
          <a:p>
            <a:pPr algn="just"/>
            <a:r>
              <a:rPr lang="fr-FR" sz="2000" b="1" dirty="0" smtClean="0"/>
              <a:t>Des réunions d’animation croisée des réseaux </a:t>
            </a:r>
            <a:r>
              <a:rPr lang="fr-FR" sz="2000" dirty="0" smtClean="0"/>
              <a:t>à organiser au 1</a:t>
            </a:r>
            <a:r>
              <a:rPr lang="fr-FR" sz="2000" baseline="30000" dirty="0" smtClean="0"/>
              <a:t>e</a:t>
            </a:r>
            <a:r>
              <a:rPr lang="fr-FR" sz="2000" dirty="0" smtClean="0"/>
              <a:t> trimestre 2019, par </a:t>
            </a:r>
            <a:r>
              <a:rPr lang="fr-FR" sz="2000" dirty="0" err="1" smtClean="0"/>
              <a:t>interrégion</a:t>
            </a:r>
            <a:r>
              <a:rPr lang="fr-FR" sz="2000" dirty="0" smtClean="0"/>
              <a:t> (pilotage CNSA)</a:t>
            </a:r>
          </a:p>
          <a:p>
            <a:pPr marL="0" indent="0" algn="just">
              <a:buNone/>
            </a:pPr>
            <a:endParaRPr lang="fr-FR" sz="2000" dirty="0"/>
          </a:p>
        </p:txBody>
      </p:sp>
    </p:spTree>
    <p:extLst>
      <p:ext uri="{BB962C8B-B14F-4D97-AF65-F5344CB8AC3E}">
        <p14:creationId xmlns:p14="http://schemas.microsoft.com/office/powerpoint/2010/main" val="562652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NSA">
  <a:themeElements>
    <a:clrScheme name="CNSA">
      <a:dk1>
        <a:sysClr val="windowText" lastClr="000000"/>
      </a:dk1>
      <a:lt1>
        <a:sysClr val="window" lastClr="FFFFFF"/>
      </a:lt1>
      <a:dk2>
        <a:srgbClr val="76B72A"/>
      </a:dk2>
      <a:lt2>
        <a:srgbClr val="E30513"/>
      </a:lt2>
      <a:accent1>
        <a:srgbClr val="273582"/>
      </a:accent1>
      <a:accent2>
        <a:srgbClr val="7882BF"/>
      </a:accent2>
      <a:accent3>
        <a:srgbClr val="D2D4EB"/>
      </a:accent3>
      <a:accent4>
        <a:srgbClr val="575756"/>
      </a:accent4>
      <a:accent5>
        <a:srgbClr val="9D9D9C"/>
      </a:accent5>
      <a:accent6>
        <a:srgbClr val="C6C6C5"/>
      </a:accent6>
      <a:hlink>
        <a:srgbClr val="273582"/>
      </a:hlink>
      <a:folHlink>
        <a:srgbClr val="273582"/>
      </a:folHlink>
    </a:clrScheme>
    <a:fontScheme name="CN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600"/>
          </a:spcBef>
          <a:defRPr sz="1400" i="1" dirty="0" err="1" smtClean="0">
            <a:solidFill>
              <a:schemeClr val="accent1"/>
            </a:solidFill>
          </a:defRPr>
        </a:defPPr>
      </a:lstStyle>
    </a:txDef>
  </a:objectDefaults>
  <a:extraClrSchemeLst/>
  <a:extLst>
    <a:ext uri="{05A4C25C-085E-4340-85A3-A5531E510DB2}">
      <thm15:themeFamily xmlns="" xmlns:thm15="http://schemas.microsoft.com/office/thememl/2012/main" name="CNSA" id="{16EDE084-117F-412D-A518-D86E55A9B8A9}" vid="{6BD80095-D456-47EF-BEDC-AA374B3AC247}"/>
    </a:ext>
  </a:extLst>
</a:theme>
</file>

<file path=ppt/theme/theme4.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B64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noFill/>
        <a:ln w="12700">
          <a:solidFill>
            <a:srgbClr val="808080"/>
          </a:solidFill>
          <a:prstDash val="solid"/>
          <a:round/>
          <a:headEnd/>
          <a:tailEnd/>
        </a:ln>
        <a:effectLst/>
      </a:spPr>
      <a:bodyPr/>
      <a:lstStyle/>
    </a:lnDef>
  </a:objectDefaults>
  <a:extraClrSchemeLst/>
</a:theme>
</file>

<file path=ppt/theme/theme6.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BA39E891DF614DA84752A645C23908" ma:contentTypeVersion="3" ma:contentTypeDescription="Crée un document." ma:contentTypeScope="" ma:versionID="8f30d552cd618df2e5f68f8e5681c6e0">
  <xsd:schema xmlns:xsd="http://www.w3.org/2001/XMLSchema" xmlns:xs="http://www.w3.org/2001/XMLSchema" xmlns:p="http://schemas.microsoft.com/office/2006/metadata/properties" xmlns:ns1="http://schemas.microsoft.com/sharepoint/v3" xmlns:ns2="68504be4-6530-4b44-9461-877b72004c09" targetNamespace="http://schemas.microsoft.com/office/2006/metadata/properties" ma:root="true" ma:fieldsID="1e960aebde09f7a99b908aa2d0aaad51" ns1:_="" ns2:_="">
    <xsd:import namespace="http://schemas.microsoft.com/sharepoint/v3"/>
    <xsd:import namespace="68504be4-6530-4b44-9461-877b72004c0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504be4-6530-4b44-9461-877b72004c0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49A6C98-4380-4C56-8425-66C236B793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504be4-6530-4b44-9461-877b72004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D3F43A-99C3-4E44-AC7B-29102284874A}">
  <ds:schemaRefs>
    <ds:schemaRef ds:uri="http://schemas.microsoft.com/sharepoint/v3/contenttype/forms"/>
  </ds:schemaRefs>
</ds:datastoreItem>
</file>

<file path=customXml/itemProps3.xml><?xml version="1.0" encoding="utf-8"?>
<ds:datastoreItem xmlns:ds="http://schemas.openxmlformats.org/officeDocument/2006/customXml" ds:itemID="{D5631505-01FF-47CF-BE63-791FF038B07A}">
  <ds:schemaRefs>
    <ds:schemaRef ds:uri="http://schemas.microsoft.com/office/2006/documentManagement/types"/>
    <ds:schemaRef ds:uri="http://purl.org/dc/elements/1.1/"/>
    <ds:schemaRef ds:uri="http://purl.org/dc/terms/"/>
    <ds:schemaRef ds:uri="http://www.w3.org/XML/1998/namespace"/>
    <ds:schemaRef ds:uri="http://schemas.microsoft.com/sharepoint/v3"/>
    <ds:schemaRef ds:uri="68504be4-6530-4b44-9461-877b72004c09"/>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357</TotalTime>
  <Words>5570</Words>
  <Application>Microsoft Office PowerPoint</Application>
  <PresentationFormat>Affichage à l'écran (4:3)</PresentationFormat>
  <Paragraphs>786</Paragraphs>
  <Slides>81</Slides>
  <Notes>26</Notes>
  <HiddenSlides>0</HiddenSlides>
  <MMClips>0</MMClips>
  <ScaleCrop>false</ScaleCrop>
  <HeadingPairs>
    <vt:vector size="4" baseType="variant">
      <vt:variant>
        <vt:lpstr>Thème</vt:lpstr>
      </vt:variant>
      <vt:variant>
        <vt:i4>7</vt:i4>
      </vt:variant>
      <vt:variant>
        <vt:lpstr>Titres des diapositives</vt:lpstr>
      </vt:variant>
      <vt:variant>
        <vt:i4>81</vt:i4>
      </vt:variant>
    </vt:vector>
  </HeadingPairs>
  <TitlesOfParts>
    <vt:vector size="88" baseType="lpstr">
      <vt:lpstr>Thème Office</vt:lpstr>
      <vt:lpstr>Conception personnalisée</vt:lpstr>
      <vt:lpstr>CNSA</vt:lpstr>
      <vt:lpstr>1_Conception personnalisée</vt:lpstr>
      <vt:lpstr>2_Conception personnalisée</vt:lpstr>
      <vt:lpstr>3_Conception personnalisée</vt:lpstr>
      <vt:lpstr>4_Conception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23 indicateurs de la transformation de l’offre</vt:lpstr>
      <vt:lpstr>Présentation PowerPoint</vt:lpstr>
      <vt:lpstr>Présentation PowerPoint</vt:lpstr>
      <vt:lpstr>Présentation PowerPoint</vt:lpstr>
      <vt:lpstr>Présentation PowerPoint</vt:lpstr>
      <vt:lpstr>Présentation des travaux Serafin-PH</vt:lpstr>
      <vt:lpstr>Plan de l’intervention</vt:lpstr>
      <vt:lpstr>Partie 1</vt:lpstr>
      <vt:lpstr>Rappel : Quel est l’objectif de la réforme ?</vt:lpstr>
      <vt:lpstr>Rappel : le calendrier de la réforme Combien de temps ?</vt:lpstr>
      <vt:lpstr>Rappel :  Les instances de pilotage et de concertation Qui suit et valide les travaux de la réforme ? </vt:lpstr>
      <vt:lpstr>Présentation PowerPoint</vt:lpstr>
      <vt:lpstr>Articulation entre les études</vt:lpstr>
      <vt:lpstr>1e étape: Les nomenclatures Serafin-PH</vt:lpstr>
      <vt:lpstr>Les enquêtes de coûts (EDC)…</vt:lpstr>
      <vt:lpstr>… Pour une Etude Nationale des Coûts (ENC)</vt:lpstr>
      <vt:lpstr>L’enquête « Repères »</vt:lpstr>
      <vt:lpstr>Partie 1</vt:lpstr>
      <vt:lpstr>Le programme de travail 2018</vt:lpstr>
      <vt:lpstr>Des exemples d’actions faites par l’équipe-projet Searfin-PH </vt:lpstr>
      <vt:lpstr>Nous vous remercions pour votre attention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CNSA</cp:lastModifiedBy>
  <cp:revision>44</cp:revision>
  <dcterms:created xsi:type="dcterms:W3CDTF">2017-11-29T15:10:16Z</dcterms:created>
  <dcterms:modified xsi:type="dcterms:W3CDTF">2018-11-19T08:56:04Z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0x01010044BA39E891DF614DA84752A645C23908</vt:lpwstr>
  </property>
</Properties>
</file>